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130_832C82FA.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9" r:id="rId1"/>
  </p:sldMasterIdLst>
  <p:notesMasterIdLst>
    <p:notesMasterId r:id="rId43"/>
  </p:notesMasterIdLst>
  <p:sldIdLst>
    <p:sldId id="256" r:id="rId2"/>
    <p:sldId id="257" r:id="rId3"/>
    <p:sldId id="258" r:id="rId4"/>
    <p:sldId id="259" r:id="rId5"/>
    <p:sldId id="346" r:id="rId6"/>
    <p:sldId id="277" r:id="rId7"/>
    <p:sldId id="294" r:id="rId8"/>
    <p:sldId id="275" r:id="rId9"/>
    <p:sldId id="347" r:id="rId10"/>
    <p:sldId id="348" r:id="rId11"/>
    <p:sldId id="266" r:id="rId12"/>
    <p:sldId id="295" r:id="rId13"/>
    <p:sldId id="300" r:id="rId14"/>
    <p:sldId id="301" r:id="rId15"/>
    <p:sldId id="303" r:id="rId16"/>
    <p:sldId id="304" r:id="rId17"/>
    <p:sldId id="317" r:id="rId18"/>
    <p:sldId id="349" r:id="rId19"/>
    <p:sldId id="296" r:id="rId20"/>
    <p:sldId id="306" r:id="rId21"/>
    <p:sldId id="319" r:id="rId22"/>
    <p:sldId id="320" r:id="rId23"/>
    <p:sldId id="323" r:id="rId24"/>
    <p:sldId id="350" r:id="rId25"/>
    <p:sldId id="267" r:id="rId26"/>
    <p:sldId id="299" r:id="rId27"/>
    <p:sldId id="363" r:id="rId28"/>
    <p:sldId id="366" r:id="rId29"/>
    <p:sldId id="367" r:id="rId30"/>
    <p:sldId id="372" r:id="rId31"/>
    <p:sldId id="364" r:id="rId32"/>
    <p:sldId id="369" r:id="rId33"/>
    <p:sldId id="368" r:id="rId34"/>
    <p:sldId id="376" r:id="rId35"/>
    <p:sldId id="370" r:id="rId36"/>
    <p:sldId id="371" r:id="rId37"/>
    <p:sldId id="375" r:id="rId38"/>
    <p:sldId id="268" r:id="rId39"/>
    <p:sldId id="358" r:id="rId40"/>
    <p:sldId id="361" r:id="rId41"/>
    <p:sldId id="362" r:id="rId4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Intro" id="{896F9474-F14E-714B-BE90-9FDF8B0DAD48}">
          <p14:sldIdLst>
            <p14:sldId id="256"/>
            <p14:sldId id="257"/>
          </p14:sldIdLst>
        </p14:section>
        <p14:section name="Part 1: Deciphering Emotions from Text" id="{B53EE1D7-1952-4A4B-BC02-0DC6D508C770}">
          <p14:sldIdLst>
            <p14:sldId id="258"/>
            <p14:sldId id="259"/>
            <p14:sldId id="346"/>
            <p14:sldId id="277"/>
            <p14:sldId id="294"/>
            <p14:sldId id="275"/>
            <p14:sldId id="347"/>
            <p14:sldId id="348"/>
          </p14:sldIdLst>
        </p14:section>
        <p14:section name="Part 2: Reappraisal" id="{327C777D-8C66-D746-A974-6FAE389B6A7E}">
          <p14:sldIdLst>
            <p14:sldId id="266"/>
            <p14:sldId id="295"/>
            <p14:sldId id="300"/>
            <p14:sldId id="301"/>
            <p14:sldId id="303"/>
            <p14:sldId id="304"/>
            <p14:sldId id="317"/>
            <p14:sldId id="349"/>
            <p14:sldId id="296"/>
            <p14:sldId id="306"/>
            <p14:sldId id="319"/>
            <p14:sldId id="320"/>
            <p14:sldId id="323"/>
            <p14:sldId id="350"/>
          </p14:sldIdLst>
        </p14:section>
        <p14:section name="Part 3: Multi-turn Discourse diversity" id="{27551957-C339-DE46-8A4B-CBD50FC0C0CC}">
          <p14:sldIdLst>
            <p14:sldId id="267"/>
            <p14:sldId id="299"/>
            <p14:sldId id="363"/>
            <p14:sldId id="366"/>
            <p14:sldId id="367"/>
            <p14:sldId id="372"/>
            <p14:sldId id="364"/>
            <p14:sldId id="369"/>
            <p14:sldId id="368"/>
            <p14:sldId id="376"/>
            <p14:sldId id="370"/>
            <p14:sldId id="371"/>
            <p14:sldId id="375"/>
          </p14:sldIdLst>
        </p14:section>
        <p14:section name="Part 4: Conclusion" id="{CE12EAEA-1B5D-ED41-A1E6-D76BDFF9422C}">
          <p14:sldIdLst>
            <p14:sldId id="268"/>
            <p14:sldId id="358"/>
            <p14:sldId id="361"/>
            <p14:sldId id="362"/>
          </p14:sldIdLst>
        </p14:section>
      </p14:sectionLst>
    </p:ex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EC1C391-D539-D306-86D1-7EB390ABE5F1}" name="Hongli Zhan" initials="HZ" userId="S::Hongli.Zhan@mbzuai.ac.ae::588bc049-88a9-4fde-b131-bfc7c3086f1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66666"/>
    <a:srgbClr val="F9E0E0"/>
    <a:srgbClr val="9FE4CC"/>
    <a:srgbClr val="EDFAF5"/>
    <a:srgbClr val="FF9800"/>
    <a:srgbClr val="2097F4"/>
    <a:srgbClr val="4CAF4F"/>
    <a:srgbClr val="BF5700"/>
    <a:srgbClr val="FFFFFF"/>
    <a:srgbClr val="EEEE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388"/>
    <p:restoredTop sz="89001"/>
  </p:normalViewPr>
  <p:slideViewPr>
    <p:cSldViewPr snapToGrid="0">
      <p:cViewPr varScale="1">
        <p:scale>
          <a:sx n="100" d="100"/>
          <a:sy n="100" d="100"/>
        </p:scale>
        <p:origin x="240" y="62"/>
      </p:cViewPr>
      <p:guideLst>
        <p:guide orient="horz" pos="1620"/>
        <p:guide pos="2880"/>
      </p:guideLst>
    </p:cSldViewPr>
  </p:slideViewPr>
  <p:notesTextViewPr>
    <p:cViewPr>
      <p:scale>
        <a:sx n="140" d="100"/>
        <a:sy n="14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microsoft.com/office/2018/10/relationships/authors" Targe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400" dirty="0"/>
              <a:t>Spearman Correlation with Human Ratings</a:t>
            </a:r>
          </a:p>
        </c:rich>
      </c:tx>
      <c:layout>
        <c:manualLayout>
          <c:xMode val="edge"/>
          <c:yMode val="edge"/>
          <c:x val="0.14453887308505364"/>
          <c:y val="4.0732286522606111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1-9EBE-164B-A6C1-DA1008D15BC0}"/>
              </c:ext>
            </c:extLst>
          </c:dPt>
          <c:dPt>
            <c:idx val="1"/>
            <c:invertIfNegative val="0"/>
            <c:bubble3D val="0"/>
            <c:spPr>
              <a:solidFill>
                <a:srgbClr val="92D050"/>
              </a:solidFill>
              <a:ln>
                <a:noFill/>
              </a:ln>
              <a:effectLst/>
            </c:spPr>
            <c:extLst>
              <c:ext xmlns:c16="http://schemas.microsoft.com/office/drawing/2014/chart" uri="{C3380CC4-5D6E-409C-BE32-E72D297353CC}">
                <c16:uniqueId val="{00000003-9EBE-164B-A6C1-DA1008D15BC0}"/>
              </c:ext>
            </c:extLst>
          </c:dPt>
          <c:dPt>
            <c:idx val="2"/>
            <c:invertIfNegative val="0"/>
            <c:bubble3D val="0"/>
            <c:spPr>
              <a:solidFill>
                <a:srgbClr val="E786FF"/>
              </a:solidFill>
              <a:ln>
                <a:noFill/>
              </a:ln>
              <a:effectLst/>
            </c:spPr>
            <c:extLst>
              <c:ext xmlns:c16="http://schemas.microsoft.com/office/drawing/2014/chart" uri="{C3380CC4-5D6E-409C-BE32-E72D297353CC}">
                <c16:uniqueId val="{00000005-9EBE-164B-A6C1-DA1008D15BC0}"/>
              </c:ext>
            </c:extLst>
          </c:dPt>
          <c:dPt>
            <c:idx val="3"/>
            <c:invertIfNegative val="0"/>
            <c:bubble3D val="0"/>
            <c:spPr>
              <a:solidFill>
                <a:srgbClr val="C00000"/>
              </a:solidFill>
              <a:ln>
                <a:noFill/>
              </a:ln>
              <a:effectLst/>
            </c:spPr>
            <c:extLst>
              <c:ext xmlns:c16="http://schemas.microsoft.com/office/drawing/2014/chart" uri="{C3380CC4-5D6E-409C-BE32-E72D297353CC}">
                <c16:uniqueId val="{00000007-9EBE-164B-A6C1-DA1008D15BC0}"/>
              </c:ext>
            </c:extLst>
          </c:dPt>
          <c:dPt>
            <c:idx val="4"/>
            <c:invertIfNegative val="0"/>
            <c:bubble3D val="0"/>
            <c:spPr>
              <a:solidFill>
                <a:schemeClr val="accent2">
                  <a:lumMod val="25000"/>
                  <a:lumOff val="75000"/>
                </a:schemeClr>
              </a:solidFill>
              <a:ln>
                <a:noFill/>
              </a:ln>
              <a:effectLst/>
            </c:spPr>
            <c:extLst>
              <c:ext xmlns:c16="http://schemas.microsoft.com/office/drawing/2014/chart" uri="{C3380CC4-5D6E-409C-BE32-E72D297353CC}">
                <c16:uniqueId val="{00000009-9EBE-164B-A6C1-DA1008D15BC0}"/>
              </c:ext>
            </c:extLst>
          </c:dPt>
          <c:cat>
            <c:strRef>
              <c:f>Sheet1!$A$2:$A$6</c:f>
              <c:strCache>
                <c:ptCount val="5"/>
                <c:pt idx="0">
                  <c:v>Humans</c:v>
                </c:pt>
                <c:pt idx="1">
                  <c:v>ChatGPT-3.5-turbo</c:v>
                </c:pt>
                <c:pt idx="2">
                  <c:v>FLAN-T5</c:v>
                </c:pt>
                <c:pt idx="3">
                  <c:v>Alpaca-7B</c:v>
                </c:pt>
                <c:pt idx="4">
                  <c:v>Dolly-7B</c:v>
                </c:pt>
              </c:strCache>
            </c:strRef>
          </c:cat>
          <c:val>
            <c:numRef>
              <c:f>Sheet1!$B$2:$B$6</c:f>
              <c:numCache>
                <c:formatCode>General</c:formatCode>
                <c:ptCount val="5"/>
                <c:pt idx="0">
                  <c:v>0.497</c:v>
                </c:pt>
                <c:pt idx="1">
                  <c:v>0.38800000000000001</c:v>
                </c:pt>
                <c:pt idx="2">
                  <c:v>0.22500000000000001</c:v>
                </c:pt>
                <c:pt idx="3">
                  <c:v>8.1000000000000003E-2</c:v>
                </c:pt>
                <c:pt idx="4">
                  <c:v>-1.2999999999999999E-2</c:v>
                </c:pt>
              </c:numCache>
            </c:numRef>
          </c:val>
          <c:extLst>
            <c:ext xmlns:c16="http://schemas.microsoft.com/office/drawing/2014/chart" uri="{C3380CC4-5D6E-409C-BE32-E72D297353CC}">
              <c16:uniqueId val="{0000000A-9EBE-164B-A6C1-DA1008D15BC0}"/>
            </c:ext>
          </c:extLst>
        </c:ser>
        <c:dLbls>
          <c:showLegendKey val="0"/>
          <c:showVal val="0"/>
          <c:showCatName val="0"/>
          <c:showSerName val="0"/>
          <c:showPercent val="0"/>
          <c:showBubbleSize val="0"/>
        </c:dLbls>
        <c:gapWidth val="60"/>
        <c:axId val="768409967"/>
        <c:axId val="768411679"/>
      </c:barChart>
      <c:catAx>
        <c:axId val="768409967"/>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endParaRPr lang="en-US"/>
          </a:p>
        </c:txPr>
        <c:crossAx val="768411679"/>
        <c:crosses val="autoZero"/>
        <c:auto val="1"/>
        <c:lblAlgn val="ctr"/>
        <c:lblOffset val="0"/>
        <c:tickLblSkip val="1"/>
        <c:tickMarkSkip val="1"/>
        <c:noMultiLvlLbl val="0"/>
      </c:catAx>
      <c:valAx>
        <c:axId val="768411679"/>
        <c:scaling>
          <c:orientation val="minMax"/>
          <c:max val="0.5"/>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6840996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Perceived Empathy (1-5)</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Perceived Empathy</c:v>
                </c:pt>
              </c:strCache>
            </c:strRef>
          </c:tx>
          <c:spPr>
            <a:solidFill>
              <a:schemeClr val="accent1"/>
            </a:solidFill>
            <a:ln>
              <a:noFill/>
            </a:ln>
            <a:effectLst/>
          </c:spPr>
          <c:invertIfNegative val="0"/>
          <c:dPt>
            <c:idx val="0"/>
            <c:invertIfNegative val="0"/>
            <c:bubble3D val="0"/>
            <c:spPr>
              <a:solidFill>
                <a:srgbClr val="BF5700"/>
              </a:solidFill>
              <a:ln>
                <a:noFill/>
              </a:ln>
              <a:effectLst/>
            </c:spPr>
            <c:extLst>
              <c:ext xmlns:c16="http://schemas.microsoft.com/office/drawing/2014/chart" uri="{C3380CC4-5D6E-409C-BE32-E72D297353CC}">
                <c16:uniqueId val="{00000003-9D21-4647-B3F6-FD4B02581E5A}"/>
              </c:ext>
            </c:extLst>
          </c:dPt>
          <c:dPt>
            <c:idx val="1"/>
            <c:invertIfNegative val="0"/>
            <c:bubble3D val="0"/>
            <c:spPr>
              <a:solidFill>
                <a:srgbClr val="4CAF4F"/>
              </a:solidFill>
              <a:ln>
                <a:noFill/>
              </a:ln>
              <a:effectLst/>
            </c:spPr>
            <c:extLst>
              <c:ext xmlns:c16="http://schemas.microsoft.com/office/drawing/2014/chart" uri="{C3380CC4-5D6E-409C-BE32-E72D297353CC}">
                <c16:uniqueId val="{00000004-9D21-4647-B3F6-FD4B02581E5A}"/>
              </c:ext>
            </c:extLst>
          </c:dPt>
          <c:dPt>
            <c:idx val="2"/>
            <c:invertIfNegative val="0"/>
            <c:bubble3D val="0"/>
            <c:spPr>
              <a:solidFill>
                <a:srgbClr val="2097F4"/>
              </a:solidFill>
              <a:ln>
                <a:noFill/>
              </a:ln>
              <a:effectLst/>
            </c:spPr>
            <c:extLst>
              <c:ext xmlns:c16="http://schemas.microsoft.com/office/drawing/2014/chart" uri="{C3380CC4-5D6E-409C-BE32-E72D297353CC}">
                <c16:uniqueId val="{00000005-9D21-4647-B3F6-FD4B02581E5A}"/>
              </c:ext>
            </c:extLst>
          </c:dPt>
          <c:dPt>
            <c:idx val="3"/>
            <c:invertIfNegative val="0"/>
            <c:bubble3D val="0"/>
            <c:spPr>
              <a:solidFill>
                <a:srgbClr val="FF9800"/>
              </a:solidFill>
              <a:ln>
                <a:noFill/>
              </a:ln>
              <a:effectLst/>
            </c:spPr>
            <c:extLst>
              <c:ext xmlns:c16="http://schemas.microsoft.com/office/drawing/2014/chart" uri="{C3380CC4-5D6E-409C-BE32-E72D297353CC}">
                <c16:uniqueId val="{00000006-9D21-4647-B3F6-FD4B02581E5A}"/>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Human</c:v>
                </c:pt>
                <c:pt idx="1">
                  <c:v>GPT-4</c:v>
                </c:pt>
                <c:pt idx="2">
                  <c:v>Llama-2</c:v>
                </c:pt>
                <c:pt idx="3">
                  <c:v>Mistral</c:v>
                </c:pt>
              </c:strCache>
            </c:strRef>
          </c:cat>
          <c:val>
            <c:numRef>
              <c:f>Sheet1!$B$2:$B$5</c:f>
              <c:numCache>
                <c:formatCode>General</c:formatCode>
                <c:ptCount val="4"/>
                <c:pt idx="0">
                  <c:v>3.41</c:v>
                </c:pt>
                <c:pt idx="1">
                  <c:v>4.09</c:v>
                </c:pt>
                <c:pt idx="2">
                  <c:v>4.09</c:v>
                </c:pt>
                <c:pt idx="3">
                  <c:v>3.7</c:v>
                </c:pt>
              </c:numCache>
            </c:numRef>
          </c:val>
          <c:extLst>
            <c:ext xmlns:c16="http://schemas.microsoft.com/office/drawing/2014/chart" uri="{C3380CC4-5D6E-409C-BE32-E72D297353CC}">
              <c16:uniqueId val="{00000000-9D21-4647-B3F6-FD4B02581E5A}"/>
            </c:ext>
          </c:extLst>
        </c:ser>
        <c:dLbls>
          <c:showLegendKey val="0"/>
          <c:showVal val="0"/>
          <c:showCatName val="0"/>
          <c:showSerName val="0"/>
          <c:showPercent val="0"/>
          <c:showBubbleSize val="0"/>
        </c:dLbls>
        <c:gapWidth val="30"/>
        <c:overlap val="-54"/>
        <c:axId val="1206054720"/>
        <c:axId val="1206056512"/>
      </c:barChart>
      <c:catAx>
        <c:axId val="1206054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06056512"/>
        <c:crosses val="autoZero"/>
        <c:auto val="1"/>
        <c:lblAlgn val="ctr"/>
        <c:lblOffset val="100"/>
        <c:noMultiLvlLbl val="0"/>
      </c:catAx>
      <c:valAx>
        <c:axId val="12060565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060547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30_832C82FA.xml><?xml version="1.0" encoding="utf-8"?>
<p188:cmLst xmlns:a="http://schemas.openxmlformats.org/drawingml/2006/main" xmlns:r="http://schemas.openxmlformats.org/officeDocument/2006/relationships" xmlns:p188="http://schemas.microsoft.com/office/powerpoint/2018/8/main">
  <p188:cm id="{19FC1AA1-4707-944E-9A56-658B09C3FD4A}" authorId="{1EC1C391-D539-D306-86D1-7EB390ABE5F1}" created="2026-03-30T15:50:07.773">
    <pc:sldMkLst xmlns:pc="http://schemas.microsoft.com/office/powerpoint/2013/main/command">
      <pc:docMk/>
      <pc:sldMk cId="2200732410" sldId="304"/>
    </pc:sldMkLst>
    <p188:txBody>
      <a:bodyPr/>
      <a:lstStyle/>
      <a:p>
        <a:r>
          <a:rPr lang="en-US"/>
          <a:t>Leave it as is? Or remove this slide? Need to cut down the time spent on this work.</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Good afternoon, everyone. My name is Hong Li, and I'm here to present my dissertation work, Towards Emotionally Intelligent AI Systems. I'd like to thank my committee members: My advisor, Jessy, Kyle, David, and Desmond. Thank you all for your guidance during my PhD.</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348199d9276_9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This brings us to part two…</a:t>
            </a:r>
            <a:endParaRPr dirty="0"/>
          </a:p>
        </p:txBody>
      </p:sp>
      <p:sp>
        <p:nvSpPr>
          <p:cNvPr id="202" name="Google Shape;202;g348199d9276_9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a:extLst>
            <a:ext uri="{FF2B5EF4-FFF2-40B4-BE49-F238E27FC236}">
              <a16:creationId xmlns:a16="http://schemas.microsoft.com/office/drawing/2014/main" id="{7CAB934E-F3E4-2E83-FDE5-28CA7D2FA634}"/>
            </a:ext>
          </a:extLst>
        </p:cNvPr>
        <p:cNvGrpSpPr/>
        <p:nvPr/>
      </p:nvGrpSpPr>
      <p:grpSpPr>
        <a:xfrm>
          <a:off x="0" y="0"/>
          <a:ext cx="0" cy="0"/>
          <a:chOff x="0" y="0"/>
          <a:chExt cx="0" cy="0"/>
        </a:xfrm>
      </p:grpSpPr>
      <p:sp>
        <p:nvSpPr>
          <p:cNvPr id="138" name="Google Shape;138;g348199d9276_9_170:notes">
            <a:extLst>
              <a:ext uri="{FF2B5EF4-FFF2-40B4-BE49-F238E27FC236}">
                <a16:creationId xmlns:a16="http://schemas.microsoft.com/office/drawing/2014/main" id="{C24DBE95-F81B-441C-2905-14F4D5938EB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348199d9276_9_170:notes">
            <a:extLst>
              <a:ext uri="{FF2B5EF4-FFF2-40B4-BE49-F238E27FC236}">
                <a16:creationId xmlns:a16="http://schemas.microsoft.com/office/drawing/2014/main" id="{E8898992-A096-DC89-8B10-4F35B164361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9365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 The idea is simple: if we know which appraisal drives someone's emotion, we can target that specific dimension to regulate their emotion …</a:t>
            </a:r>
          </a:p>
        </p:txBody>
      </p:sp>
    </p:spTree>
    <p:extLst>
      <p:ext uri="{BB962C8B-B14F-4D97-AF65-F5344CB8AC3E}">
        <p14:creationId xmlns:p14="http://schemas.microsoft.com/office/powerpoint/2010/main" val="1567666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Let me show you a concrete example. Here the user is struggling with visiting an unvaccinated friend and doesn't know how to cope emotionally. A vanilla model gives a generic, surface-level response. But guided by RESORT, the same model zooms into the emotional coping dimension and produces a much more targeted reappraisal, helping the user reframe how they feel about the situation. This is the kind of precision our framework enables.</a:t>
            </a:r>
          </a:p>
        </p:txBody>
      </p:sp>
    </p:spTree>
    <p:extLst>
      <p:ext uri="{BB962C8B-B14F-4D97-AF65-F5344CB8AC3E}">
        <p14:creationId xmlns:p14="http://schemas.microsoft.com/office/powerpoint/2010/main" val="946754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3098686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However, one caveat with guiding language models using human expertise is that the process can be both time-consuming and expensive, especially when it involves expert psychologists</a:t>
            </a:r>
          </a:p>
        </p:txBody>
      </p:sp>
    </p:spTree>
    <p:extLst>
      <p:ext uri="{BB962C8B-B14F-4D97-AF65-F5344CB8AC3E}">
        <p14:creationId xmlns:p14="http://schemas.microsoft.com/office/powerpoint/2010/main" val="40525583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a:extLst>
            <a:ext uri="{FF2B5EF4-FFF2-40B4-BE49-F238E27FC236}">
              <a16:creationId xmlns:a16="http://schemas.microsoft.com/office/drawing/2014/main" id="{0D37D853-420D-C980-43E2-A3BBB815F33B}"/>
            </a:ext>
          </a:extLst>
        </p:cNvPr>
        <p:cNvGrpSpPr/>
        <p:nvPr/>
      </p:nvGrpSpPr>
      <p:grpSpPr>
        <a:xfrm>
          <a:off x="0" y="0"/>
          <a:ext cx="0" cy="0"/>
          <a:chOff x="0" y="0"/>
          <a:chExt cx="0" cy="0"/>
        </a:xfrm>
      </p:grpSpPr>
      <p:sp>
        <p:nvSpPr>
          <p:cNvPr id="138" name="Google Shape;138;g348199d9276_9_170:notes">
            <a:extLst>
              <a:ext uri="{FF2B5EF4-FFF2-40B4-BE49-F238E27FC236}">
                <a16:creationId xmlns:a16="http://schemas.microsoft.com/office/drawing/2014/main" id="{B58AD67C-35C8-8980-3791-58C042C2B6D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348199d9276_9_170:notes">
            <a:extLst>
              <a:ext uri="{FF2B5EF4-FFF2-40B4-BE49-F238E27FC236}">
                <a16:creationId xmlns:a16="http://schemas.microsoft.com/office/drawing/2014/main" id="{63BD5FBC-AB77-7DE0-DEA4-3BB9F357393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56884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8075572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337af283c2c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337af283c2c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Seed example: this is where the minimal human supervision comes in. We evaluate the ability of LLMs using only 1 oracle example as the seed example.</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3320adffdbc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3320adffdbc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348199d9276_0_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My talk has three parts. First, I'll discuss how we can use language models to decipher emotions from text. Second, building on that understanding, I'll show how we can unlock advanced psychological capabilities from LLMs, specifically targeted reappraisal for emotion regulation. Both part 1 and part 2 focus on single-turn settings. In part three, I address the multi-turn challenge: how can LLMs sustain empathy across a full conversation? Finally, I'll conclude with a summary of contributions.</a:t>
            </a:r>
            <a:endParaRPr dirty="0"/>
          </a:p>
        </p:txBody>
      </p:sp>
      <p:sp>
        <p:nvSpPr>
          <p:cNvPr id="71" name="Google Shape;71;g348199d9276_0_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320adffdbc_1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320adffdbc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ED277-0508-8EF6-9824-F2015C3C88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C322F3-C090-4C60-4ACD-0580A0A5A2B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7220405-B654-7126-125C-5141E3B8CC76}"/>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p:txBody>
      </p:sp>
    </p:spTree>
    <p:extLst>
      <p:ext uri="{BB962C8B-B14F-4D97-AF65-F5344CB8AC3E}">
        <p14:creationId xmlns:p14="http://schemas.microsoft.com/office/powerpoint/2010/main" val="40264777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348199d9276_9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6" name="Google Shape;236;g348199d9276_9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a:extLst>
            <a:ext uri="{FF2B5EF4-FFF2-40B4-BE49-F238E27FC236}">
              <a16:creationId xmlns:a16="http://schemas.microsoft.com/office/drawing/2014/main" id="{BC7B9733-6657-8763-B405-EA84178058BD}"/>
            </a:ext>
          </a:extLst>
        </p:cNvPr>
        <p:cNvGrpSpPr/>
        <p:nvPr/>
      </p:nvGrpSpPr>
      <p:grpSpPr>
        <a:xfrm>
          <a:off x="0" y="0"/>
          <a:ext cx="0" cy="0"/>
          <a:chOff x="0" y="0"/>
          <a:chExt cx="0" cy="0"/>
        </a:xfrm>
      </p:grpSpPr>
      <p:sp>
        <p:nvSpPr>
          <p:cNvPr id="138" name="Google Shape;138;g348199d9276_9_170:notes">
            <a:extLst>
              <a:ext uri="{FF2B5EF4-FFF2-40B4-BE49-F238E27FC236}">
                <a16:creationId xmlns:a16="http://schemas.microsoft.com/office/drawing/2014/main" id="{688672FB-6E47-14B1-7DAA-E10C8B7BD5B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348199d9276_9_170:notes">
            <a:extLst>
              <a:ext uri="{FF2B5EF4-FFF2-40B4-BE49-F238E27FC236}">
                <a16:creationId xmlns:a16="http://schemas.microsoft.com/office/drawing/2014/main" id="{31BB42FC-40C8-D7E6-1CA6-552EE5F9BE3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760217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 surface-level repetition.</a:t>
            </a:r>
          </a:p>
          <a:p>
            <a:r>
              <a:rPr lang="en-US" dirty="0"/>
              <a:t>Is the problem deeper?</a:t>
            </a:r>
          </a:p>
          <a:p>
            <a:r>
              <a:rPr lang="en-US" dirty="0"/>
              <a:t>Recent work suggests: YES, at every linguistic level.</a:t>
            </a:r>
          </a:p>
        </p:txBody>
      </p:sp>
    </p:spTree>
    <p:extLst>
      <p:ext uri="{BB962C8B-B14F-4D97-AF65-F5344CB8AC3E}">
        <p14:creationId xmlns:p14="http://schemas.microsoft.com/office/powerpoint/2010/main" val="35610807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dirty="0" err="1">
                <a:solidFill>
                  <a:srgbClr val="181818"/>
                </a:solidFill>
                <a:latin typeface="Aptos"/>
              </a:rPr>
              <a:t>BERTScore</a:t>
            </a:r>
            <a:r>
              <a:rPr lang="en-US" sz="1100" b="0" i="0" dirty="0">
                <a:solidFill>
                  <a:srgbClr val="181818"/>
                </a:solidFill>
                <a:latin typeface="Aptos"/>
              </a:rPr>
              <a:t> does not show this gap.</a:t>
            </a:r>
            <a:endParaRPr lang="en-US" dirty="0"/>
          </a:p>
        </p:txBody>
      </p:sp>
    </p:spTree>
    <p:extLst>
      <p:ext uri="{BB962C8B-B14F-4D97-AF65-F5344CB8AC3E}">
        <p14:creationId xmlns:p14="http://schemas.microsoft.com/office/powerpoint/2010/main" val="40577369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657566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382353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AA607-8227-DFF7-ACD6-49DD230AEB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B65D39-E4C1-358C-560B-74C6AA18CBC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280F328-ECB2-8889-6904-5189A3FFC4E7}"/>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p:txBody>
      </p:sp>
    </p:spTree>
    <p:extLst>
      <p:ext uri="{BB962C8B-B14F-4D97-AF65-F5344CB8AC3E}">
        <p14:creationId xmlns:p14="http://schemas.microsoft.com/office/powerpoint/2010/main" val="41674809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48199d9276_9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0" name="Google Shape;270;g348199d9276_9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348199d9276_9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5" name="Google Shape;105;g348199d9276_9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48199d9276_9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348199d9276_9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first work is a collaboration with Tiberiu, Cornelia, and my advisor Jessy, published at EMNLP 2022.</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In this work, we asked: why does a writer feel a certain emotion? Existing work could detect emotions, but not explain what triggered them. We proposed a new task, emotion trigger summarization...</a:t>
            </a:r>
          </a:p>
        </p:txBody>
      </p:sp>
    </p:spTree>
    <p:extLst>
      <p:ext uri="{BB962C8B-B14F-4D97-AF65-F5344CB8AC3E}">
        <p14:creationId xmlns:p14="http://schemas.microsoft.com/office/powerpoint/2010/main" val="1065782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So models can detect emotions and their triggers. But is that enough? How capable are they of a deeper emotional understanding?</a:t>
            </a:r>
          </a:p>
        </p:txBody>
      </p:sp>
    </p:spTree>
    <p:extLst>
      <p:ext uri="{BB962C8B-B14F-4D97-AF65-F5344CB8AC3E}">
        <p14:creationId xmlns:p14="http://schemas.microsoft.com/office/powerpoint/2010/main" val="3374592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a:extLst>
            <a:ext uri="{FF2B5EF4-FFF2-40B4-BE49-F238E27FC236}">
              <a16:creationId xmlns:a16="http://schemas.microsoft.com/office/drawing/2014/main" id="{8E070CCD-A54E-509E-2A14-8816C18A416A}"/>
            </a:ext>
          </a:extLst>
        </p:cNvPr>
        <p:cNvGrpSpPr/>
        <p:nvPr/>
      </p:nvGrpSpPr>
      <p:grpSpPr>
        <a:xfrm>
          <a:off x="0" y="0"/>
          <a:ext cx="0" cy="0"/>
          <a:chOff x="0" y="0"/>
          <a:chExt cx="0" cy="0"/>
        </a:xfrm>
      </p:grpSpPr>
      <p:sp>
        <p:nvSpPr>
          <p:cNvPr id="138" name="Google Shape;138;g348199d9276_9_170:notes">
            <a:extLst>
              <a:ext uri="{FF2B5EF4-FFF2-40B4-BE49-F238E27FC236}">
                <a16:creationId xmlns:a16="http://schemas.microsoft.com/office/drawing/2014/main" id="{2EA2C23D-5A20-053E-1CC4-EAEAB36B87C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348199d9276_9_170:notes">
            <a:extLst>
              <a:ext uri="{FF2B5EF4-FFF2-40B4-BE49-F238E27FC236}">
                <a16:creationId xmlns:a16="http://schemas.microsoft.com/office/drawing/2014/main" id="{6E0D9266-7301-A63C-B9BE-AC1B7B4BFC3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We explored this question in our EMNLP 2023 Findings paper with Desmond and Jessy.</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4467980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rtl="0">
              <a:spcAft>
                <a:spcPts val="1200"/>
              </a:spcAft>
              <a:buNone/>
            </a:pPr>
            <a:r>
              <a:rPr lang="en-US" dirty="0"/>
              <a:t>And here we look at the psychological constructs: cognitive appraisals of emotions. To give you some background, this refers to …</a:t>
            </a:r>
          </a:p>
        </p:txBody>
      </p:sp>
    </p:spTree>
    <p:extLst>
      <p:ext uri="{BB962C8B-B14F-4D97-AF65-F5344CB8AC3E}">
        <p14:creationId xmlns:p14="http://schemas.microsoft.com/office/powerpoint/2010/main" val="10667037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To evaluate LLMs on this task, we built a benchmark from a recent meta-analysis covering 24 appraisal dimensions. We measured the Spearman correlation between model predictions and human ratings…</a:t>
            </a:r>
          </a:p>
        </p:txBody>
      </p:sp>
    </p:spTree>
    <p:extLst>
      <p:ext uri="{BB962C8B-B14F-4D97-AF65-F5344CB8AC3E}">
        <p14:creationId xmlns:p14="http://schemas.microsoft.com/office/powerpoint/2010/main" val="9396220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UT Austin"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4" name="Google Shape;14;p2"/>
          <p:cNvPicPr preferRelativeResize="0"/>
          <p:nvPr/>
        </p:nvPicPr>
        <p:blipFill>
          <a:blip r:embed="rId2">
            <a:alphaModFix/>
          </a:blip>
          <a:stretch>
            <a:fillRect/>
          </a:stretch>
        </p:blipFill>
        <p:spPr>
          <a:xfrm>
            <a:off x="7374875" y="0"/>
            <a:ext cx="1646271" cy="9144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7" name="Google Shape;1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8" name="Google Shape;18;p3"/>
          <p:cNvPicPr preferRelativeResize="0"/>
          <p:nvPr/>
        </p:nvPicPr>
        <p:blipFill>
          <a:blip r:embed="rId2">
            <a:alphaModFix/>
          </a:blip>
          <a:stretch>
            <a:fillRect/>
          </a:stretch>
        </p:blipFill>
        <p:spPr>
          <a:xfrm>
            <a:off x="7374875" y="0"/>
            <a:ext cx="1646271" cy="9144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sz="25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1" name="Google Shape;21;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0" lvl="0" indent="0">
              <a:spcBef>
                <a:spcPts val="0"/>
              </a:spcBef>
              <a:spcAft>
                <a:spcPts val="0"/>
              </a:spcAft>
              <a:buSzPts val="1800"/>
              <a:buNone/>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dirty="0"/>
          </a:p>
        </p:txBody>
      </p:sp>
      <p:sp>
        <p:nvSpPr>
          <p:cNvPr id="22" name="Google Shape;22;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3" name="Google Shape;23;p4"/>
          <p:cNvPicPr preferRelativeResize="0"/>
          <p:nvPr/>
        </p:nvPicPr>
        <p:blipFill>
          <a:blip r:embed="rId2">
            <a:alphaModFix/>
          </a:blip>
          <a:stretch>
            <a:fillRect/>
          </a:stretch>
        </p:blipFill>
        <p:spPr>
          <a:xfrm>
            <a:off x="7374875" y="0"/>
            <a:ext cx="1646271" cy="9144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6" name="Google Shape;26;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7" name="Google Shape;27;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 name="Google Shape;28;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9" name="Google Shape;29;p5"/>
          <p:cNvPicPr preferRelativeResize="0"/>
          <p:nvPr/>
        </p:nvPicPr>
        <p:blipFill>
          <a:blip r:embed="rId2">
            <a:alphaModFix/>
          </a:blip>
          <a:stretch>
            <a:fillRect/>
          </a:stretch>
        </p:blipFill>
        <p:spPr>
          <a:xfrm>
            <a:off x="7374875" y="0"/>
            <a:ext cx="1646271" cy="9144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sp>
        <p:nvSpPr>
          <p:cNvPr id="35" name="Google Shape;35;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6" name="Google Shape;36;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7" name="Google Shape;37;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38" name="Google Shape;38;p7"/>
          <p:cNvPicPr preferRelativeResize="0"/>
          <p:nvPr/>
        </p:nvPicPr>
        <p:blipFill>
          <a:blip r:embed="rId2">
            <a:alphaModFix/>
          </a:blip>
          <a:stretch>
            <a:fillRect/>
          </a:stretch>
        </p:blipFill>
        <p:spPr>
          <a:xfrm>
            <a:off x="7374875" y="0"/>
            <a:ext cx="1646271" cy="9144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3"/>
        <p:cNvGrpSpPr/>
        <p:nvPr/>
      </p:nvGrpSpPr>
      <p:grpSpPr>
        <a:xfrm>
          <a:off x="0" y="0"/>
          <a:ext cx="0" cy="0"/>
          <a:chOff x="0" y="0"/>
          <a:chExt cx="0" cy="0"/>
        </a:xfrm>
      </p:grpSpPr>
      <p:sp>
        <p:nvSpPr>
          <p:cNvPr id="44" name="Google Shape;44;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6" name="Google Shape;46;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7" name="Google Shape;47;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8" name="Google Shape;48;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49" name="Google Shape;49;p9"/>
          <p:cNvPicPr preferRelativeResize="0"/>
          <p:nvPr/>
        </p:nvPicPr>
        <p:blipFill>
          <a:blip r:embed="rId2">
            <a:alphaModFix/>
          </a:blip>
          <a:stretch>
            <a:fillRect/>
          </a:stretch>
        </p:blipFill>
        <p:spPr>
          <a:xfrm>
            <a:off x="7374875" y="0"/>
            <a:ext cx="1646271" cy="9144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
        <p:cNvGrpSpPr/>
        <p:nvPr/>
      </p:nvGrpSpPr>
      <p:grpSpPr>
        <a:xfrm>
          <a:off x="0" y="0"/>
          <a:ext cx="0" cy="0"/>
          <a:chOff x="0" y="0"/>
          <a:chExt cx="0" cy="0"/>
        </a:xfrm>
      </p:grpSpPr>
      <p:sp>
        <p:nvSpPr>
          <p:cNvPr id="51" name="Google Shape;51;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52" name="Google Shape;52;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53" name="Google Shape;53;p10"/>
          <p:cNvPicPr preferRelativeResize="0"/>
          <p:nvPr/>
        </p:nvPicPr>
        <p:blipFill>
          <a:blip r:embed="rId2">
            <a:alphaModFix/>
          </a:blip>
          <a:stretch>
            <a:fillRect/>
          </a:stretch>
        </p:blipFill>
        <p:spPr>
          <a:xfrm>
            <a:off x="7374875" y="0"/>
            <a:ext cx="1646271" cy="9144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9"/>
        <p:cNvGrpSpPr/>
        <p:nvPr/>
      </p:nvGrpSpPr>
      <p:grpSpPr>
        <a:xfrm>
          <a:off x="0" y="0"/>
          <a:ext cx="0" cy="0"/>
          <a:chOff x="0" y="0"/>
          <a:chExt cx="0" cy="0"/>
        </a:xfrm>
      </p:grpSpPr>
      <p:sp>
        <p:nvSpPr>
          <p:cNvPr id="60" name="Google Shape;60;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61" name="Google Shape;61;p12"/>
          <p:cNvPicPr preferRelativeResize="0"/>
          <p:nvPr/>
        </p:nvPicPr>
        <p:blipFill>
          <a:blip r:embed="rId2">
            <a:alphaModFix/>
          </a:blip>
          <a:stretch>
            <a:fillRect/>
          </a:stretch>
        </p:blipFill>
        <p:spPr>
          <a:xfrm>
            <a:off x="7374875" y="0"/>
            <a:ext cx="1646271" cy="9144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Source Sans Pro"/>
              <a:buNone/>
              <a:defRPr sz="2800" b="1">
                <a:solidFill>
                  <a:schemeClr val="dk1"/>
                </a:solidFill>
                <a:latin typeface="Source Sans Pro"/>
                <a:ea typeface="Source Sans Pro"/>
                <a:cs typeface="Source Sans Pro"/>
                <a:sym typeface="Source Sans Pr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Source Sans Pro"/>
              <a:buChar char="●"/>
              <a:defRPr sz="1800">
                <a:solidFill>
                  <a:schemeClr val="dk2"/>
                </a:solidFill>
                <a:latin typeface="Source Sans Pro"/>
                <a:ea typeface="Source Sans Pro"/>
                <a:cs typeface="Source Sans Pro"/>
                <a:sym typeface="Source Sans Pro"/>
              </a:defRPr>
            </a:lvl1pPr>
            <a:lvl2pPr marL="914400" lvl="1" indent="-317500">
              <a:lnSpc>
                <a:spcPct val="115000"/>
              </a:lnSpc>
              <a:spcBef>
                <a:spcPts val="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2pPr>
            <a:lvl3pPr marL="1371600" lvl="2" indent="-317500">
              <a:lnSpc>
                <a:spcPct val="115000"/>
              </a:lnSpc>
              <a:spcBef>
                <a:spcPts val="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3pPr>
            <a:lvl4pPr marL="1828800" lvl="3" indent="-317500">
              <a:lnSpc>
                <a:spcPct val="115000"/>
              </a:lnSpc>
              <a:spcBef>
                <a:spcPts val="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4pPr>
            <a:lvl5pPr marL="2286000" lvl="4" indent="-317500">
              <a:lnSpc>
                <a:spcPct val="115000"/>
              </a:lnSpc>
              <a:spcBef>
                <a:spcPts val="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5pPr>
            <a:lvl6pPr marL="2743200" lvl="5" indent="-317500">
              <a:lnSpc>
                <a:spcPct val="115000"/>
              </a:lnSpc>
              <a:spcBef>
                <a:spcPts val="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6pPr>
            <a:lvl7pPr marL="3200400" lvl="6" indent="-317500">
              <a:lnSpc>
                <a:spcPct val="115000"/>
              </a:lnSpc>
              <a:spcBef>
                <a:spcPts val="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7pPr>
            <a:lvl8pPr marL="3657600" lvl="7" indent="-317500">
              <a:lnSpc>
                <a:spcPct val="115000"/>
              </a:lnSpc>
              <a:spcBef>
                <a:spcPts val="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8pPr>
            <a:lvl9pPr marL="4114800" lvl="8" indent="-317500">
              <a:lnSpc>
                <a:spcPct val="115000"/>
              </a:lnSpc>
              <a:spcBef>
                <a:spcPts val="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9pPr>
          </a:lstStyle>
          <a:p>
            <a:endParaRPr dirty="0"/>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pic>
        <p:nvPicPr>
          <p:cNvPr id="9" name="Google Shape;9;p1"/>
          <p:cNvPicPr preferRelativeResize="0"/>
          <p:nvPr/>
        </p:nvPicPr>
        <p:blipFill>
          <a:blip r:embed="rId10">
            <a:alphaModFix/>
          </a:blip>
          <a:stretch>
            <a:fillRect/>
          </a:stretch>
        </p:blipFill>
        <p:spPr>
          <a:xfrm>
            <a:off x="7374875" y="0"/>
            <a:ext cx="1646271" cy="9144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5" r:id="rId6"/>
    <p:sldLayoutId id="2147483656" r:id="rId7"/>
    <p:sldLayoutId id="2147483658"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jpe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2.jp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svg"/></Relationships>
</file>

<file path=ppt/slides/_rels/slide1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microsoft.com/office/2018/10/relationships/comments" Target="../comments/modernComment_130_832C82FA.xml"/><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3.sv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5.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30.sv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0.png"/><Relationship Id="rId7" Type="http://schemas.openxmlformats.org/officeDocument/2006/relationships/image" Target="../media/image37.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5.jpg"/><Relationship Id="rId4" Type="http://schemas.openxmlformats.org/officeDocument/2006/relationships/image" Target="../media/image2.jpg"/></Relationships>
</file>

<file path=ppt/slides/_rels/slide2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13.png"/><Relationship Id="rId18" Type="http://schemas.openxmlformats.org/officeDocument/2006/relationships/image" Target="../media/image55.jpeg"/><Relationship Id="rId3" Type="http://schemas.openxmlformats.org/officeDocument/2006/relationships/image" Target="../media/image3.jpg"/><Relationship Id="rId7" Type="http://schemas.openxmlformats.org/officeDocument/2006/relationships/image" Target="../media/image37.jpg"/><Relationship Id="rId12" Type="http://schemas.openxmlformats.org/officeDocument/2006/relationships/image" Target="../media/image14.png"/><Relationship Id="rId17" Type="http://schemas.openxmlformats.org/officeDocument/2006/relationships/image" Target="../media/image54.png"/><Relationship Id="rId2" Type="http://schemas.openxmlformats.org/officeDocument/2006/relationships/image" Target="../media/image5.jpg"/><Relationship Id="rId16" Type="http://schemas.openxmlformats.org/officeDocument/2006/relationships/image" Target="../media/image53.jpg"/><Relationship Id="rId20" Type="http://schemas.openxmlformats.org/officeDocument/2006/relationships/image" Target="../media/image57.jpg"/><Relationship Id="rId1" Type="http://schemas.openxmlformats.org/officeDocument/2006/relationships/slideLayout" Target="../slideLayouts/slideLayout3.xml"/><Relationship Id="rId6" Type="http://schemas.openxmlformats.org/officeDocument/2006/relationships/image" Target="../media/image27.jpg"/><Relationship Id="rId11" Type="http://schemas.openxmlformats.org/officeDocument/2006/relationships/image" Target="../media/image38.png"/><Relationship Id="rId5" Type="http://schemas.openxmlformats.org/officeDocument/2006/relationships/image" Target="../media/image25.jpeg"/><Relationship Id="rId15" Type="http://schemas.openxmlformats.org/officeDocument/2006/relationships/image" Target="../media/image52.jpeg"/><Relationship Id="rId10" Type="http://schemas.openxmlformats.org/officeDocument/2006/relationships/image" Target="../media/image10.png"/><Relationship Id="rId19" Type="http://schemas.openxmlformats.org/officeDocument/2006/relationships/image" Target="../media/image56.png"/><Relationship Id="rId4" Type="http://schemas.openxmlformats.org/officeDocument/2006/relationships/image" Target="../media/image12.jpeg"/><Relationship Id="rId9" Type="http://schemas.openxmlformats.org/officeDocument/2006/relationships/image" Target="../media/image4.png"/><Relationship Id="rId14" Type="http://schemas.openxmlformats.org/officeDocument/2006/relationships/image" Target="../media/image51.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3"/>
          <p:cNvSpPr txBox="1">
            <a:spLocks noGrp="1"/>
          </p:cNvSpPr>
          <p:nvPr>
            <p:ph type="ctrTitle"/>
          </p:nvPr>
        </p:nvSpPr>
        <p:spPr>
          <a:xfrm>
            <a:off x="311700" y="1399922"/>
            <a:ext cx="8520600" cy="7695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3200" dirty="0">
                <a:latin typeface="Source Sans Pro"/>
                <a:ea typeface="Source Sans Pro"/>
                <a:cs typeface="Source Sans Pro"/>
                <a:sym typeface="Source Sans Pro"/>
              </a:rPr>
              <a:t>Towards Emotionally-Intelligent AI Systems</a:t>
            </a:r>
            <a:endParaRPr sz="3200" dirty="0"/>
          </a:p>
        </p:txBody>
      </p:sp>
      <p:sp>
        <p:nvSpPr>
          <p:cNvPr id="67" name="Google Shape;67;p13"/>
          <p:cNvSpPr txBox="1">
            <a:spLocks noGrp="1"/>
          </p:cNvSpPr>
          <p:nvPr>
            <p:ph type="subTitle" idx="1"/>
          </p:nvPr>
        </p:nvSpPr>
        <p:spPr>
          <a:xfrm>
            <a:off x="311700" y="2421925"/>
            <a:ext cx="8520600" cy="15501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Clr>
                <a:schemeClr val="dk1"/>
              </a:buClr>
              <a:buSzPts val="1100"/>
              <a:buFont typeface="Arial"/>
              <a:buNone/>
            </a:pPr>
            <a:r>
              <a:rPr lang="en" dirty="0">
                <a:latin typeface="Source Sans Pro"/>
                <a:ea typeface="Source Sans Pro"/>
                <a:cs typeface="Source Sans Pro"/>
                <a:sym typeface="Source Sans Pro"/>
              </a:rPr>
              <a:t>Hongli Zhan</a:t>
            </a:r>
            <a:endParaRPr dirty="0">
              <a:latin typeface="Source Sans Pro"/>
              <a:ea typeface="Source Sans Pro"/>
              <a:cs typeface="Source Sans Pro"/>
              <a:sym typeface="Source Sans Pro"/>
            </a:endParaRPr>
          </a:p>
          <a:p>
            <a:pPr marL="0" lvl="0" indent="0" algn="ctr" rtl="0">
              <a:spcBef>
                <a:spcPts val="1000"/>
              </a:spcBef>
              <a:spcAft>
                <a:spcPts val="0"/>
              </a:spcAft>
              <a:buNone/>
            </a:pPr>
            <a:r>
              <a:rPr lang="en" sz="1800" dirty="0">
                <a:latin typeface="Source Sans Pro"/>
                <a:ea typeface="Source Sans Pro"/>
                <a:cs typeface="Source Sans Pro"/>
                <a:sym typeface="Source Sans Pro"/>
              </a:rPr>
              <a:t>Ph.D. Defense</a:t>
            </a:r>
            <a:endParaRPr sz="1800" dirty="0">
              <a:latin typeface="Source Sans Pro"/>
              <a:ea typeface="Source Sans Pro"/>
              <a:cs typeface="Source Sans Pro"/>
              <a:sym typeface="Source Sans Pro"/>
            </a:endParaRPr>
          </a:p>
          <a:p>
            <a:pPr marL="0" lvl="0" indent="0" algn="ctr" rtl="0">
              <a:spcBef>
                <a:spcPts val="1000"/>
              </a:spcBef>
              <a:spcAft>
                <a:spcPts val="1000"/>
              </a:spcAft>
              <a:buNone/>
            </a:pPr>
            <a:r>
              <a:rPr lang="en" sz="1800" dirty="0">
                <a:latin typeface="Source Sans Pro"/>
                <a:ea typeface="Source Sans Pro"/>
                <a:cs typeface="Source Sans Pro"/>
                <a:sym typeface="Source Sans Pro"/>
              </a:rPr>
              <a:t>The University of Texas at Austin</a:t>
            </a:r>
            <a:endParaRPr sz="1800" dirty="0">
              <a:latin typeface="Source Sans Pro"/>
              <a:ea typeface="Source Sans Pro"/>
              <a:cs typeface="Source Sans Pro"/>
              <a:sym typeface="Source Sans Pro"/>
            </a:endParaRPr>
          </a:p>
        </p:txBody>
      </p:sp>
      <p:sp>
        <p:nvSpPr>
          <p:cNvPr id="68" name="Google Shape;68;p13"/>
          <p:cNvSpPr txBox="1"/>
          <p:nvPr/>
        </p:nvSpPr>
        <p:spPr>
          <a:xfrm>
            <a:off x="7976102" y="4743300"/>
            <a:ext cx="1167897"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latin typeface="Source Sans Pro"/>
                <a:ea typeface="Source Sans Pro"/>
                <a:cs typeface="Source Sans Pro"/>
                <a:sym typeface="Source Sans Pro"/>
              </a:rPr>
              <a:t>April 2, 2026</a:t>
            </a:r>
            <a:endParaRPr dirty="0">
              <a:latin typeface="Source Sans Pro"/>
              <a:ea typeface="Source Sans Pro"/>
              <a:cs typeface="Source Sans Pro"/>
              <a:sym typeface="Source Sans Pro"/>
            </a:endParaRPr>
          </a:p>
        </p:txBody>
      </p:sp>
      <p:sp>
        <p:nvSpPr>
          <p:cNvPr id="69" name="Rounded Rectangle 68"/>
          <p:cNvSpPr/>
          <p:nvPr/>
        </p:nvSpPr>
        <p:spPr>
          <a:xfrm>
            <a:off x="402336" y="36576"/>
            <a:ext cx="1322222" cy="50292"/>
          </a:xfrm>
          <a:prstGeom prst="roundRect">
            <a:avLst/>
          </a:prstGeom>
          <a:solidFill>
            <a:srgbClr val="6F89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0" name="TextBox 69"/>
          <p:cNvSpPr txBox="1"/>
          <p:nvPr/>
        </p:nvSpPr>
        <p:spPr>
          <a:xfrm>
            <a:off x="402336"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1" i="0">
                <a:solidFill>
                  <a:srgbClr val="6F899A"/>
                </a:solidFill>
                <a:latin typeface="Aptos"/>
              </a:rPr>
              <a:t>Opening</a:t>
            </a:r>
          </a:p>
          <a:p>
            <a:pPr algn="ctr">
              <a:lnSpc>
                <a:spcPct val="90000"/>
              </a:lnSpc>
              <a:spcBef>
                <a:spcPts val="0"/>
              </a:spcBef>
              <a:spcAft>
                <a:spcPts val="0"/>
              </a:spcAft>
            </a:pPr>
            <a:endParaRPr sz="840" b="1" i="0">
              <a:solidFill>
                <a:srgbClr val="6F899A"/>
              </a:solidFill>
              <a:latin typeface="Aptos"/>
            </a:endParaRPr>
          </a:p>
        </p:txBody>
      </p:sp>
      <p:sp>
        <p:nvSpPr>
          <p:cNvPr id="71" name="Rounded Rectangle 70"/>
          <p:cNvSpPr/>
          <p:nvPr/>
        </p:nvSpPr>
        <p:spPr>
          <a:xfrm>
            <a:off x="1797710"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2" name="TextBox 71"/>
          <p:cNvSpPr txBox="1"/>
          <p:nvPr/>
        </p:nvSpPr>
        <p:spPr>
          <a:xfrm>
            <a:off x="1797710"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dirty="0">
                <a:solidFill>
                  <a:srgbClr val="787878"/>
                </a:solidFill>
                <a:latin typeface="Aptos"/>
              </a:rPr>
              <a:t>Part 1</a:t>
            </a:r>
          </a:p>
          <a:p>
            <a:pPr algn="ctr">
              <a:lnSpc>
                <a:spcPct val="90000"/>
              </a:lnSpc>
              <a:spcBef>
                <a:spcPts val="0"/>
              </a:spcBef>
              <a:spcAft>
                <a:spcPts val="0"/>
              </a:spcAft>
            </a:pPr>
            <a:r>
              <a:rPr sz="570" b="0" i="0" dirty="0">
                <a:solidFill>
                  <a:srgbClr val="787878"/>
                </a:solidFill>
                <a:latin typeface="Aptos"/>
              </a:rPr>
              <a:t>understanding emotions from text</a:t>
            </a:r>
          </a:p>
        </p:txBody>
      </p:sp>
      <p:sp>
        <p:nvSpPr>
          <p:cNvPr id="73" name="Rounded Rectangle 72"/>
          <p:cNvSpPr/>
          <p:nvPr/>
        </p:nvSpPr>
        <p:spPr>
          <a:xfrm>
            <a:off x="3193084"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4" name="TextBox 73"/>
          <p:cNvSpPr txBox="1"/>
          <p:nvPr/>
        </p:nvSpPr>
        <p:spPr>
          <a:xfrm>
            <a:off x="3193084"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dirty="0">
                <a:solidFill>
                  <a:srgbClr val="787878"/>
                </a:solidFill>
                <a:latin typeface="Aptos"/>
              </a:rPr>
              <a:t>Part 2</a:t>
            </a:r>
          </a:p>
          <a:p>
            <a:pPr algn="ctr">
              <a:lnSpc>
                <a:spcPct val="90000"/>
              </a:lnSpc>
              <a:spcBef>
                <a:spcPts val="0"/>
              </a:spcBef>
              <a:spcAft>
                <a:spcPts val="0"/>
              </a:spcAft>
            </a:pPr>
            <a:r>
              <a:rPr sz="570" b="0" i="0" dirty="0">
                <a:solidFill>
                  <a:srgbClr val="787878"/>
                </a:solidFill>
                <a:latin typeface="Aptos"/>
              </a:rPr>
              <a:t>emotion regulation with llms</a:t>
            </a:r>
          </a:p>
        </p:txBody>
      </p:sp>
      <p:sp>
        <p:nvSpPr>
          <p:cNvPr id="75" name="Rounded Rectangle 74"/>
          <p:cNvSpPr/>
          <p:nvPr/>
        </p:nvSpPr>
        <p:spPr>
          <a:xfrm>
            <a:off x="4588459"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6" name="TextBox 75"/>
          <p:cNvSpPr txBox="1"/>
          <p:nvPr/>
        </p:nvSpPr>
        <p:spPr>
          <a:xfrm>
            <a:off x="4588459"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dirty="0">
                <a:solidFill>
                  <a:srgbClr val="787878"/>
                </a:solidFill>
                <a:latin typeface="Aptos"/>
              </a:rPr>
              <a:t>Part 3</a:t>
            </a:r>
          </a:p>
          <a:p>
            <a:pPr algn="ctr">
              <a:lnSpc>
                <a:spcPct val="90000"/>
              </a:lnSpc>
              <a:spcBef>
                <a:spcPts val="0"/>
              </a:spcBef>
              <a:spcAft>
                <a:spcPts val="0"/>
              </a:spcAft>
            </a:pPr>
            <a:r>
              <a:rPr sz="570" b="0" i="0" dirty="0">
                <a:solidFill>
                  <a:srgbClr val="787878"/>
                </a:solidFill>
                <a:latin typeface="Aptos"/>
              </a:rPr>
              <a:t>sustaining empathy with diverse discourse moves</a:t>
            </a:r>
          </a:p>
        </p:txBody>
      </p:sp>
      <p:sp>
        <p:nvSpPr>
          <p:cNvPr id="77" name="Rounded Rectangle 76"/>
          <p:cNvSpPr/>
          <p:nvPr/>
        </p:nvSpPr>
        <p:spPr>
          <a:xfrm>
            <a:off x="5983833"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8" name="TextBox 77"/>
          <p:cNvSpPr txBox="1"/>
          <p:nvPr/>
        </p:nvSpPr>
        <p:spPr>
          <a:xfrm>
            <a:off x="5983833"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dirty="0">
                <a:solidFill>
                  <a:srgbClr val="787878"/>
                </a:solidFill>
                <a:latin typeface="Aptos"/>
              </a:rPr>
              <a:t>Conclusion</a:t>
            </a:r>
          </a:p>
          <a:p>
            <a:pPr algn="ctr">
              <a:lnSpc>
                <a:spcPct val="90000"/>
              </a:lnSpc>
              <a:spcBef>
                <a:spcPts val="0"/>
              </a:spcBef>
              <a:spcAft>
                <a:spcPts val="0"/>
              </a:spcAft>
            </a:pPr>
            <a:r>
              <a:rPr sz="570" b="0" i="0" dirty="0">
                <a:solidFill>
                  <a:srgbClr val="787878"/>
                </a:solidFill>
                <a:latin typeface="Aptos"/>
              </a:rPr>
              <a:t>takeaways</a:t>
            </a:r>
          </a:p>
        </p:txBody>
      </p:sp>
      <p:sp>
        <p:nvSpPr>
          <p:cNvPr id="79" name="TextBox 78"/>
          <p:cNvSpPr txBox="1"/>
          <p:nvPr/>
        </p:nvSpPr>
        <p:spPr>
          <a:xfrm>
            <a:off x="1817826" y="4063736"/>
            <a:ext cx="5394960" cy="830997"/>
          </a:xfrm>
          <a:prstGeom prst="rect">
            <a:avLst/>
          </a:prstGeom>
          <a:noFill/>
        </p:spPr>
        <p:txBody>
          <a:bodyPr wrap="square" lIns="0" tIns="0" rIns="0" bIns="0" anchor="t">
            <a:spAutoFit/>
          </a:bodyPr>
          <a:lstStyle/>
          <a:p>
            <a:pPr marL="91440" algn="ctr">
              <a:spcBef>
                <a:spcPts val="0"/>
              </a:spcBef>
              <a:spcAft>
                <a:spcPts val="0"/>
              </a:spcAft>
            </a:pPr>
            <a:r>
              <a:rPr sz="1800" b="1" i="1" dirty="0">
                <a:solidFill>
                  <a:srgbClr val="BF5700"/>
                </a:solidFill>
                <a:latin typeface="Source Sans Pro"/>
              </a:rPr>
              <a:t>Dissertation Committee</a:t>
            </a:r>
          </a:p>
          <a:p>
            <a:pPr marL="91440" algn="ctr">
              <a:spcBef>
                <a:spcPts val="0"/>
              </a:spcBef>
              <a:spcAft>
                <a:spcPts val="0"/>
              </a:spcAft>
            </a:pPr>
            <a:r>
              <a:rPr sz="1800" b="0" i="0" dirty="0">
                <a:solidFill>
                  <a:srgbClr val="373737"/>
                </a:solidFill>
                <a:latin typeface="Source Sans Pro"/>
              </a:rPr>
              <a:t>Junyi Jessy Li</a:t>
            </a:r>
            <a:r>
              <a:rPr sz="1800" b="0" i="0" dirty="0">
                <a:solidFill>
                  <a:srgbClr val="6E6E6E"/>
                </a:solidFill>
                <a:latin typeface="Source Sans Pro"/>
              </a:rPr>
              <a:t>, Supervisor</a:t>
            </a:r>
          </a:p>
          <a:p>
            <a:pPr marL="91440" algn="ctr">
              <a:spcBef>
                <a:spcPts val="0"/>
              </a:spcBef>
              <a:spcAft>
                <a:spcPts val="0"/>
              </a:spcAft>
            </a:pPr>
            <a:r>
              <a:rPr sz="1800" b="0" i="0" dirty="0">
                <a:solidFill>
                  <a:srgbClr val="373737"/>
                </a:solidFill>
                <a:latin typeface="Source Sans Pro"/>
              </a:rPr>
              <a:t>Kyle Mahowald · David </a:t>
            </a:r>
            <a:r>
              <a:rPr lang="en-US" sz="1800" b="0" i="0" dirty="0">
                <a:solidFill>
                  <a:srgbClr val="373737"/>
                </a:solidFill>
                <a:latin typeface="Source Sans Pro"/>
              </a:rPr>
              <a:t>I. </a:t>
            </a:r>
            <a:r>
              <a:rPr sz="1800" b="0" i="0" dirty="0">
                <a:solidFill>
                  <a:srgbClr val="373737"/>
                </a:solidFill>
                <a:latin typeface="Source Sans Pro"/>
              </a:rPr>
              <a:t>Beaver · Desmond </a:t>
            </a:r>
            <a:r>
              <a:rPr lang="en-US" sz="1800" b="0" i="0" dirty="0">
                <a:solidFill>
                  <a:srgbClr val="373737"/>
                </a:solidFill>
                <a:latin typeface="Source Sans Pro"/>
              </a:rPr>
              <a:t>C. </a:t>
            </a:r>
            <a:r>
              <a:rPr sz="1800" b="0" i="0" dirty="0">
                <a:solidFill>
                  <a:srgbClr val="373737"/>
                </a:solidFill>
                <a:latin typeface="Source Sans Pro"/>
              </a:rPr>
              <a:t>Ong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F7321-FA0C-B787-0F24-44699357D1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104E70-F476-2A1A-3143-3D9CD26F37B1}"/>
              </a:ext>
            </a:extLst>
          </p:cNvPr>
          <p:cNvSpPr>
            <a:spLocks noGrp="1"/>
          </p:cNvSpPr>
          <p:nvPr>
            <p:ph type="title"/>
          </p:nvPr>
        </p:nvSpPr>
        <p:spPr>
          <a:xfrm>
            <a:off x="311700" y="766354"/>
            <a:ext cx="8520600" cy="2586446"/>
          </a:xfrm>
        </p:spPr>
        <p:txBody>
          <a:bodyPr>
            <a:noAutofit/>
          </a:bodyPr>
          <a:lstStyle/>
          <a:p>
            <a:r>
              <a:rPr lang="en-US" dirty="0"/>
              <a:t>LLMs are able to identify appraisals of emotions (without additional training)</a:t>
            </a:r>
          </a:p>
        </p:txBody>
      </p:sp>
      <p:pic>
        <p:nvPicPr>
          <p:cNvPr id="10" name="Picture 9">
            <a:extLst>
              <a:ext uri="{FF2B5EF4-FFF2-40B4-BE49-F238E27FC236}">
                <a16:creationId xmlns:a16="http://schemas.microsoft.com/office/drawing/2014/main" id="{B6238E65-CFD1-7773-9AD7-8F7813B5886E}"/>
              </a:ext>
            </a:extLst>
          </p:cNvPr>
          <p:cNvPicPr>
            <a:picLocks noChangeAspect="1"/>
          </p:cNvPicPr>
          <p:nvPr/>
        </p:nvPicPr>
        <p:blipFill>
          <a:blip r:embed="rId2"/>
          <a:stretch>
            <a:fillRect/>
          </a:stretch>
        </p:blipFill>
        <p:spPr>
          <a:xfrm>
            <a:off x="793196" y="3198891"/>
            <a:ext cx="609419" cy="609419"/>
          </a:xfrm>
          <a:prstGeom prst="rect">
            <a:avLst/>
          </a:prstGeom>
        </p:spPr>
      </p:pic>
      <p:sp>
        <p:nvSpPr>
          <p:cNvPr id="12" name="TextBox 11">
            <a:extLst>
              <a:ext uri="{FF2B5EF4-FFF2-40B4-BE49-F238E27FC236}">
                <a16:creationId xmlns:a16="http://schemas.microsoft.com/office/drawing/2014/main" id="{D8EF9F5E-0C11-D4BC-5AA9-8C4B92316008}"/>
              </a:ext>
            </a:extLst>
          </p:cNvPr>
          <p:cNvSpPr txBox="1"/>
          <p:nvPr/>
        </p:nvSpPr>
        <p:spPr>
          <a:xfrm>
            <a:off x="1591473" y="3149657"/>
            <a:ext cx="6880985" cy="707886"/>
          </a:xfrm>
          <a:prstGeom prst="rect">
            <a:avLst/>
          </a:prstGeom>
          <a:noFill/>
        </p:spPr>
        <p:txBody>
          <a:bodyPr wrap="square">
            <a:spAutoFit/>
          </a:bodyPr>
          <a:lstStyle/>
          <a:p>
            <a:r>
              <a:rPr lang="en-US" sz="2000" b="1" dirty="0">
                <a:solidFill>
                  <a:srgbClr val="A03223"/>
                </a:solidFill>
                <a:latin typeface="Source Sans Pro" panose="020B0503030403020204" pitchFamily="34" charset="0"/>
              </a:rPr>
              <a:t>⇨ Can we leverage this emotion understanding capability of LLMs to </a:t>
            </a:r>
            <a:r>
              <a:rPr lang="en-US" sz="2000" b="1" dirty="0">
                <a:solidFill>
                  <a:srgbClr val="A03223"/>
                </a:solidFill>
                <a:latin typeface="Source Sans Pro" panose="020B0503030403020204" pitchFamily="34" charset="0"/>
                <a:sym typeface="Source Sans Pro"/>
              </a:rPr>
              <a:t>do good to humans?</a:t>
            </a:r>
          </a:p>
        </p:txBody>
      </p:sp>
      <p:sp>
        <p:nvSpPr>
          <p:cNvPr id="13" name="Rounded Rectangle 12"/>
          <p:cNvSpPr/>
          <p:nvPr/>
        </p:nvSpPr>
        <p:spPr>
          <a:xfrm>
            <a:off x="402336"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TextBox 13"/>
          <p:cNvSpPr txBox="1"/>
          <p:nvPr/>
        </p:nvSpPr>
        <p:spPr>
          <a:xfrm>
            <a:off x="402336"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Opening</a:t>
            </a:r>
          </a:p>
          <a:p>
            <a:pPr algn="ctr">
              <a:lnSpc>
                <a:spcPct val="90000"/>
              </a:lnSpc>
              <a:spcBef>
                <a:spcPts val="0"/>
              </a:spcBef>
              <a:spcAft>
                <a:spcPts val="0"/>
              </a:spcAft>
            </a:pPr>
            <a:endParaRPr sz="840" b="0" i="0">
              <a:solidFill>
                <a:srgbClr val="787878"/>
              </a:solidFill>
              <a:latin typeface="Aptos"/>
            </a:endParaRPr>
          </a:p>
        </p:txBody>
      </p:sp>
      <p:sp>
        <p:nvSpPr>
          <p:cNvPr id="15" name="Rounded Rectangle 14"/>
          <p:cNvSpPr/>
          <p:nvPr/>
        </p:nvSpPr>
        <p:spPr>
          <a:xfrm>
            <a:off x="1797710" y="36576"/>
            <a:ext cx="1322222" cy="50292"/>
          </a:xfrm>
          <a:prstGeom prst="roundRect">
            <a:avLst/>
          </a:prstGeom>
          <a:solidFill>
            <a:srgbClr val="6F89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6" name="TextBox 15"/>
          <p:cNvSpPr txBox="1"/>
          <p:nvPr/>
        </p:nvSpPr>
        <p:spPr>
          <a:xfrm>
            <a:off x="1797710"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1" i="0">
                <a:solidFill>
                  <a:srgbClr val="6F899A"/>
                </a:solidFill>
                <a:latin typeface="Aptos"/>
              </a:rPr>
              <a:t>Part 1</a:t>
            </a:r>
          </a:p>
          <a:p>
            <a:pPr algn="ctr">
              <a:lnSpc>
                <a:spcPct val="90000"/>
              </a:lnSpc>
              <a:spcBef>
                <a:spcPts val="0"/>
              </a:spcBef>
              <a:spcAft>
                <a:spcPts val="0"/>
              </a:spcAft>
            </a:pPr>
            <a:r>
              <a:rPr sz="570" b="1" i="0">
                <a:solidFill>
                  <a:srgbClr val="AB4D2A"/>
                </a:solidFill>
                <a:latin typeface="Aptos"/>
              </a:rPr>
              <a:t>understanding emotions from text</a:t>
            </a:r>
          </a:p>
        </p:txBody>
      </p:sp>
      <p:sp>
        <p:nvSpPr>
          <p:cNvPr id="17" name="Rounded Rectangle 16"/>
          <p:cNvSpPr/>
          <p:nvPr/>
        </p:nvSpPr>
        <p:spPr>
          <a:xfrm>
            <a:off x="3193084"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8" name="TextBox 17"/>
          <p:cNvSpPr txBox="1"/>
          <p:nvPr/>
        </p:nvSpPr>
        <p:spPr>
          <a:xfrm>
            <a:off x="3193084"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2</a:t>
            </a:r>
          </a:p>
          <a:p>
            <a:pPr algn="ctr">
              <a:lnSpc>
                <a:spcPct val="90000"/>
              </a:lnSpc>
              <a:spcBef>
                <a:spcPts val="0"/>
              </a:spcBef>
              <a:spcAft>
                <a:spcPts val="0"/>
              </a:spcAft>
            </a:pPr>
            <a:r>
              <a:rPr sz="570" b="0" i="0">
                <a:solidFill>
                  <a:srgbClr val="787878"/>
                </a:solidFill>
                <a:latin typeface="Aptos"/>
              </a:rPr>
              <a:t>emotion regulation with llms</a:t>
            </a:r>
          </a:p>
        </p:txBody>
      </p:sp>
      <p:sp>
        <p:nvSpPr>
          <p:cNvPr id="19" name="Rounded Rectangle 18"/>
          <p:cNvSpPr/>
          <p:nvPr/>
        </p:nvSpPr>
        <p:spPr>
          <a:xfrm>
            <a:off x="4588459"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0" name="TextBox 19"/>
          <p:cNvSpPr txBox="1"/>
          <p:nvPr/>
        </p:nvSpPr>
        <p:spPr>
          <a:xfrm>
            <a:off x="4588459"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3</a:t>
            </a:r>
          </a:p>
          <a:p>
            <a:pPr algn="ctr">
              <a:lnSpc>
                <a:spcPct val="90000"/>
              </a:lnSpc>
              <a:spcBef>
                <a:spcPts val="0"/>
              </a:spcBef>
              <a:spcAft>
                <a:spcPts val="0"/>
              </a:spcAft>
            </a:pPr>
            <a:r>
              <a:rPr sz="570" b="0" i="0">
                <a:solidFill>
                  <a:srgbClr val="787878"/>
                </a:solidFill>
                <a:latin typeface="Aptos"/>
              </a:rPr>
              <a:t>sustaining empathy with diverse discourse moves</a:t>
            </a:r>
          </a:p>
        </p:txBody>
      </p:sp>
      <p:sp>
        <p:nvSpPr>
          <p:cNvPr id="21" name="Rounded Rectangle 20"/>
          <p:cNvSpPr/>
          <p:nvPr/>
        </p:nvSpPr>
        <p:spPr>
          <a:xfrm>
            <a:off x="5983833"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2" name="TextBox 21"/>
          <p:cNvSpPr txBox="1"/>
          <p:nvPr/>
        </p:nvSpPr>
        <p:spPr>
          <a:xfrm>
            <a:off x="5983833"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Conclusion</a:t>
            </a:r>
          </a:p>
          <a:p>
            <a:pPr algn="ctr">
              <a:lnSpc>
                <a:spcPct val="90000"/>
              </a:lnSpc>
              <a:spcBef>
                <a:spcPts val="0"/>
              </a:spcBef>
              <a:spcAft>
                <a:spcPts val="0"/>
              </a:spcAft>
            </a:pPr>
            <a:r>
              <a:rPr sz="570" b="0" i="0">
                <a:solidFill>
                  <a:srgbClr val="787878"/>
                </a:solidFill>
                <a:latin typeface="Aptos"/>
              </a:rPr>
              <a:t>takeaways</a:t>
            </a:r>
          </a:p>
        </p:txBody>
      </p:sp>
      <p:sp>
        <p:nvSpPr>
          <p:cNvPr id="4" name="Slide Number Placeholder 3">
            <a:extLst>
              <a:ext uri="{FF2B5EF4-FFF2-40B4-BE49-F238E27FC236}">
                <a16:creationId xmlns:a16="http://schemas.microsoft.com/office/drawing/2014/main" id="{1159E44D-059F-53CB-B8D4-99390BB2A76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spTree>
    <p:extLst>
      <p:ext uri="{BB962C8B-B14F-4D97-AF65-F5344CB8AC3E}">
        <p14:creationId xmlns:p14="http://schemas.microsoft.com/office/powerpoint/2010/main" val="3965552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grpSp>
        <p:nvGrpSpPr>
          <p:cNvPr id="204" name="Google Shape;204;p23"/>
          <p:cNvGrpSpPr/>
          <p:nvPr/>
        </p:nvGrpSpPr>
        <p:grpSpPr>
          <a:xfrm>
            <a:off x="-163796" y="1637068"/>
            <a:ext cx="9564283" cy="2021483"/>
            <a:chOff x="-163795" y="2207368"/>
            <a:chExt cx="9564283" cy="2021483"/>
          </a:xfrm>
        </p:grpSpPr>
        <p:sp>
          <p:nvSpPr>
            <p:cNvPr id="205" name="Google Shape;205;p23"/>
            <p:cNvSpPr/>
            <p:nvPr/>
          </p:nvSpPr>
          <p:spPr>
            <a:xfrm>
              <a:off x="-163796" y="2207368"/>
              <a:ext cx="9564283" cy="2021483"/>
            </a:xfrm>
            <a:custGeom>
              <a:avLst/>
              <a:gdLst/>
              <a:ahLst/>
              <a:cxnLst/>
              <a:rect l="l" t="t" r="r" b="b"/>
              <a:pathLst>
                <a:path w="21047" h="3277" extrusionOk="0">
                  <a:moveTo>
                    <a:pt x="0" y="3276"/>
                  </a:moveTo>
                  <a:lnTo>
                    <a:pt x="0" y="3276"/>
                  </a:lnTo>
                  <a:cubicBezTo>
                    <a:pt x="1791" y="2105"/>
                    <a:pt x="4446" y="808"/>
                    <a:pt x="7400" y="1212"/>
                  </a:cubicBezTo>
                  <a:lnTo>
                    <a:pt x="7400" y="1212"/>
                  </a:lnTo>
                  <a:cubicBezTo>
                    <a:pt x="9534" y="1503"/>
                    <a:pt x="10330" y="2478"/>
                    <a:pt x="12300" y="2827"/>
                  </a:cubicBezTo>
                  <a:lnTo>
                    <a:pt x="12300" y="2827"/>
                  </a:lnTo>
                  <a:cubicBezTo>
                    <a:pt x="14185" y="3161"/>
                    <a:pt x="17032" y="2904"/>
                    <a:pt x="21046" y="0"/>
                  </a:cubicBezTo>
                </a:path>
              </a:pathLst>
            </a:custGeom>
            <a:noFill/>
            <a:ln w="733675" cap="flat" cmpd="sng">
              <a:solidFill>
                <a:srgbClr val="262626"/>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Georgia"/>
                <a:ea typeface="Georgia"/>
                <a:cs typeface="Georgia"/>
                <a:sym typeface="Georgia"/>
              </a:endParaRPr>
            </a:p>
          </p:txBody>
        </p:sp>
        <p:sp>
          <p:nvSpPr>
            <p:cNvPr id="206" name="Google Shape;206;p23"/>
            <p:cNvSpPr/>
            <p:nvPr/>
          </p:nvSpPr>
          <p:spPr>
            <a:xfrm>
              <a:off x="42812" y="2452828"/>
              <a:ext cx="8975141" cy="1722203"/>
            </a:xfrm>
            <a:custGeom>
              <a:avLst/>
              <a:gdLst/>
              <a:ahLst/>
              <a:cxnLst/>
              <a:rect l="l" t="t" r="r" b="b"/>
              <a:pathLst>
                <a:path w="19750" h="2792" extrusionOk="0">
                  <a:moveTo>
                    <a:pt x="0" y="2432"/>
                  </a:moveTo>
                  <a:lnTo>
                    <a:pt x="0" y="2432"/>
                  </a:lnTo>
                  <a:cubicBezTo>
                    <a:pt x="1740" y="1423"/>
                    <a:pt x="4063" y="508"/>
                    <a:pt x="6608" y="856"/>
                  </a:cubicBezTo>
                  <a:lnTo>
                    <a:pt x="6608" y="856"/>
                  </a:lnTo>
                  <a:cubicBezTo>
                    <a:pt x="8743" y="1147"/>
                    <a:pt x="9539" y="2122"/>
                    <a:pt x="11509" y="2471"/>
                  </a:cubicBezTo>
                  <a:lnTo>
                    <a:pt x="11509" y="2471"/>
                  </a:lnTo>
                  <a:cubicBezTo>
                    <a:pt x="13313" y="2791"/>
                    <a:pt x="16000" y="2568"/>
                    <a:pt x="19749" y="0"/>
                  </a:cubicBezTo>
                </a:path>
              </a:pathLst>
            </a:custGeom>
            <a:noFill/>
            <a:ln w="57150" cap="flat" cmpd="sng">
              <a:solidFill>
                <a:schemeClr val="lt1"/>
              </a:solidFill>
              <a:prstDash val="lgDash"/>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Georgia"/>
                <a:ea typeface="Georgia"/>
                <a:cs typeface="Georgia"/>
                <a:sym typeface="Georgia"/>
              </a:endParaRPr>
            </a:p>
          </p:txBody>
        </p:sp>
      </p:grpSp>
      <p:grpSp>
        <p:nvGrpSpPr>
          <p:cNvPr id="207" name="Google Shape;207;p23"/>
          <p:cNvGrpSpPr/>
          <p:nvPr/>
        </p:nvGrpSpPr>
        <p:grpSpPr>
          <a:xfrm>
            <a:off x="249975" y="486313"/>
            <a:ext cx="2694600" cy="1766234"/>
            <a:chOff x="249975" y="904213"/>
            <a:chExt cx="2694600" cy="1766234"/>
          </a:xfrm>
        </p:grpSpPr>
        <p:grpSp>
          <p:nvGrpSpPr>
            <p:cNvPr id="208" name="Google Shape;208;p23"/>
            <p:cNvGrpSpPr/>
            <p:nvPr/>
          </p:nvGrpSpPr>
          <p:grpSpPr>
            <a:xfrm>
              <a:off x="249975" y="904213"/>
              <a:ext cx="2694600" cy="1766234"/>
              <a:chOff x="543364" y="730690"/>
              <a:chExt cx="3592800" cy="2354979"/>
            </a:xfrm>
          </p:grpSpPr>
          <p:grpSp>
            <p:nvGrpSpPr>
              <p:cNvPr id="209" name="Google Shape;209;p23"/>
              <p:cNvGrpSpPr/>
              <p:nvPr/>
            </p:nvGrpSpPr>
            <p:grpSpPr>
              <a:xfrm>
                <a:off x="1170556" y="1776622"/>
                <a:ext cx="847818" cy="1309047"/>
                <a:chOff x="2020971" y="2726929"/>
                <a:chExt cx="2331733" cy="3600240"/>
              </a:xfrm>
            </p:grpSpPr>
            <p:sp>
              <p:nvSpPr>
                <p:cNvPr id="210" name="Google Shape;210;p23"/>
                <p:cNvSpPr/>
                <p:nvPr/>
              </p:nvSpPr>
              <p:spPr>
                <a:xfrm>
                  <a:off x="2742070" y="5327103"/>
                  <a:ext cx="894797" cy="1000066"/>
                </a:xfrm>
                <a:custGeom>
                  <a:avLst/>
                  <a:gdLst/>
                  <a:ahLst/>
                  <a:cxnLst/>
                  <a:rect l="l" t="t" r="r" b="b"/>
                  <a:pathLst>
                    <a:path w="750" h="837" extrusionOk="0">
                      <a:moveTo>
                        <a:pt x="749" y="0"/>
                      </a:moveTo>
                      <a:lnTo>
                        <a:pt x="375" y="836"/>
                      </a:lnTo>
                      <a:lnTo>
                        <a:pt x="0" y="0"/>
                      </a:lnTo>
                      <a:lnTo>
                        <a:pt x="749" y="0"/>
                      </a:lnTo>
                    </a:path>
                  </a:pathLst>
                </a:custGeom>
                <a:solidFill>
                  <a:schemeClr val="l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Georgia"/>
                    <a:ea typeface="Georgia"/>
                    <a:cs typeface="Georgia"/>
                    <a:sym typeface="Georgia"/>
                  </a:endParaRPr>
                </a:p>
              </p:txBody>
            </p:sp>
            <p:sp>
              <p:nvSpPr>
                <p:cNvPr id="211" name="Google Shape;211;p23"/>
                <p:cNvSpPr/>
                <p:nvPr/>
              </p:nvSpPr>
              <p:spPr>
                <a:xfrm>
                  <a:off x="2020971" y="2726929"/>
                  <a:ext cx="2331733" cy="2331733"/>
                </a:xfrm>
                <a:custGeom>
                  <a:avLst/>
                  <a:gdLst/>
                  <a:ahLst/>
                  <a:cxnLst/>
                  <a:rect l="l" t="t" r="r" b="b"/>
                  <a:pathLst>
                    <a:path w="1954" h="1955" extrusionOk="0">
                      <a:moveTo>
                        <a:pt x="0" y="977"/>
                      </a:moveTo>
                      <a:lnTo>
                        <a:pt x="0" y="977"/>
                      </a:lnTo>
                      <a:cubicBezTo>
                        <a:pt x="0" y="1516"/>
                        <a:pt x="437" y="1954"/>
                        <a:pt x="977" y="1954"/>
                      </a:cubicBezTo>
                      <a:lnTo>
                        <a:pt x="977" y="1954"/>
                      </a:lnTo>
                      <a:cubicBezTo>
                        <a:pt x="1516" y="1954"/>
                        <a:pt x="1953" y="1516"/>
                        <a:pt x="1953" y="977"/>
                      </a:cubicBezTo>
                      <a:lnTo>
                        <a:pt x="1953" y="977"/>
                      </a:lnTo>
                      <a:cubicBezTo>
                        <a:pt x="1953" y="438"/>
                        <a:pt x="1516" y="0"/>
                        <a:pt x="977" y="0"/>
                      </a:cubicBezTo>
                      <a:lnTo>
                        <a:pt x="977" y="0"/>
                      </a:lnTo>
                      <a:cubicBezTo>
                        <a:pt x="437" y="0"/>
                        <a:pt x="0" y="438"/>
                        <a:pt x="0" y="977"/>
                      </a:cubicBezTo>
                    </a:path>
                  </a:pathLst>
                </a:custGeom>
                <a:solidFill>
                  <a:schemeClr val="l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Georgia"/>
                    <a:ea typeface="Georgia"/>
                    <a:cs typeface="Georgia"/>
                    <a:sym typeface="Georgia"/>
                  </a:endParaRPr>
                </a:p>
              </p:txBody>
            </p:sp>
          </p:grpSp>
          <p:sp>
            <p:nvSpPr>
              <p:cNvPr id="212" name="Google Shape;212;p23"/>
              <p:cNvSpPr txBox="1"/>
              <p:nvPr/>
            </p:nvSpPr>
            <p:spPr>
              <a:xfrm>
                <a:off x="543364" y="730690"/>
                <a:ext cx="3592800" cy="99104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r>
                  <a:rPr lang="en" b="1" dirty="0">
                    <a:solidFill>
                      <a:schemeClr val="lt2"/>
                    </a:solidFill>
                    <a:latin typeface="Source Sans Pro"/>
                    <a:ea typeface="Source Sans Pro"/>
                    <a:cs typeface="Source Sans Pro"/>
                    <a:sym typeface="Source Sans Pro"/>
                  </a:rPr>
                  <a:t>Deciphering Emotions from Text</a:t>
                </a:r>
                <a:endParaRPr b="1" dirty="0">
                  <a:solidFill>
                    <a:schemeClr val="lt2"/>
                  </a:solidFill>
                  <a:latin typeface="Source Sans Pro"/>
                  <a:ea typeface="Source Sans Pro"/>
                  <a:cs typeface="Source Sans Pro"/>
                  <a:sym typeface="Source Sans Pro"/>
                </a:endParaRPr>
              </a:p>
              <a:p>
                <a:pPr marL="182880" lvl="0" indent="-134620" algn="l" rtl="0">
                  <a:lnSpc>
                    <a:spcPct val="115000"/>
                  </a:lnSpc>
                  <a:spcBef>
                    <a:spcPts val="0"/>
                  </a:spcBef>
                  <a:spcAft>
                    <a:spcPts val="0"/>
                  </a:spcAft>
                  <a:buClr>
                    <a:schemeClr val="lt2"/>
                  </a:buClr>
                  <a:buSzPts val="1400"/>
                  <a:buFont typeface="Source Sans Pro"/>
                  <a:buChar char="●"/>
                </a:pPr>
                <a:r>
                  <a:rPr lang="en" dirty="0">
                    <a:solidFill>
                      <a:schemeClr val="lt2"/>
                    </a:solidFill>
                    <a:latin typeface="Source Sans Pro"/>
                    <a:ea typeface="Source Sans Pro"/>
                    <a:cs typeface="Source Sans Pro"/>
                    <a:sym typeface="Source Sans Pro"/>
                  </a:rPr>
                  <a:t>EMNLP 2022</a:t>
                </a:r>
                <a:endParaRPr dirty="0">
                  <a:solidFill>
                    <a:schemeClr val="lt2"/>
                  </a:solidFill>
                  <a:latin typeface="Source Sans Pro"/>
                  <a:ea typeface="Source Sans Pro"/>
                  <a:cs typeface="Source Sans Pro"/>
                  <a:sym typeface="Source Sans Pro"/>
                </a:endParaRPr>
              </a:p>
              <a:p>
                <a:pPr marL="182880" lvl="0" indent="-134620" algn="l" rtl="0">
                  <a:lnSpc>
                    <a:spcPct val="115000"/>
                  </a:lnSpc>
                  <a:spcBef>
                    <a:spcPts val="0"/>
                  </a:spcBef>
                  <a:spcAft>
                    <a:spcPts val="0"/>
                  </a:spcAft>
                  <a:buClr>
                    <a:schemeClr val="lt2"/>
                  </a:buClr>
                  <a:buSzPts val="1400"/>
                  <a:buFont typeface="Source Sans Pro"/>
                  <a:buChar char="●"/>
                </a:pPr>
                <a:r>
                  <a:rPr lang="en" dirty="0">
                    <a:solidFill>
                      <a:schemeClr val="lt2"/>
                    </a:solidFill>
                    <a:latin typeface="Source Sans Pro"/>
                    <a:ea typeface="Source Sans Pro"/>
                    <a:cs typeface="Source Sans Pro"/>
                    <a:sym typeface="Source Sans Pro"/>
                  </a:rPr>
                  <a:t>EMNLP 2023 Findings</a:t>
                </a:r>
                <a:endParaRPr dirty="0">
                  <a:solidFill>
                    <a:schemeClr val="lt2"/>
                  </a:solidFill>
                  <a:latin typeface="Source Sans Pro"/>
                  <a:ea typeface="Source Sans Pro"/>
                  <a:cs typeface="Source Sans Pro"/>
                  <a:sym typeface="Source Sans Pro"/>
                </a:endParaRPr>
              </a:p>
            </p:txBody>
          </p:sp>
        </p:grpSp>
        <p:sp>
          <p:nvSpPr>
            <p:cNvPr id="213" name="Google Shape;213;p23"/>
            <p:cNvSpPr txBox="1"/>
            <p:nvPr/>
          </p:nvSpPr>
          <p:spPr>
            <a:xfrm>
              <a:off x="731204" y="1797838"/>
              <a:ext cx="614100" cy="3924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2100" b="1">
                  <a:solidFill>
                    <a:schemeClr val="lt1"/>
                  </a:solidFill>
                  <a:latin typeface="Georgia"/>
                  <a:ea typeface="Georgia"/>
                  <a:cs typeface="Georgia"/>
                  <a:sym typeface="Georgia"/>
                </a:rPr>
                <a:t>1</a:t>
              </a:r>
              <a:endParaRPr sz="1100">
                <a:latin typeface="Georgia"/>
                <a:ea typeface="Georgia"/>
                <a:cs typeface="Georgia"/>
                <a:sym typeface="Georgia"/>
              </a:endParaRPr>
            </a:p>
          </p:txBody>
        </p:sp>
      </p:grpSp>
      <p:grpSp>
        <p:nvGrpSpPr>
          <p:cNvPr id="2" name="Group 1">
            <a:extLst>
              <a:ext uri="{FF2B5EF4-FFF2-40B4-BE49-F238E27FC236}">
                <a16:creationId xmlns:a16="http://schemas.microsoft.com/office/drawing/2014/main" id="{1FF38EF5-471B-85F1-E4D7-FCDC11E75B1B}"/>
              </a:ext>
            </a:extLst>
          </p:cNvPr>
          <p:cNvGrpSpPr/>
          <p:nvPr/>
        </p:nvGrpSpPr>
        <p:grpSpPr>
          <a:xfrm>
            <a:off x="1224199" y="3224460"/>
            <a:ext cx="3593856" cy="1486561"/>
            <a:chOff x="1224199" y="3026664"/>
            <a:chExt cx="3593856" cy="1486561"/>
          </a:xfrm>
        </p:grpSpPr>
        <p:grpSp>
          <p:nvGrpSpPr>
            <p:cNvPr id="215" name="Google Shape;215;p23"/>
            <p:cNvGrpSpPr/>
            <p:nvPr/>
          </p:nvGrpSpPr>
          <p:grpSpPr>
            <a:xfrm>
              <a:off x="3828693" y="3116630"/>
              <a:ext cx="635863" cy="1011070"/>
              <a:chOff x="9340220" y="628208"/>
              <a:chExt cx="2331733" cy="3707628"/>
            </a:xfrm>
          </p:grpSpPr>
          <p:sp>
            <p:nvSpPr>
              <p:cNvPr id="216" name="Google Shape;216;p23"/>
              <p:cNvSpPr/>
              <p:nvPr/>
            </p:nvSpPr>
            <p:spPr>
              <a:xfrm rot="10800000" flipH="1">
                <a:off x="10058479" y="628208"/>
                <a:ext cx="894797" cy="1000066"/>
              </a:xfrm>
              <a:custGeom>
                <a:avLst/>
                <a:gdLst/>
                <a:ahLst/>
                <a:cxnLst/>
                <a:rect l="l" t="t" r="r" b="b"/>
                <a:pathLst>
                  <a:path w="750" h="837" extrusionOk="0">
                    <a:moveTo>
                      <a:pt x="749" y="0"/>
                    </a:moveTo>
                    <a:lnTo>
                      <a:pt x="375" y="836"/>
                    </a:lnTo>
                    <a:lnTo>
                      <a:pt x="0" y="0"/>
                    </a:lnTo>
                    <a:lnTo>
                      <a:pt x="749" y="0"/>
                    </a:lnTo>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Georgia"/>
                  <a:ea typeface="Georgia"/>
                  <a:cs typeface="Georgia"/>
                  <a:sym typeface="Georgia"/>
                </a:endParaRPr>
              </a:p>
            </p:txBody>
          </p:sp>
          <p:sp>
            <p:nvSpPr>
              <p:cNvPr id="217" name="Google Shape;217;p23"/>
              <p:cNvSpPr/>
              <p:nvPr/>
            </p:nvSpPr>
            <p:spPr>
              <a:xfrm>
                <a:off x="9340220" y="2004105"/>
                <a:ext cx="2331733" cy="2331731"/>
              </a:xfrm>
              <a:custGeom>
                <a:avLst/>
                <a:gdLst/>
                <a:ahLst/>
                <a:cxnLst/>
                <a:rect l="l" t="t" r="r" b="b"/>
                <a:pathLst>
                  <a:path w="1954" h="1955" extrusionOk="0">
                    <a:moveTo>
                      <a:pt x="0" y="977"/>
                    </a:moveTo>
                    <a:lnTo>
                      <a:pt x="0" y="977"/>
                    </a:lnTo>
                    <a:cubicBezTo>
                      <a:pt x="0" y="1516"/>
                      <a:pt x="437" y="1954"/>
                      <a:pt x="977" y="1954"/>
                    </a:cubicBezTo>
                    <a:lnTo>
                      <a:pt x="977" y="1954"/>
                    </a:lnTo>
                    <a:cubicBezTo>
                      <a:pt x="1516" y="1954"/>
                      <a:pt x="1953" y="1516"/>
                      <a:pt x="1953" y="977"/>
                    </a:cubicBezTo>
                    <a:lnTo>
                      <a:pt x="1953" y="977"/>
                    </a:lnTo>
                    <a:cubicBezTo>
                      <a:pt x="1953" y="438"/>
                      <a:pt x="1516" y="0"/>
                      <a:pt x="977" y="0"/>
                    </a:cubicBezTo>
                    <a:lnTo>
                      <a:pt x="977" y="0"/>
                    </a:lnTo>
                    <a:cubicBezTo>
                      <a:pt x="437" y="0"/>
                      <a:pt x="0" y="438"/>
                      <a:pt x="0" y="977"/>
                    </a:cubicBezTo>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Georgia"/>
                  <a:ea typeface="Georgia"/>
                  <a:cs typeface="Georgia"/>
                  <a:sym typeface="Georgia"/>
                </a:endParaRPr>
              </a:p>
            </p:txBody>
          </p:sp>
        </p:grpSp>
        <p:sp>
          <p:nvSpPr>
            <p:cNvPr id="218" name="Google Shape;218;p23"/>
            <p:cNvSpPr txBox="1"/>
            <p:nvPr/>
          </p:nvSpPr>
          <p:spPr>
            <a:xfrm>
              <a:off x="3839527" y="3576080"/>
              <a:ext cx="614100" cy="3924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2100" b="1" dirty="0">
                  <a:solidFill>
                    <a:schemeClr val="lt1"/>
                  </a:solidFill>
                  <a:latin typeface="Georgia"/>
                  <a:ea typeface="Georgia"/>
                  <a:cs typeface="Georgia"/>
                  <a:sym typeface="Georgia"/>
                </a:rPr>
                <a:t>2</a:t>
              </a:r>
              <a:endParaRPr sz="1100" dirty="0">
                <a:latin typeface="Georgia"/>
                <a:ea typeface="Georgia"/>
                <a:cs typeface="Georgia"/>
                <a:sym typeface="Georgia"/>
              </a:endParaRPr>
            </a:p>
          </p:txBody>
        </p:sp>
        <p:sp>
          <p:nvSpPr>
            <p:cNvPr id="219" name="Google Shape;219;p23"/>
            <p:cNvSpPr txBox="1"/>
            <p:nvPr/>
          </p:nvSpPr>
          <p:spPr>
            <a:xfrm>
              <a:off x="1224199" y="3026664"/>
              <a:ext cx="3593856" cy="1486561"/>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r>
                <a:rPr lang="en" b="1" dirty="0">
                  <a:solidFill>
                    <a:schemeClr val="dk2"/>
                  </a:solidFill>
                  <a:latin typeface="Source Sans Pro"/>
                  <a:ea typeface="Source Sans Pro"/>
                  <a:cs typeface="Source Sans Pro"/>
                  <a:sym typeface="Source Sans Pro"/>
                </a:rPr>
                <a:t>Unveiling Advanced Psychological Capabilities from LLMs:</a:t>
              </a:r>
            </a:p>
            <a:p>
              <a:pPr marL="0" lvl="0" indent="0" algn="l" rtl="0">
                <a:lnSpc>
                  <a:spcPct val="115000"/>
                </a:lnSpc>
                <a:spcBef>
                  <a:spcPts val="0"/>
                </a:spcBef>
                <a:spcAft>
                  <a:spcPts val="0"/>
                </a:spcAft>
                <a:buNone/>
              </a:pPr>
              <a:r>
                <a:rPr lang="en" b="1" i="1" dirty="0">
                  <a:solidFill>
                    <a:schemeClr val="dk2"/>
                  </a:solidFill>
                  <a:latin typeface="Source Sans Pro"/>
                  <a:ea typeface="Source Sans Pro"/>
                  <a:cs typeface="Source Sans Pro"/>
                  <a:sym typeface="Source Sans Pro"/>
                </a:rPr>
                <a:t>A Case of Targeted Reappraisal</a:t>
              </a:r>
              <a:endParaRPr b="1" i="1" dirty="0">
                <a:solidFill>
                  <a:schemeClr val="dk2"/>
                </a:solidFill>
                <a:latin typeface="Source Sans Pro"/>
                <a:ea typeface="Source Sans Pro"/>
                <a:cs typeface="Source Sans Pro"/>
                <a:sym typeface="Source Sans Pro"/>
              </a:endParaRPr>
            </a:p>
            <a:p>
              <a:pPr marL="182880" lvl="0" indent="-134620" algn="l" rtl="0">
                <a:lnSpc>
                  <a:spcPct val="115000"/>
                </a:lnSpc>
                <a:spcBef>
                  <a:spcPts val="0"/>
                </a:spcBef>
                <a:spcAft>
                  <a:spcPts val="0"/>
                </a:spcAft>
                <a:buClr>
                  <a:schemeClr val="dk2"/>
                </a:buClr>
                <a:buSzPts val="1400"/>
                <a:buFont typeface="Source Sans Pro"/>
                <a:buChar char="●"/>
              </a:pPr>
              <a:r>
                <a:rPr lang="en" dirty="0">
                  <a:solidFill>
                    <a:schemeClr val="dk2"/>
                  </a:solidFill>
                  <a:latin typeface="Source Sans Pro"/>
                  <a:ea typeface="Source Sans Pro"/>
                  <a:cs typeface="Source Sans Pro"/>
                  <a:sym typeface="Source Sans Pro"/>
                </a:rPr>
                <a:t>COLM 2024</a:t>
              </a:r>
              <a:endParaRPr dirty="0">
                <a:solidFill>
                  <a:schemeClr val="dk2"/>
                </a:solidFill>
                <a:latin typeface="Source Sans Pro"/>
                <a:ea typeface="Source Sans Pro"/>
                <a:cs typeface="Source Sans Pro"/>
                <a:sym typeface="Source Sans Pro"/>
              </a:endParaRPr>
            </a:p>
            <a:p>
              <a:pPr marL="182880" lvl="0" indent="-134620" algn="l" rtl="0">
                <a:lnSpc>
                  <a:spcPct val="115000"/>
                </a:lnSpc>
                <a:spcBef>
                  <a:spcPts val="0"/>
                </a:spcBef>
                <a:spcAft>
                  <a:spcPts val="0"/>
                </a:spcAft>
                <a:buClr>
                  <a:schemeClr val="dk2"/>
                </a:buClr>
                <a:buSzPts val="1400"/>
                <a:buFont typeface="Source Sans Pro"/>
                <a:buChar char="●"/>
              </a:pPr>
              <a:r>
                <a:rPr lang="en" dirty="0">
                  <a:solidFill>
                    <a:schemeClr val="dk2"/>
                  </a:solidFill>
                  <a:latin typeface="Source Sans Pro"/>
                  <a:ea typeface="Source Sans Pro"/>
                  <a:cs typeface="Source Sans Pro"/>
                  <a:sym typeface="Source Sans Pro"/>
                </a:rPr>
                <a:t>ICML 2025</a:t>
              </a:r>
              <a:endParaRPr dirty="0">
                <a:solidFill>
                  <a:schemeClr val="dk2"/>
                </a:solidFill>
                <a:latin typeface="Source Sans Pro"/>
                <a:ea typeface="Source Sans Pro"/>
                <a:cs typeface="Source Sans Pro"/>
                <a:sym typeface="Source Sans Pro"/>
              </a:endParaRPr>
            </a:p>
            <a:p>
              <a:pPr marL="182880" lvl="0" indent="-134620" algn="l" rtl="0">
                <a:lnSpc>
                  <a:spcPct val="115000"/>
                </a:lnSpc>
                <a:spcBef>
                  <a:spcPts val="0"/>
                </a:spcBef>
                <a:spcAft>
                  <a:spcPts val="0"/>
                </a:spcAft>
                <a:buClr>
                  <a:schemeClr val="dk2"/>
                </a:buClr>
                <a:buSzPts val="1400"/>
                <a:buFont typeface="Source Sans Pro"/>
                <a:buChar char="●"/>
              </a:pPr>
              <a:endParaRPr dirty="0">
                <a:solidFill>
                  <a:schemeClr val="dk2"/>
                </a:solidFill>
                <a:latin typeface="Source Sans Pro"/>
                <a:ea typeface="Source Sans Pro"/>
                <a:cs typeface="Source Sans Pro"/>
                <a:sym typeface="Source Sans Pro"/>
              </a:endParaRPr>
            </a:p>
          </p:txBody>
        </p:sp>
      </p:grpSp>
      <p:grpSp>
        <p:nvGrpSpPr>
          <p:cNvPr id="220" name="Google Shape;220;p23"/>
          <p:cNvGrpSpPr/>
          <p:nvPr/>
        </p:nvGrpSpPr>
        <p:grpSpPr>
          <a:xfrm>
            <a:off x="7682998" y="3361727"/>
            <a:ext cx="635863" cy="1011071"/>
            <a:chOff x="3654698" y="2950977"/>
            <a:chExt cx="635863" cy="1011071"/>
          </a:xfrm>
        </p:grpSpPr>
        <p:grpSp>
          <p:nvGrpSpPr>
            <p:cNvPr id="221" name="Google Shape;221;p23"/>
            <p:cNvGrpSpPr/>
            <p:nvPr/>
          </p:nvGrpSpPr>
          <p:grpSpPr>
            <a:xfrm>
              <a:off x="3654698" y="2950977"/>
              <a:ext cx="635863" cy="1011071"/>
              <a:chOff x="6254378" y="2903607"/>
              <a:chExt cx="2331733" cy="3707632"/>
            </a:xfrm>
          </p:grpSpPr>
          <p:sp>
            <p:nvSpPr>
              <p:cNvPr id="222" name="Google Shape;222;p23"/>
              <p:cNvSpPr/>
              <p:nvPr/>
            </p:nvSpPr>
            <p:spPr>
              <a:xfrm rot="10800000" flipH="1">
                <a:off x="6972635" y="2903607"/>
                <a:ext cx="894797" cy="1000066"/>
              </a:xfrm>
              <a:custGeom>
                <a:avLst/>
                <a:gdLst/>
                <a:ahLst/>
                <a:cxnLst/>
                <a:rect l="l" t="t" r="r" b="b"/>
                <a:pathLst>
                  <a:path w="750" h="837" extrusionOk="0">
                    <a:moveTo>
                      <a:pt x="749" y="0"/>
                    </a:moveTo>
                    <a:lnTo>
                      <a:pt x="375" y="836"/>
                    </a:lnTo>
                    <a:lnTo>
                      <a:pt x="0" y="0"/>
                    </a:lnTo>
                    <a:lnTo>
                      <a:pt x="749" y="0"/>
                    </a:lnTo>
                  </a:path>
                </a:pathLst>
              </a:custGeom>
              <a:solidFill>
                <a:schemeClr val="l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Georgia"/>
                  <a:ea typeface="Georgia"/>
                  <a:cs typeface="Georgia"/>
                  <a:sym typeface="Georgia"/>
                </a:endParaRPr>
              </a:p>
            </p:txBody>
          </p:sp>
          <p:sp>
            <p:nvSpPr>
              <p:cNvPr id="223" name="Google Shape;223;p23"/>
              <p:cNvSpPr/>
              <p:nvPr/>
            </p:nvSpPr>
            <p:spPr>
              <a:xfrm>
                <a:off x="6254378" y="4279505"/>
                <a:ext cx="2331733" cy="2331733"/>
              </a:xfrm>
              <a:custGeom>
                <a:avLst/>
                <a:gdLst/>
                <a:ahLst/>
                <a:cxnLst/>
                <a:rect l="l" t="t" r="r" b="b"/>
                <a:pathLst>
                  <a:path w="1954" h="1955" extrusionOk="0">
                    <a:moveTo>
                      <a:pt x="0" y="977"/>
                    </a:moveTo>
                    <a:lnTo>
                      <a:pt x="0" y="977"/>
                    </a:lnTo>
                    <a:cubicBezTo>
                      <a:pt x="0" y="1516"/>
                      <a:pt x="437" y="1954"/>
                      <a:pt x="977" y="1954"/>
                    </a:cubicBezTo>
                    <a:lnTo>
                      <a:pt x="977" y="1954"/>
                    </a:lnTo>
                    <a:cubicBezTo>
                      <a:pt x="1516" y="1954"/>
                      <a:pt x="1953" y="1516"/>
                      <a:pt x="1953" y="977"/>
                    </a:cubicBezTo>
                    <a:lnTo>
                      <a:pt x="1953" y="977"/>
                    </a:lnTo>
                    <a:cubicBezTo>
                      <a:pt x="1953" y="438"/>
                      <a:pt x="1516" y="0"/>
                      <a:pt x="977" y="0"/>
                    </a:cubicBezTo>
                    <a:lnTo>
                      <a:pt x="977" y="0"/>
                    </a:lnTo>
                    <a:cubicBezTo>
                      <a:pt x="437" y="0"/>
                      <a:pt x="0" y="438"/>
                      <a:pt x="0" y="977"/>
                    </a:cubicBezTo>
                  </a:path>
                </a:pathLst>
              </a:custGeom>
              <a:solidFill>
                <a:schemeClr val="l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Georgia"/>
                  <a:ea typeface="Georgia"/>
                  <a:cs typeface="Georgia"/>
                  <a:sym typeface="Georgia"/>
                </a:endParaRPr>
              </a:p>
            </p:txBody>
          </p:sp>
        </p:grpSp>
        <p:sp>
          <p:nvSpPr>
            <p:cNvPr id="224" name="Google Shape;224;p23"/>
            <p:cNvSpPr txBox="1"/>
            <p:nvPr/>
          </p:nvSpPr>
          <p:spPr>
            <a:xfrm>
              <a:off x="3665532" y="3408070"/>
              <a:ext cx="614100" cy="3924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2100" b="1">
                  <a:solidFill>
                    <a:schemeClr val="lt1"/>
                  </a:solidFill>
                  <a:latin typeface="Georgia"/>
                  <a:ea typeface="Georgia"/>
                  <a:cs typeface="Georgia"/>
                  <a:sym typeface="Georgia"/>
                </a:rPr>
                <a:t>4</a:t>
              </a:r>
              <a:endParaRPr sz="1100">
                <a:latin typeface="Georgia"/>
                <a:ea typeface="Georgia"/>
                <a:cs typeface="Georgia"/>
                <a:sym typeface="Georgia"/>
              </a:endParaRPr>
            </a:p>
          </p:txBody>
        </p:sp>
      </p:grpSp>
      <p:grpSp>
        <p:nvGrpSpPr>
          <p:cNvPr id="226" name="Google Shape;226;p23"/>
          <p:cNvGrpSpPr/>
          <p:nvPr/>
        </p:nvGrpSpPr>
        <p:grpSpPr>
          <a:xfrm>
            <a:off x="6435369" y="1880362"/>
            <a:ext cx="635864" cy="981785"/>
            <a:chOff x="1787169" y="1612462"/>
            <a:chExt cx="635864" cy="981785"/>
          </a:xfrm>
        </p:grpSpPr>
        <p:grpSp>
          <p:nvGrpSpPr>
            <p:cNvPr id="228" name="Google Shape;228;p23"/>
            <p:cNvGrpSpPr/>
            <p:nvPr/>
          </p:nvGrpSpPr>
          <p:grpSpPr>
            <a:xfrm>
              <a:off x="1787169" y="1612462"/>
              <a:ext cx="635864" cy="981785"/>
              <a:chOff x="5932962" y="2447501"/>
              <a:chExt cx="2331733" cy="3600240"/>
            </a:xfrm>
          </p:grpSpPr>
          <p:sp>
            <p:nvSpPr>
              <p:cNvPr id="229" name="Google Shape;229;p23"/>
              <p:cNvSpPr/>
              <p:nvPr/>
            </p:nvSpPr>
            <p:spPr>
              <a:xfrm>
                <a:off x="6654061" y="5047675"/>
                <a:ext cx="894797" cy="1000066"/>
              </a:xfrm>
              <a:custGeom>
                <a:avLst/>
                <a:gdLst/>
                <a:ahLst/>
                <a:cxnLst/>
                <a:rect l="l" t="t" r="r" b="b"/>
                <a:pathLst>
                  <a:path w="750" h="837" extrusionOk="0">
                    <a:moveTo>
                      <a:pt x="749" y="0"/>
                    </a:moveTo>
                    <a:lnTo>
                      <a:pt x="375" y="836"/>
                    </a:lnTo>
                    <a:lnTo>
                      <a:pt x="0" y="0"/>
                    </a:lnTo>
                    <a:lnTo>
                      <a:pt x="749" y="0"/>
                    </a:lnTo>
                  </a:path>
                </a:pathLst>
              </a:custGeom>
              <a:solidFill>
                <a:schemeClr val="l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Georgia"/>
                  <a:ea typeface="Georgia"/>
                  <a:cs typeface="Georgia"/>
                  <a:sym typeface="Georgia"/>
                </a:endParaRPr>
              </a:p>
            </p:txBody>
          </p:sp>
          <p:sp>
            <p:nvSpPr>
              <p:cNvPr id="230" name="Google Shape;230;p23"/>
              <p:cNvSpPr/>
              <p:nvPr/>
            </p:nvSpPr>
            <p:spPr>
              <a:xfrm>
                <a:off x="5932962" y="2447501"/>
                <a:ext cx="2331733" cy="2331733"/>
              </a:xfrm>
              <a:custGeom>
                <a:avLst/>
                <a:gdLst/>
                <a:ahLst/>
                <a:cxnLst/>
                <a:rect l="l" t="t" r="r" b="b"/>
                <a:pathLst>
                  <a:path w="1954" h="1955" extrusionOk="0">
                    <a:moveTo>
                      <a:pt x="0" y="977"/>
                    </a:moveTo>
                    <a:lnTo>
                      <a:pt x="0" y="977"/>
                    </a:lnTo>
                    <a:cubicBezTo>
                      <a:pt x="0" y="1516"/>
                      <a:pt x="437" y="1954"/>
                      <a:pt x="977" y="1954"/>
                    </a:cubicBezTo>
                    <a:lnTo>
                      <a:pt x="977" y="1954"/>
                    </a:lnTo>
                    <a:cubicBezTo>
                      <a:pt x="1516" y="1954"/>
                      <a:pt x="1953" y="1516"/>
                      <a:pt x="1953" y="977"/>
                    </a:cubicBezTo>
                    <a:lnTo>
                      <a:pt x="1953" y="977"/>
                    </a:lnTo>
                    <a:cubicBezTo>
                      <a:pt x="1953" y="438"/>
                      <a:pt x="1516" y="0"/>
                      <a:pt x="977" y="0"/>
                    </a:cubicBezTo>
                    <a:lnTo>
                      <a:pt x="977" y="0"/>
                    </a:lnTo>
                    <a:cubicBezTo>
                      <a:pt x="437" y="0"/>
                      <a:pt x="0" y="438"/>
                      <a:pt x="0" y="977"/>
                    </a:cubicBezTo>
                  </a:path>
                </a:pathLst>
              </a:custGeom>
              <a:solidFill>
                <a:schemeClr val="l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Georgia"/>
                  <a:ea typeface="Georgia"/>
                  <a:cs typeface="Georgia"/>
                  <a:sym typeface="Georgia"/>
                </a:endParaRPr>
              </a:p>
            </p:txBody>
          </p:sp>
        </p:grpSp>
        <p:sp>
          <p:nvSpPr>
            <p:cNvPr id="232" name="Google Shape;232;p23"/>
            <p:cNvSpPr txBox="1"/>
            <p:nvPr/>
          </p:nvSpPr>
          <p:spPr>
            <a:xfrm>
              <a:off x="1798004" y="1691640"/>
              <a:ext cx="614100" cy="3924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2100" b="1">
                  <a:solidFill>
                    <a:schemeClr val="lt1"/>
                  </a:solidFill>
                  <a:latin typeface="Georgia"/>
                  <a:ea typeface="Georgia"/>
                  <a:cs typeface="Georgia"/>
                  <a:sym typeface="Georgia"/>
                </a:rPr>
                <a:t>3</a:t>
              </a:r>
              <a:endParaRPr sz="1100">
                <a:latin typeface="Georgia"/>
                <a:ea typeface="Georgia"/>
                <a:cs typeface="Georgia"/>
                <a:sym typeface="Georgia"/>
              </a:endParaRPr>
            </a:p>
          </p:txBody>
        </p:sp>
      </p:grpSp>
      <p:sp>
        <p:nvSpPr>
          <p:cNvPr id="234" name="Rounded Rectangle 233"/>
          <p:cNvSpPr/>
          <p:nvPr/>
        </p:nvSpPr>
        <p:spPr>
          <a:xfrm>
            <a:off x="402336"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35" name="TextBox 234"/>
          <p:cNvSpPr txBox="1"/>
          <p:nvPr/>
        </p:nvSpPr>
        <p:spPr>
          <a:xfrm>
            <a:off x="402336"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Opening</a:t>
            </a:r>
          </a:p>
          <a:p>
            <a:pPr algn="ctr">
              <a:lnSpc>
                <a:spcPct val="90000"/>
              </a:lnSpc>
              <a:spcBef>
                <a:spcPts val="0"/>
              </a:spcBef>
              <a:spcAft>
                <a:spcPts val="0"/>
              </a:spcAft>
            </a:pPr>
            <a:endParaRPr sz="840" b="1" i="0">
              <a:solidFill>
                <a:srgbClr val="6F899A"/>
              </a:solidFill>
              <a:latin typeface="Aptos"/>
            </a:endParaRPr>
          </a:p>
        </p:txBody>
      </p:sp>
      <p:sp>
        <p:nvSpPr>
          <p:cNvPr id="236" name="Rounded Rectangle 235"/>
          <p:cNvSpPr/>
          <p:nvPr/>
        </p:nvSpPr>
        <p:spPr>
          <a:xfrm>
            <a:off x="1797710"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37" name="TextBox 236"/>
          <p:cNvSpPr txBox="1"/>
          <p:nvPr/>
        </p:nvSpPr>
        <p:spPr>
          <a:xfrm>
            <a:off x="1797710"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1</a:t>
            </a:r>
          </a:p>
          <a:p>
            <a:pPr algn="ctr">
              <a:lnSpc>
                <a:spcPct val="90000"/>
              </a:lnSpc>
              <a:spcBef>
                <a:spcPts val="0"/>
              </a:spcBef>
              <a:spcAft>
                <a:spcPts val="0"/>
              </a:spcAft>
            </a:pPr>
            <a:r>
              <a:rPr sz="570" b="0" i="0">
                <a:solidFill>
                  <a:srgbClr val="787878"/>
                </a:solidFill>
                <a:latin typeface="Aptos"/>
              </a:rPr>
              <a:t>understanding emotions from text</a:t>
            </a:r>
          </a:p>
        </p:txBody>
      </p:sp>
      <p:sp>
        <p:nvSpPr>
          <p:cNvPr id="238" name="Rounded Rectangle 237"/>
          <p:cNvSpPr/>
          <p:nvPr/>
        </p:nvSpPr>
        <p:spPr>
          <a:xfrm>
            <a:off x="3193084" y="36576"/>
            <a:ext cx="1322222" cy="50292"/>
          </a:xfrm>
          <a:prstGeom prst="roundRect">
            <a:avLst/>
          </a:prstGeom>
          <a:solidFill>
            <a:srgbClr val="F5A7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39" name="TextBox 238"/>
          <p:cNvSpPr txBox="1"/>
          <p:nvPr/>
        </p:nvSpPr>
        <p:spPr>
          <a:xfrm>
            <a:off x="3193084"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1" i="0">
                <a:solidFill>
                  <a:srgbClr val="F5A733"/>
                </a:solidFill>
                <a:latin typeface="Aptos"/>
              </a:rPr>
              <a:t>Part 2</a:t>
            </a:r>
          </a:p>
          <a:p>
            <a:pPr algn="ctr">
              <a:lnSpc>
                <a:spcPct val="90000"/>
              </a:lnSpc>
              <a:spcBef>
                <a:spcPts val="0"/>
              </a:spcBef>
              <a:spcAft>
                <a:spcPts val="0"/>
              </a:spcAft>
            </a:pPr>
            <a:r>
              <a:rPr sz="570" b="1" i="0">
                <a:solidFill>
                  <a:srgbClr val="F5A733"/>
                </a:solidFill>
                <a:latin typeface="Aptos"/>
              </a:rPr>
              <a:t>emotion regulation with llms</a:t>
            </a:r>
          </a:p>
        </p:txBody>
      </p:sp>
      <p:sp>
        <p:nvSpPr>
          <p:cNvPr id="240" name="Rounded Rectangle 239"/>
          <p:cNvSpPr/>
          <p:nvPr/>
        </p:nvSpPr>
        <p:spPr>
          <a:xfrm>
            <a:off x="4588459"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41" name="TextBox 240"/>
          <p:cNvSpPr txBox="1"/>
          <p:nvPr/>
        </p:nvSpPr>
        <p:spPr>
          <a:xfrm>
            <a:off x="4588459"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3</a:t>
            </a:r>
          </a:p>
          <a:p>
            <a:pPr algn="ctr">
              <a:lnSpc>
                <a:spcPct val="90000"/>
              </a:lnSpc>
              <a:spcBef>
                <a:spcPts val="0"/>
              </a:spcBef>
              <a:spcAft>
                <a:spcPts val="0"/>
              </a:spcAft>
            </a:pPr>
            <a:r>
              <a:rPr sz="570" b="0" i="0">
                <a:solidFill>
                  <a:srgbClr val="787878"/>
                </a:solidFill>
                <a:latin typeface="Aptos"/>
              </a:rPr>
              <a:t>sustaining empathy with diverse discourse moves</a:t>
            </a:r>
          </a:p>
        </p:txBody>
      </p:sp>
      <p:sp>
        <p:nvSpPr>
          <p:cNvPr id="242" name="Rounded Rectangle 241"/>
          <p:cNvSpPr/>
          <p:nvPr/>
        </p:nvSpPr>
        <p:spPr>
          <a:xfrm>
            <a:off x="5983833"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43" name="TextBox 242"/>
          <p:cNvSpPr txBox="1"/>
          <p:nvPr/>
        </p:nvSpPr>
        <p:spPr>
          <a:xfrm>
            <a:off x="5983833"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Conclusion</a:t>
            </a:r>
          </a:p>
          <a:p>
            <a:pPr algn="ctr">
              <a:lnSpc>
                <a:spcPct val="90000"/>
              </a:lnSpc>
              <a:spcBef>
                <a:spcPts val="0"/>
              </a:spcBef>
              <a:spcAft>
                <a:spcPts val="0"/>
              </a:spcAft>
            </a:pPr>
            <a:r>
              <a:rPr sz="570" b="0" i="0">
                <a:solidFill>
                  <a:srgbClr val="787878"/>
                </a:solidFill>
                <a:latin typeface="Aptos"/>
              </a:rPr>
              <a:t>takeaways</a:t>
            </a:r>
          </a:p>
        </p:txBody>
      </p:sp>
      <p:sp>
        <p:nvSpPr>
          <p:cNvPr id="4" name="Google Shape;100;p14">
            <a:extLst>
              <a:ext uri="{FF2B5EF4-FFF2-40B4-BE49-F238E27FC236}">
                <a16:creationId xmlns:a16="http://schemas.microsoft.com/office/drawing/2014/main" id="{B2C9E766-F29F-DB33-8CEE-110F06C76F35}"/>
              </a:ext>
            </a:extLst>
          </p:cNvPr>
          <p:cNvSpPr txBox="1"/>
          <p:nvPr/>
        </p:nvSpPr>
        <p:spPr>
          <a:xfrm>
            <a:off x="4785136" y="967416"/>
            <a:ext cx="2800030" cy="991041"/>
          </a:xfrm>
          <a:prstGeom prst="rect">
            <a:avLst/>
          </a:prstGeom>
          <a:noFill/>
          <a:ln>
            <a:noFill/>
          </a:ln>
        </p:spPr>
        <p:txBody>
          <a:bodyPr spcFirstLastPara="1" wrap="square" lIns="0" tIns="0" rIns="0" bIns="0" anchor="t" anchorCtr="0">
            <a:spAutoFit/>
          </a:bodyPr>
          <a:lstStyle/>
          <a:p>
            <a:pPr lvl="0">
              <a:lnSpc>
                <a:spcPct val="115000"/>
              </a:lnSpc>
            </a:pPr>
            <a:endParaRPr lang="en" b="1" dirty="0">
              <a:solidFill>
                <a:srgbClr val="EEEEEE"/>
              </a:solidFill>
              <a:latin typeface="Source Sans Pro"/>
              <a:ea typeface="Source Sans Pro"/>
              <a:cs typeface="Source Sans Pro"/>
              <a:sym typeface="Source Sans Pro"/>
            </a:endParaRPr>
          </a:p>
          <a:p>
            <a:pPr lvl="0">
              <a:lnSpc>
                <a:spcPct val="115000"/>
              </a:lnSpc>
            </a:pPr>
            <a:r>
              <a:rPr lang="en-US" b="1" dirty="0">
                <a:solidFill>
                  <a:srgbClr val="EEEEEE"/>
                </a:solidFill>
                <a:latin typeface="Source Sans Pro"/>
                <a:ea typeface="Source Sans Pro"/>
                <a:cs typeface="Source Sans Pro"/>
                <a:sym typeface="Source Sans Pro"/>
              </a:rPr>
              <a:t>Discourse Diversity in Multi-Turn Empathic Dialogue</a:t>
            </a:r>
          </a:p>
          <a:p>
            <a:pPr marL="182880" marR="0" lvl="0" indent="-134620" algn="l" defTabSz="914400" rtl="0" eaLnBrk="1" fontAlgn="auto" latinLnBrk="0" hangingPunct="1">
              <a:lnSpc>
                <a:spcPct val="115000"/>
              </a:lnSpc>
              <a:spcBef>
                <a:spcPts val="0"/>
              </a:spcBef>
              <a:spcAft>
                <a:spcPts val="0"/>
              </a:spcAft>
              <a:buClr>
                <a:srgbClr val="EEEEEE"/>
              </a:buClr>
              <a:buSzPts val="1400"/>
              <a:buFont typeface="Source Sans Pro"/>
              <a:buChar char="●"/>
              <a:tabLst/>
              <a:defRPr/>
            </a:pPr>
            <a:r>
              <a:rPr lang="en" i="1" dirty="0">
                <a:solidFill>
                  <a:srgbClr val="EEEEEE"/>
                </a:solidFill>
                <a:latin typeface="Source Sans Pro"/>
                <a:ea typeface="Source Sans Pro"/>
                <a:sym typeface="Source Sans Pro"/>
              </a:rPr>
              <a:t>Under review</a:t>
            </a:r>
            <a:endParaRPr i="1" dirty="0">
              <a:solidFill>
                <a:srgbClr val="EEEEEE"/>
              </a:solidFill>
              <a:latin typeface="Source Sans Pro"/>
              <a:ea typeface="Source Sans Pro"/>
              <a:sym typeface="Source Sans Pro"/>
            </a:endParaRPr>
          </a:p>
        </p:txBody>
      </p:sp>
      <p:sp>
        <p:nvSpPr>
          <p:cNvPr id="5" name="Google Shape;94;p14">
            <a:extLst>
              <a:ext uri="{FF2B5EF4-FFF2-40B4-BE49-F238E27FC236}">
                <a16:creationId xmlns:a16="http://schemas.microsoft.com/office/drawing/2014/main" id="{F881A2FD-6E44-B91B-7A4B-52B8AB7DCCF1}"/>
              </a:ext>
            </a:extLst>
          </p:cNvPr>
          <p:cNvSpPr txBox="1"/>
          <p:nvPr/>
        </p:nvSpPr>
        <p:spPr>
          <a:xfrm>
            <a:off x="6644944" y="4341346"/>
            <a:ext cx="2295000" cy="49552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r>
              <a:rPr lang="en" b="1" dirty="0">
                <a:solidFill>
                  <a:srgbClr val="EEEEEE"/>
                </a:solidFill>
                <a:latin typeface="Source Sans Pro"/>
                <a:ea typeface="Source Sans Pro"/>
                <a:cs typeface="Source Sans Pro"/>
                <a:sym typeface="Source Sans Pro"/>
              </a:rPr>
              <a:t>Conclusion</a:t>
            </a:r>
            <a:endParaRPr b="1" dirty="0">
              <a:solidFill>
                <a:srgbClr val="EEEEEE"/>
              </a:solidFill>
              <a:latin typeface="Source Sans Pro"/>
              <a:ea typeface="Source Sans Pro"/>
              <a:cs typeface="Source Sans Pro"/>
              <a:sym typeface="Source Sans Pro"/>
            </a:endParaRPr>
          </a:p>
          <a:p>
            <a:pPr marL="182880" marR="0" lvl="0" indent="-134620" algn="l" defTabSz="914400" rtl="0" eaLnBrk="1" fontAlgn="auto" latinLnBrk="0" hangingPunct="1">
              <a:lnSpc>
                <a:spcPct val="115000"/>
              </a:lnSpc>
              <a:spcBef>
                <a:spcPts val="0"/>
              </a:spcBef>
              <a:spcAft>
                <a:spcPts val="0"/>
              </a:spcAft>
              <a:buClr>
                <a:srgbClr val="EEEEEE"/>
              </a:buClr>
              <a:buSzPts val="1400"/>
              <a:buFont typeface="Source Sans Pro"/>
              <a:buChar char="●"/>
              <a:tabLst/>
              <a:defRPr/>
            </a:pPr>
            <a:r>
              <a:rPr lang="en" dirty="0">
                <a:solidFill>
                  <a:srgbClr val="EEEEEE"/>
                </a:solidFill>
                <a:latin typeface="Source Sans Pro"/>
                <a:ea typeface="Source Sans Pro"/>
                <a:cs typeface="Source Sans Pro"/>
                <a:sym typeface="Source Sans Pro"/>
              </a:rPr>
              <a:t>Summary of Contributions</a:t>
            </a:r>
            <a:endParaRPr dirty="0">
              <a:solidFill>
                <a:srgbClr val="EEEEEE"/>
              </a:solidFill>
              <a:latin typeface="Source Sans Pro"/>
              <a:ea typeface="Source Sans Pro"/>
              <a:cs typeface="Source Sans Pro"/>
              <a:sym typeface="Source Sans Pro"/>
            </a:endParaRPr>
          </a:p>
        </p:txBody>
      </p:sp>
      <p:sp>
        <p:nvSpPr>
          <p:cNvPr id="6" name="Slide Number Placeholder 5">
            <a:extLst>
              <a:ext uri="{FF2B5EF4-FFF2-40B4-BE49-F238E27FC236}">
                <a16:creationId xmlns:a16="http://schemas.microsoft.com/office/drawing/2014/main" id="{F8D97069-C7E4-9FFE-6E75-AB3F33F1369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0">
          <a:extLst>
            <a:ext uri="{FF2B5EF4-FFF2-40B4-BE49-F238E27FC236}">
              <a16:creationId xmlns:a16="http://schemas.microsoft.com/office/drawing/2014/main" id="{75C81FD9-0100-D159-0E81-284F0038DB8F}"/>
            </a:ext>
          </a:extLst>
        </p:cNvPr>
        <p:cNvGrpSpPr/>
        <p:nvPr/>
      </p:nvGrpSpPr>
      <p:grpSpPr>
        <a:xfrm>
          <a:off x="0" y="0"/>
          <a:ext cx="0" cy="0"/>
          <a:chOff x="0" y="0"/>
          <a:chExt cx="0" cy="0"/>
        </a:xfrm>
      </p:grpSpPr>
      <p:sp>
        <p:nvSpPr>
          <p:cNvPr id="141" name="Google Shape;141;p16">
            <a:extLst>
              <a:ext uri="{FF2B5EF4-FFF2-40B4-BE49-F238E27FC236}">
                <a16:creationId xmlns:a16="http://schemas.microsoft.com/office/drawing/2014/main" id="{F0A97F98-1140-A114-43E8-6BD2E7F2AE7A}"/>
              </a:ext>
            </a:extLst>
          </p:cNvPr>
          <p:cNvSpPr txBox="1">
            <a:spLocks noGrp="1"/>
          </p:cNvSpPr>
          <p:nvPr>
            <p:ph type="title"/>
          </p:nvPr>
        </p:nvSpPr>
        <p:spPr>
          <a:xfrm>
            <a:off x="311700" y="932055"/>
            <a:ext cx="8520600" cy="1560772"/>
          </a:xfrm>
          <a:prstGeom prst="rect">
            <a:avLst/>
          </a:prstGeom>
        </p:spPr>
        <p:txBody>
          <a:bodyPr spcFirstLastPara="1" wrap="square" lIns="91425" tIns="91425" rIns="91425" bIns="91425" anchor="ctr" anchorCtr="0">
            <a:normAutofit fontScale="90000"/>
          </a:bodyPr>
          <a:lstStyle/>
          <a:p>
            <a:r>
              <a:rPr lang="en-US" i="1" dirty="0">
                <a:solidFill>
                  <a:srgbClr val="C00000"/>
                </a:solidFill>
                <a:latin typeface="Source Sans Pro"/>
                <a:ea typeface="Source Sans Pro"/>
                <a:cs typeface="Source Sans Pro"/>
                <a:sym typeface="Source Sans Pro"/>
              </a:rPr>
              <a:t>Part 2 (a)</a:t>
            </a:r>
            <a:br>
              <a:rPr lang="en-US" dirty="0">
                <a:latin typeface="Source Sans Pro"/>
                <a:ea typeface="Source Sans Pro"/>
                <a:cs typeface="Source Sans Pro"/>
                <a:sym typeface="Source Sans Pro"/>
              </a:rPr>
            </a:br>
            <a:r>
              <a:rPr lang="en-US" dirty="0">
                <a:latin typeface="Source Sans Pro"/>
                <a:ea typeface="Source Sans Pro"/>
                <a:cs typeface="Source Sans Pro"/>
                <a:sym typeface="Source Sans Pro"/>
              </a:rPr>
              <a:t>Large Language Models are Capable of Offering Cognitive Reappraisal, if Guided</a:t>
            </a:r>
          </a:p>
        </p:txBody>
      </p:sp>
      <p:sp>
        <p:nvSpPr>
          <p:cNvPr id="143" name="Google Shape;143;p16">
            <a:extLst>
              <a:ext uri="{FF2B5EF4-FFF2-40B4-BE49-F238E27FC236}">
                <a16:creationId xmlns:a16="http://schemas.microsoft.com/office/drawing/2014/main" id="{36972446-FF9A-8CB8-D1B3-C7ED8BE2D185}"/>
              </a:ext>
            </a:extLst>
          </p:cNvPr>
          <p:cNvSpPr txBox="1"/>
          <p:nvPr/>
        </p:nvSpPr>
        <p:spPr>
          <a:xfrm>
            <a:off x="481670" y="2492827"/>
            <a:ext cx="8180659" cy="830966"/>
          </a:xfrm>
          <a:prstGeom prst="rect">
            <a:avLst/>
          </a:prstGeom>
          <a:noFill/>
          <a:ln>
            <a:noFill/>
          </a:ln>
        </p:spPr>
        <p:txBody>
          <a:bodyPr spcFirstLastPara="1" wrap="square" lIns="91425" tIns="91425" rIns="91425" bIns="91425" anchor="t" anchorCtr="0">
            <a:spAutoFit/>
          </a:bodyPr>
          <a:lstStyle/>
          <a:p>
            <a:pPr algn="ctr">
              <a:lnSpc>
                <a:spcPct val="150000"/>
              </a:lnSpc>
            </a:pPr>
            <a:r>
              <a:rPr lang="en-US" sz="1600" b="1" dirty="0">
                <a:latin typeface="Source Sans Pro"/>
                <a:ea typeface="Source Sans Pro"/>
                <a:cs typeface="Source Sans Pro"/>
                <a:sym typeface="Source Sans Pro"/>
              </a:rPr>
              <a:t>Hongli Zhan</a:t>
            </a:r>
            <a:r>
              <a:rPr lang="en-US" sz="1600" dirty="0">
                <a:latin typeface="Source Sans Pro"/>
                <a:ea typeface="Source Sans Pro"/>
                <a:cs typeface="Source Sans Pro"/>
                <a:sym typeface="Source Sans Pro"/>
              </a:rPr>
              <a:t>, Allen Zheng, Yoon Kyung Lee, Jina Suh, </a:t>
            </a:r>
            <a:r>
              <a:rPr lang="en-US" sz="1600" dirty="0" err="1">
                <a:latin typeface="Source Sans Pro"/>
                <a:ea typeface="Source Sans Pro"/>
                <a:cs typeface="Source Sans Pro"/>
                <a:sym typeface="Source Sans Pro"/>
              </a:rPr>
              <a:t>Junyi</a:t>
            </a:r>
            <a:r>
              <a:rPr lang="en-US" sz="1600" dirty="0">
                <a:latin typeface="Source Sans Pro"/>
                <a:ea typeface="Source Sans Pro"/>
                <a:cs typeface="Source Sans Pro"/>
                <a:sym typeface="Source Sans Pro"/>
              </a:rPr>
              <a:t> Jessy Li, Desmond Ong</a:t>
            </a:r>
          </a:p>
          <a:p>
            <a:pPr algn="ctr">
              <a:lnSpc>
                <a:spcPct val="150000"/>
              </a:lnSpc>
            </a:pPr>
            <a:r>
              <a:rPr lang="en-US" sz="1200" dirty="0">
                <a:solidFill>
                  <a:schemeClr val="dk1"/>
                </a:solidFill>
                <a:latin typeface="Source Sans Pro"/>
                <a:ea typeface="Source Sans Pro"/>
                <a:sym typeface="Source Sans Pro"/>
              </a:rPr>
              <a:t>In </a:t>
            </a:r>
            <a:r>
              <a:rPr lang="en-US" sz="1200" i="1" dirty="0">
                <a:solidFill>
                  <a:schemeClr val="dk1"/>
                </a:solidFill>
                <a:latin typeface="Source Sans Pro"/>
                <a:ea typeface="Source Sans Pro"/>
              </a:rPr>
              <a:t>Proceedings of the First Conference on Language Modeling (COLM 2024)</a:t>
            </a:r>
            <a:endParaRPr lang="en-US" sz="1200" i="1" dirty="0">
              <a:solidFill>
                <a:schemeClr val="dk1"/>
              </a:solidFill>
              <a:latin typeface="Source Sans Pro"/>
              <a:ea typeface="Source Sans Pro"/>
              <a:sym typeface="Source Sans Pro"/>
            </a:endParaRPr>
          </a:p>
        </p:txBody>
      </p:sp>
      <p:sp>
        <p:nvSpPr>
          <p:cNvPr id="144" name="Rounded Rectangle 143"/>
          <p:cNvSpPr/>
          <p:nvPr/>
        </p:nvSpPr>
        <p:spPr>
          <a:xfrm>
            <a:off x="402336"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5" name="TextBox 144"/>
          <p:cNvSpPr txBox="1"/>
          <p:nvPr/>
        </p:nvSpPr>
        <p:spPr>
          <a:xfrm>
            <a:off x="402336"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Opening</a:t>
            </a:r>
          </a:p>
          <a:p>
            <a:pPr algn="ctr">
              <a:lnSpc>
                <a:spcPct val="90000"/>
              </a:lnSpc>
              <a:spcBef>
                <a:spcPts val="0"/>
              </a:spcBef>
              <a:spcAft>
                <a:spcPts val="0"/>
              </a:spcAft>
            </a:pPr>
            <a:endParaRPr sz="840" b="0" i="0">
              <a:solidFill>
                <a:srgbClr val="787878"/>
              </a:solidFill>
              <a:latin typeface="Aptos"/>
            </a:endParaRPr>
          </a:p>
        </p:txBody>
      </p:sp>
      <p:sp>
        <p:nvSpPr>
          <p:cNvPr id="146" name="Rounded Rectangle 145"/>
          <p:cNvSpPr/>
          <p:nvPr/>
        </p:nvSpPr>
        <p:spPr>
          <a:xfrm>
            <a:off x="1797710"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7" name="TextBox 146"/>
          <p:cNvSpPr txBox="1"/>
          <p:nvPr/>
        </p:nvSpPr>
        <p:spPr>
          <a:xfrm>
            <a:off x="1797710"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1</a:t>
            </a:r>
          </a:p>
          <a:p>
            <a:pPr algn="ctr">
              <a:lnSpc>
                <a:spcPct val="90000"/>
              </a:lnSpc>
              <a:spcBef>
                <a:spcPts val="0"/>
              </a:spcBef>
              <a:spcAft>
                <a:spcPts val="0"/>
              </a:spcAft>
            </a:pPr>
            <a:r>
              <a:rPr sz="570" b="0" i="0">
                <a:solidFill>
                  <a:srgbClr val="787878"/>
                </a:solidFill>
                <a:latin typeface="Aptos"/>
              </a:rPr>
              <a:t>understanding emotions from text</a:t>
            </a:r>
          </a:p>
        </p:txBody>
      </p:sp>
      <p:sp>
        <p:nvSpPr>
          <p:cNvPr id="148" name="Rounded Rectangle 147"/>
          <p:cNvSpPr/>
          <p:nvPr/>
        </p:nvSpPr>
        <p:spPr>
          <a:xfrm>
            <a:off x="3193084" y="36576"/>
            <a:ext cx="1322222" cy="50292"/>
          </a:xfrm>
          <a:prstGeom prst="roundRect">
            <a:avLst/>
          </a:prstGeom>
          <a:solidFill>
            <a:srgbClr val="F5A7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9" name="TextBox 148"/>
          <p:cNvSpPr txBox="1"/>
          <p:nvPr/>
        </p:nvSpPr>
        <p:spPr>
          <a:xfrm>
            <a:off x="3193084"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1" i="0">
                <a:solidFill>
                  <a:srgbClr val="F5A733"/>
                </a:solidFill>
                <a:latin typeface="Aptos"/>
              </a:rPr>
              <a:t>Part 2</a:t>
            </a:r>
          </a:p>
          <a:p>
            <a:pPr algn="ctr">
              <a:lnSpc>
                <a:spcPct val="90000"/>
              </a:lnSpc>
              <a:spcBef>
                <a:spcPts val="0"/>
              </a:spcBef>
              <a:spcAft>
                <a:spcPts val="0"/>
              </a:spcAft>
            </a:pPr>
            <a:r>
              <a:rPr sz="570" b="1" i="0">
                <a:solidFill>
                  <a:srgbClr val="AB4D2A"/>
                </a:solidFill>
                <a:latin typeface="Aptos"/>
              </a:rPr>
              <a:t>emotion regulation with llms</a:t>
            </a:r>
          </a:p>
        </p:txBody>
      </p:sp>
      <p:sp>
        <p:nvSpPr>
          <p:cNvPr id="150" name="Rounded Rectangle 149"/>
          <p:cNvSpPr/>
          <p:nvPr/>
        </p:nvSpPr>
        <p:spPr>
          <a:xfrm>
            <a:off x="4588459"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51" name="TextBox 150"/>
          <p:cNvSpPr txBox="1"/>
          <p:nvPr/>
        </p:nvSpPr>
        <p:spPr>
          <a:xfrm>
            <a:off x="4588459"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3</a:t>
            </a:r>
          </a:p>
          <a:p>
            <a:pPr algn="ctr">
              <a:lnSpc>
                <a:spcPct val="90000"/>
              </a:lnSpc>
              <a:spcBef>
                <a:spcPts val="0"/>
              </a:spcBef>
              <a:spcAft>
                <a:spcPts val="0"/>
              </a:spcAft>
            </a:pPr>
            <a:r>
              <a:rPr sz="570" b="0" i="0">
                <a:solidFill>
                  <a:srgbClr val="787878"/>
                </a:solidFill>
                <a:latin typeface="Aptos"/>
              </a:rPr>
              <a:t>sustaining empathy with diverse discourse moves</a:t>
            </a:r>
          </a:p>
        </p:txBody>
      </p:sp>
      <p:sp>
        <p:nvSpPr>
          <p:cNvPr id="152" name="Rounded Rectangle 151"/>
          <p:cNvSpPr/>
          <p:nvPr/>
        </p:nvSpPr>
        <p:spPr>
          <a:xfrm>
            <a:off x="5983833"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53" name="TextBox 152"/>
          <p:cNvSpPr txBox="1"/>
          <p:nvPr/>
        </p:nvSpPr>
        <p:spPr>
          <a:xfrm>
            <a:off x="5983833"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Conclusion</a:t>
            </a:r>
          </a:p>
          <a:p>
            <a:pPr algn="ctr">
              <a:lnSpc>
                <a:spcPct val="90000"/>
              </a:lnSpc>
              <a:spcBef>
                <a:spcPts val="0"/>
              </a:spcBef>
              <a:spcAft>
                <a:spcPts val="0"/>
              </a:spcAft>
            </a:pPr>
            <a:r>
              <a:rPr sz="570" b="0" i="0">
                <a:solidFill>
                  <a:srgbClr val="787878"/>
                </a:solidFill>
                <a:latin typeface="Aptos"/>
              </a:rPr>
              <a:t>takeaways</a:t>
            </a:r>
          </a:p>
        </p:txBody>
      </p:sp>
      <p:pic>
        <p:nvPicPr>
          <p:cNvPr id="6" name="Picture 5" descr="A person smiling at the camera&#10;&#10;AI-generated content may be incorrect.">
            <a:extLst>
              <a:ext uri="{FF2B5EF4-FFF2-40B4-BE49-F238E27FC236}">
                <a16:creationId xmlns:a16="http://schemas.microsoft.com/office/drawing/2014/main" id="{0D84BD84-B80F-756C-6001-EAAEED55DEFB}"/>
              </a:ext>
            </a:extLst>
          </p:cNvPr>
          <p:cNvPicPr>
            <a:picLocks noChangeAspect="1"/>
          </p:cNvPicPr>
          <p:nvPr/>
        </p:nvPicPr>
        <p:blipFill>
          <a:blip r:embed="rId3"/>
          <a:stretch>
            <a:fillRect/>
          </a:stretch>
        </p:blipFill>
        <p:spPr>
          <a:xfrm>
            <a:off x="2101076" y="3412231"/>
            <a:ext cx="1109004" cy="1109004"/>
          </a:xfrm>
          <a:prstGeom prst="ellipse">
            <a:avLst/>
          </a:prstGeom>
        </p:spPr>
      </p:pic>
      <p:pic>
        <p:nvPicPr>
          <p:cNvPr id="7" name="Picture 6" descr="A person in a suit with his arms crossed&#10;&#10;AI-generated content may be incorrect.">
            <a:extLst>
              <a:ext uri="{FF2B5EF4-FFF2-40B4-BE49-F238E27FC236}">
                <a16:creationId xmlns:a16="http://schemas.microsoft.com/office/drawing/2014/main" id="{4F4ADD4B-647E-AFB1-7BFC-D9DDD4A064E4}"/>
              </a:ext>
            </a:extLst>
          </p:cNvPr>
          <p:cNvPicPr>
            <a:picLocks noChangeAspect="1"/>
          </p:cNvPicPr>
          <p:nvPr/>
        </p:nvPicPr>
        <p:blipFill rotWithShape="1">
          <a:blip r:embed="rId4"/>
          <a:srcRect l="4084" t="4035" r="9984" b="30652"/>
          <a:stretch>
            <a:fillRect/>
          </a:stretch>
        </p:blipFill>
        <p:spPr>
          <a:xfrm>
            <a:off x="7231887" y="3408332"/>
            <a:ext cx="1109006" cy="1107675"/>
          </a:xfrm>
          <a:prstGeom prst="ellipse">
            <a:avLst/>
          </a:prstGeom>
        </p:spPr>
      </p:pic>
      <p:pic>
        <p:nvPicPr>
          <p:cNvPr id="8" name="Picture 7" descr="A person wearing glasses and a sweater&#10;&#10;AI-generated content may be incorrect.">
            <a:extLst>
              <a:ext uri="{FF2B5EF4-FFF2-40B4-BE49-F238E27FC236}">
                <a16:creationId xmlns:a16="http://schemas.microsoft.com/office/drawing/2014/main" id="{305ACC34-EFBC-4606-DB36-F9BB6E601F31}"/>
              </a:ext>
            </a:extLst>
          </p:cNvPr>
          <p:cNvPicPr>
            <a:picLocks noChangeAspect="1"/>
          </p:cNvPicPr>
          <p:nvPr/>
        </p:nvPicPr>
        <p:blipFill rotWithShape="1">
          <a:blip r:embed="rId5"/>
          <a:srcRect t="11044" b="13968"/>
          <a:stretch>
            <a:fillRect/>
          </a:stretch>
        </p:blipFill>
        <p:spPr>
          <a:xfrm>
            <a:off x="705701" y="3413560"/>
            <a:ext cx="1109005" cy="1107675"/>
          </a:xfrm>
          <a:prstGeom prst="ellipse">
            <a:avLst/>
          </a:prstGeom>
        </p:spPr>
      </p:pic>
      <p:pic>
        <p:nvPicPr>
          <p:cNvPr id="9" name="Picture 8" descr="A person sitting in a chair&#10;&#10;AI-generated content may be incorrect.">
            <a:extLst>
              <a:ext uri="{FF2B5EF4-FFF2-40B4-BE49-F238E27FC236}">
                <a16:creationId xmlns:a16="http://schemas.microsoft.com/office/drawing/2014/main" id="{D0BB8D70-0014-6222-CB2A-E5A090972BD9}"/>
              </a:ext>
            </a:extLst>
          </p:cNvPr>
          <p:cNvPicPr>
            <a:picLocks noChangeAspect="1"/>
          </p:cNvPicPr>
          <p:nvPr/>
        </p:nvPicPr>
        <p:blipFill>
          <a:blip r:embed="rId6"/>
          <a:stretch>
            <a:fillRect/>
          </a:stretch>
        </p:blipFill>
        <p:spPr>
          <a:xfrm>
            <a:off x="5910681" y="3407003"/>
            <a:ext cx="1109004" cy="1109004"/>
          </a:xfrm>
          <a:prstGeom prst="ellipse">
            <a:avLst/>
          </a:prstGeom>
        </p:spPr>
      </p:pic>
      <p:pic>
        <p:nvPicPr>
          <p:cNvPr id="11" name="Picture 10" descr="A person standing in front of a tree&#10;&#10;AI-generated content may be incorrect.">
            <a:extLst>
              <a:ext uri="{FF2B5EF4-FFF2-40B4-BE49-F238E27FC236}">
                <a16:creationId xmlns:a16="http://schemas.microsoft.com/office/drawing/2014/main" id="{7BF39371-5CBA-370B-55E9-6D6477EE306F}"/>
              </a:ext>
            </a:extLst>
          </p:cNvPr>
          <p:cNvPicPr>
            <a:picLocks noChangeAspect="1"/>
          </p:cNvPicPr>
          <p:nvPr/>
        </p:nvPicPr>
        <p:blipFill>
          <a:blip r:embed="rId7"/>
          <a:srcRect l="19036" t="24393" r="19247" b="1125"/>
          <a:stretch>
            <a:fillRect/>
          </a:stretch>
        </p:blipFill>
        <p:spPr>
          <a:xfrm>
            <a:off x="3401491" y="3412231"/>
            <a:ext cx="1113815" cy="1109004"/>
          </a:xfrm>
          <a:prstGeom prst="ellipse">
            <a:avLst/>
          </a:prstGeom>
        </p:spPr>
      </p:pic>
      <p:pic>
        <p:nvPicPr>
          <p:cNvPr id="13" name="Picture 12" descr="A person with long hair smiling&#10;&#10;AI-generated content may be incorrect.">
            <a:extLst>
              <a:ext uri="{FF2B5EF4-FFF2-40B4-BE49-F238E27FC236}">
                <a16:creationId xmlns:a16="http://schemas.microsoft.com/office/drawing/2014/main" id="{BD08D8D8-22BB-F485-ED80-E00FDA345333}"/>
              </a:ext>
            </a:extLst>
          </p:cNvPr>
          <p:cNvPicPr>
            <a:picLocks noChangeAspect="1"/>
          </p:cNvPicPr>
          <p:nvPr/>
        </p:nvPicPr>
        <p:blipFill>
          <a:blip r:embed="rId8"/>
          <a:stretch>
            <a:fillRect/>
          </a:stretch>
        </p:blipFill>
        <p:spPr>
          <a:xfrm>
            <a:off x="4646873" y="3413560"/>
            <a:ext cx="1109004" cy="1109004"/>
          </a:xfrm>
          <a:prstGeom prst="ellipse">
            <a:avLst/>
          </a:prstGeom>
        </p:spPr>
      </p:pic>
      <p:sp>
        <p:nvSpPr>
          <p:cNvPr id="14" name="Slide Number Placeholder 13">
            <a:extLst>
              <a:ext uri="{FF2B5EF4-FFF2-40B4-BE49-F238E27FC236}">
                <a16:creationId xmlns:a16="http://schemas.microsoft.com/office/drawing/2014/main" id="{46710777-D87B-BC23-111B-D3F5B8C3400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spTree>
    <p:extLst>
      <p:ext uri="{BB962C8B-B14F-4D97-AF65-F5344CB8AC3E}">
        <p14:creationId xmlns:p14="http://schemas.microsoft.com/office/powerpoint/2010/main" val="19490031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E42BA83-49BF-4D98-0B43-9F1DB96968B6}"/>
              </a:ext>
            </a:extLst>
          </p:cNvPr>
          <p:cNvSpPr>
            <a:spLocks noGrp="1"/>
          </p:cNvSpPr>
          <p:nvPr>
            <p:ph type="title"/>
          </p:nvPr>
        </p:nvSpPr>
        <p:spPr>
          <a:xfrm>
            <a:off x="311700" y="445025"/>
            <a:ext cx="8520600" cy="572700"/>
          </a:xfrm>
        </p:spPr>
        <p:txBody>
          <a:bodyPr/>
          <a:lstStyle/>
          <a:p>
            <a:r>
              <a:rPr lang="en-US" dirty="0"/>
              <a:t>Targeted Reappraisal: A Toy Example</a:t>
            </a:r>
          </a:p>
        </p:txBody>
      </p:sp>
      <p:pic>
        <p:nvPicPr>
          <p:cNvPr id="5" name="Graphic 4">
            <a:extLst>
              <a:ext uri="{FF2B5EF4-FFF2-40B4-BE49-F238E27FC236}">
                <a16:creationId xmlns:a16="http://schemas.microsoft.com/office/drawing/2014/main" id="{146A45DE-3FBC-80E3-4E38-96BC2DE1D0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775" y="970600"/>
            <a:ext cx="8934449" cy="2919944"/>
          </a:xfrm>
          <a:prstGeom prst="rect">
            <a:avLst/>
          </a:prstGeom>
        </p:spPr>
      </p:pic>
      <p:pic>
        <p:nvPicPr>
          <p:cNvPr id="16" name="Picture 2">
            <a:extLst>
              <a:ext uri="{FF2B5EF4-FFF2-40B4-BE49-F238E27FC236}">
                <a16:creationId xmlns:a16="http://schemas.microsoft.com/office/drawing/2014/main" id="{AB819545-672C-AA4A-8BEA-68116BE627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862" y="4031172"/>
            <a:ext cx="732108" cy="732108"/>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2">
            <a:extLst>
              <a:ext uri="{FF2B5EF4-FFF2-40B4-BE49-F238E27FC236}">
                <a16:creationId xmlns:a16="http://schemas.microsoft.com/office/drawing/2014/main" id="{21E68334-F8DC-ED9A-9774-9A1F30B08231}"/>
              </a:ext>
            </a:extLst>
          </p:cNvPr>
          <p:cNvSpPr>
            <a:spLocks noGrp="1"/>
          </p:cNvSpPr>
          <p:nvPr>
            <p:ph type="body" idx="1"/>
          </p:nvPr>
        </p:nvSpPr>
        <p:spPr>
          <a:xfrm>
            <a:off x="956835" y="4015615"/>
            <a:ext cx="7789973" cy="810117"/>
          </a:xfrm>
        </p:spPr>
        <p:txBody>
          <a:bodyPr>
            <a:normAutofit/>
          </a:bodyPr>
          <a:lstStyle/>
          <a:p>
            <a:pPr>
              <a:lnSpc>
                <a:spcPct val="120000"/>
              </a:lnSpc>
            </a:pPr>
            <a:r>
              <a:rPr lang="en-US" sz="1600" dirty="0"/>
              <a:t>Can we use LLMs to achieve better </a:t>
            </a:r>
            <a:r>
              <a:rPr lang="en-US" sz="1600" b="1" dirty="0">
                <a:solidFill>
                  <a:srgbClr val="C00000"/>
                </a:solidFill>
              </a:rPr>
              <a:t>emotional well-being</a:t>
            </a:r>
            <a:r>
              <a:rPr lang="en-US" sz="1600" dirty="0"/>
              <a:t> through offering </a:t>
            </a:r>
            <a:r>
              <a:rPr lang="en-US" sz="1600" b="1" dirty="0">
                <a:solidFill>
                  <a:srgbClr val="C00000"/>
                </a:solidFill>
              </a:rPr>
              <a:t>reappraisals</a:t>
            </a:r>
            <a:r>
              <a:rPr lang="en-US" sz="1600" dirty="0"/>
              <a:t>?</a:t>
            </a:r>
          </a:p>
          <a:p>
            <a:pPr>
              <a:lnSpc>
                <a:spcPct val="120000"/>
              </a:lnSpc>
            </a:pPr>
            <a:r>
              <a:rPr lang="en-US" sz="1600" dirty="0"/>
              <a:t>    ⇨ Such an approach would be more targeted and precise</a:t>
            </a:r>
          </a:p>
        </p:txBody>
      </p:sp>
      <p:sp>
        <p:nvSpPr>
          <p:cNvPr id="2" name="TextBox 1">
            <a:extLst>
              <a:ext uri="{FF2B5EF4-FFF2-40B4-BE49-F238E27FC236}">
                <a16:creationId xmlns:a16="http://schemas.microsoft.com/office/drawing/2014/main" id="{FF44EDF2-5C1E-2739-4B22-0C052C0A5F19}"/>
              </a:ext>
            </a:extLst>
          </p:cNvPr>
          <p:cNvSpPr txBox="1"/>
          <p:nvPr/>
        </p:nvSpPr>
        <p:spPr>
          <a:xfrm>
            <a:off x="-1" y="4897279"/>
            <a:ext cx="2588079" cy="246221"/>
          </a:xfrm>
          <a:prstGeom prst="rect">
            <a:avLst/>
          </a:prstGeom>
          <a:noFill/>
        </p:spPr>
        <p:txBody>
          <a:bodyPr wrap="square" lIns="45720" tIns="45720" rIns="45720" bIns="45720" rtlCol="0">
            <a:spAutoFit/>
          </a:bodyPr>
          <a:lstStyle/>
          <a:p>
            <a:r>
              <a:rPr lang="en-US" sz="1000" b="1" dirty="0">
                <a:solidFill>
                  <a:schemeClr val="dk2"/>
                </a:solidFill>
                <a:latin typeface="Times New Roman" panose="02020603050405020304" pitchFamily="18" charset="0"/>
                <a:ea typeface="Microsoft Himalaya" pitchFamily="2" charset="0"/>
                <a:cs typeface="Times New Roman" panose="02020603050405020304" pitchFamily="18" charset="0"/>
              </a:rPr>
              <a:t>Z</a:t>
            </a:r>
            <a:r>
              <a:rPr lang="en-US" sz="1000" b="1"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han</a:t>
            </a:r>
            <a:r>
              <a:rPr lang="en-US" sz="1000"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 Zheng, Lee, Suh, Li, Ong (</a:t>
            </a:r>
            <a:r>
              <a:rPr lang="en-US" sz="1000" i="1"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COLM 2024</a:t>
            </a:r>
            <a:r>
              <a:rPr lang="en-US" sz="1000"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a:t>
            </a:r>
          </a:p>
        </p:txBody>
      </p:sp>
      <p:sp>
        <p:nvSpPr>
          <p:cNvPr id="18" name="Rounded Rectangle 17"/>
          <p:cNvSpPr/>
          <p:nvPr/>
        </p:nvSpPr>
        <p:spPr>
          <a:xfrm>
            <a:off x="402336"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9" name="TextBox 18"/>
          <p:cNvSpPr txBox="1"/>
          <p:nvPr/>
        </p:nvSpPr>
        <p:spPr>
          <a:xfrm>
            <a:off x="402336"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Opening</a:t>
            </a:r>
          </a:p>
          <a:p>
            <a:pPr algn="ctr">
              <a:lnSpc>
                <a:spcPct val="90000"/>
              </a:lnSpc>
              <a:spcBef>
                <a:spcPts val="0"/>
              </a:spcBef>
              <a:spcAft>
                <a:spcPts val="0"/>
              </a:spcAft>
            </a:pPr>
            <a:endParaRPr sz="840" b="0" i="0">
              <a:solidFill>
                <a:srgbClr val="787878"/>
              </a:solidFill>
              <a:latin typeface="Aptos"/>
            </a:endParaRPr>
          </a:p>
        </p:txBody>
      </p:sp>
      <p:sp>
        <p:nvSpPr>
          <p:cNvPr id="20" name="Rounded Rectangle 19"/>
          <p:cNvSpPr/>
          <p:nvPr/>
        </p:nvSpPr>
        <p:spPr>
          <a:xfrm>
            <a:off x="1797710"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1" name="TextBox 20"/>
          <p:cNvSpPr txBox="1"/>
          <p:nvPr/>
        </p:nvSpPr>
        <p:spPr>
          <a:xfrm>
            <a:off x="1797710"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1</a:t>
            </a:r>
          </a:p>
          <a:p>
            <a:pPr algn="ctr">
              <a:lnSpc>
                <a:spcPct val="90000"/>
              </a:lnSpc>
              <a:spcBef>
                <a:spcPts val="0"/>
              </a:spcBef>
              <a:spcAft>
                <a:spcPts val="0"/>
              </a:spcAft>
            </a:pPr>
            <a:r>
              <a:rPr sz="570" b="0" i="0">
                <a:solidFill>
                  <a:srgbClr val="787878"/>
                </a:solidFill>
                <a:latin typeface="Aptos"/>
              </a:rPr>
              <a:t>understanding emotions from text</a:t>
            </a:r>
          </a:p>
        </p:txBody>
      </p:sp>
      <p:sp>
        <p:nvSpPr>
          <p:cNvPr id="22" name="Rounded Rectangle 21"/>
          <p:cNvSpPr/>
          <p:nvPr/>
        </p:nvSpPr>
        <p:spPr>
          <a:xfrm>
            <a:off x="3193084" y="36576"/>
            <a:ext cx="1322222" cy="50292"/>
          </a:xfrm>
          <a:prstGeom prst="roundRect">
            <a:avLst/>
          </a:prstGeom>
          <a:solidFill>
            <a:srgbClr val="F5A7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3" name="TextBox 22"/>
          <p:cNvSpPr txBox="1"/>
          <p:nvPr/>
        </p:nvSpPr>
        <p:spPr>
          <a:xfrm>
            <a:off x="3193084"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1" i="0">
                <a:solidFill>
                  <a:srgbClr val="F5A733"/>
                </a:solidFill>
                <a:latin typeface="Aptos"/>
              </a:rPr>
              <a:t>Part 2</a:t>
            </a:r>
          </a:p>
          <a:p>
            <a:pPr algn="ctr">
              <a:lnSpc>
                <a:spcPct val="90000"/>
              </a:lnSpc>
              <a:spcBef>
                <a:spcPts val="0"/>
              </a:spcBef>
              <a:spcAft>
                <a:spcPts val="0"/>
              </a:spcAft>
            </a:pPr>
            <a:r>
              <a:rPr sz="570" b="1" i="0">
                <a:solidFill>
                  <a:srgbClr val="AB4D2A"/>
                </a:solidFill>
                <a:latin typeface="Aptos"/>
              </a:rPr>
              <a:t>emotion regulation with llms</a:t>
            </a:r>
          </a:p>
        </p:txBody>
      </p:sp>
      <p:sp>
        <p:nvSpPr>
          <p:cNvPr id="24" name="Rounded Rectangle 23"/>
          <p:cNvSpPr/>
          <p:nvPr/>
        </p:nvSpPr>
        <p:spPr>
          <a:xfrm>
            <a:off x="4588459"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5" name="TextBox 24"/>
          <p:cNvSpPr txBox="1"/>
          <p:nvPr/>
        </p:nvSpPr>
        <p:spPr>
          <a:xfrm>
            <a:off x="4588459"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3</a:t>
            </a:r>
          </a:p>
          <a:p>
            <a:pPr algn="ctr">
              <a:lnSpc>
                <a:spcPct val="90000"/>
              </a:lnSpc>
              <a:spcBef>
                <a:spcPts val="0"/>
              </a:spcBef>
              <a:spcAft>
                <a:spcPts val="0"/>
              </a:spcAft>
            </a:pPr>
            <a:r>
              <a:rPr sz="570" b="0" i="0">
                <a:solidFill>
                  <a:srgbClr val="787878"/>
                </a:solidFill>
                <a:latin typeface="Aptos"/>
              </a:rPr>
              <a:t>sustaining empathy with diverse discourse moves</a:t>
            </a:r>
          </a:p>
        </p:txBody>
      </p:sp>
      <p:sp>
        <p:nvSpPr>
          <p:cNvPr id="26" name="Rounded Rectangle 25"/>
          <p:cNvSpPr/>
          <p:nvPr/>
        </p:nvSpPr>
        <p:spPr>
          <a:xfrm>
            <a:off x="5983833"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7" name="TextBox 26"/>
          <p:cNvSpPr txBox="1"/>
          <p:nvPr/>
        </p:nvSpPr>
        <p:spPr>
          <a:xfrm>
            <a:off x="5983833"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Conclusion</a:t>
            </a:r>
          </a:p>
          <a:p>
            <a:pPr algn="ctr">
              <a:lnSpc>
                <a:spcPct val="90000"/>
              </a:lnSpc>
              <a:spcBef>
                <a:spcPts val="0"/>
              </a:spcBef>
              <a:spcAft>
                <a:spcPts val="0"/>
              </a:spcAft>
            </a:pPr>
            <a:r>
              <a:rPr sz="570" b="0" i="0">
                <a:solidFill>
                  <a:srgbClr val="787878"/>
                </a:solidFill>
                <a:latin typeface="Aptos"/>
              </a:rPr>
              <a:t>takeaways</a:t>
            </a:r>
          </a:p>
        </p:txBody>
      </p:sp>
      <p:sp>
        <p:nvSpPr>
          <p:cNvPr id="4" name="Slide Number Placeholder 3">
            <a:extLst>
              <a:ext uri="{FF2B5EF4-FFF2-40B4-BE49-F238E27FC236}">
                <a16:creationId xmlns:a16="http://schemas.microsoft.com/office/drawing/2014/main" id="{DB188056-E90A-83F1-DC11-211BAED0C4C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sp>
        <p:nvSpPr>
          <p:cNvPr id="3" name="Rectangle 2">
            <a:extLst>
              <a:ext uri="{FF2B5EF4-FFF2-40B4-BE49-F238E27FC236}">
                <a16:creationId xmlns:a16="http://schemas.microsoft.com/office/drawing/2014/main" id="{1A66319A-05A6-2998-E280-3DF06309696D}"/>
              </a:ext>
            </a:extLst>
          </p:cNvPr>
          <p:cNvSpPr/>
          <p:nvPr/>
        </p:nvSpPr>
        <p:spPr>
          <a:xfrm>
            <a:off x="4958862" y="931066"/>
            <a:ext cx="4183824" cy="30130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3196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E72D2-1021-0D3A-213F-BD57FF504AE2}"/>
              </a:ext>
            </a:extLst>
          </p:cNvPr>
          <p:cNvSpPr>
            <a:spLocks noGrp="1"/>
          </p:cNvSpPr>
          <p:nvPr>
            <p:ph type="title"/>
          </p:nvPr>
        </p:nvSpPr>
        <p:spPr/>
        <p:txBody>
          <a:bodyPr/>
          <a:lstStyle/>
          <a:p>
            <a:r>
              <a:rPr lang="en-US" dirty="0"/>
              <a:t>New Framework: </a:t>
            </a:r>
            <a:r>
              <a:rPr lang="en-US" i="1" dirty="0"/>
              <a:t>RESORT</a:t>
            </a:r>
          </a:p>
        </p:txBody>
      </p:sp>
      <p:sp>
        <p:nvSpPr>
          <p:cNvPr id="3" name="Text Placeholder 2">
            <a:extLst>
              <a:ext uri="{FF2B5EF4-FFF2-40B4-BE49-F238E27FC236}">
                <a16:creationId xmlns:a16="http://schemas.microsoft.com/office/drawing/2014/main" id="{C4809574-5812-315F-A27A-C6E25A862568}"/>
              </a:ext>
            </a:extLst>
          </p:cNvPr>
          <p:cNvSpPr>
            <a:spLocks noGrp="1"/>
          </p:cNvSpPr>
          <p:nvPr>
            <p:ph type="body" idx="1"/>
          </p:nvPr>
        </p:nvSpPr>
        <p:spPr>
          <a:xfrm>
            <a:off x="311700" y="913279"/>
            <a:ext cx="8520600" cy="833980"/>
          </a:xfrm>
        </p:spPr>
        <p:txBody>
          <a:bodyPr/>
          <a:lstStyle/>
          <a:p>
            <a:r>
              <a:rPr lang="en-US" dirty="0"/>
              <a:t>We designed a system, entitled RESORT, to </a:t>
            </a:r>
            <a:r>
              <a:rPr lang="en-US" b="1" dirty="0">
                <a:solidFill>
                  <a:srgbClr val="C00000"/>
                </a:solidFill>
              </a:rPr>
              <a:t>guide LLMs to offer targeted reappraisals</a:t>
            </a:r>
            <a:r>
              <a:rPr lang="en-US" dirty="0"/>
              <a:t> along </a:t>
            </a:r>
            <a:r>
              <a:rPr lang="en-US" i="1" dirty="0"/>
              <a:t>six appraisal dimensions</a:t>
            </a:r>
            <a:r>
              <a:rPr lang="en-US" dirty="0"/>
              <a:t> chosen to maximize coverage</a:t>
            </a:r>
          </a:p>
        </p:txBody>
      </p:sp>
      <p:pic>
        <p:nvPicPr>
          <p:cNvPr id="6" name="Graphic 5">
            <a:extLst>
              <a:ext uri="{FF2B5EF4-FFF2-40B4-BE49-F238E27FC236}">
                <a16:creationId xmlns:a16="http://schemas.microsoft.com/office/drawing/2014/main" id="{7ACD06EB-3EF7-7C0C-39B6-7593BC6C8BC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556" y="1823175"/>
            <a:ext cx="9114888" cy="3070362"/>
          </a:xfrm>
          <a:prstGeom prst="rect">
            <a:avLst/>
          </a:prstGeom>
        </p:spPr>
      </p:pic>
      <p:sp>
        <p:nvSpPr>
          <p:cNvPr id="5" name="TextBox 4">
            <a:extLst>
              <a:ext uri="{FF2B5EF4-FFF2-40B4-BE49-F238E27FC236}">
                <a16:creationId xmlns:a16="http://schemas.microsoft.com/office/drawing/2014/main" id="{91F86AD8-F2E9-8ECB-D2A4-278B787B0C77}"/>
              </a:ext>
            </a:extLst>
          </p:cNvPr>
          <p:cNvSpPr txBox="1"/>
          <p:nvPr/>
        </p:nvSpPr>
        <p:spPr>
          <a:xfrm>
            <a:off x="-1" y="4897279"/>
            <a:ext cx="2588079" cy="246221"/>
          </a:xfrm>
          <a:prstGeom prst="rect">
            <a:avLst/>
          </a:prstGeom>
          <a:noFill/>
        </p:spPr>
        <p:txBody>
          <a:bodyPr wrap="square" lIns="45720" tIns="45720" rIns="45720" bIns="45720" rtlCol="0">
            <a:spAutoFit/>
          </a:bodyPr>
          <a:lstStyle/>
          <a:p>
            <a:r>
              <a:rPr lang="en-US" sz="1000" b="1" dirty="0">
                <a:solidFill>
                  <a:schemeClr val="dk2"/>
                </a:solidFill>
                <a:latin typeface="Times New Roman" panose="02020603050405020304" pitchFamily="18" charset="0"/>
                <a:ea typeface="Microsoft Himalaya" pitchFamily="2" charset="0"/>
                <a:cs typeface="Times New Roman" panose="02020603050405020304" pitchFamily="18" charset="0"/>
              </a:rPr>
              <a:t>Z</a:t>
            </a:r>
            <a:r>
              <a:rPr lang="en-US" sz="1000" b="1"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han</a:t>
            </a:r>
            <a:r>
              <a:rPr lang="en-US" sz="1000"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 Zheng, Lee, Suh, Li, Ong (</a:t>
            </a:r>
            <a:r>
              <a:rPr lang="en-US" sz="1000" i="1"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COLM 2024</a:t>
            </a:r>
            <a:r>
              <a:rPr lang="en-US" sz="1000"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a:t>
            </a:r>
          </a:p>
        </p:txBody>
      </p:sp>
      <p:sp>
        <p:nvSpPr>
          <p:cNvPr id="77" name="Rounded Rectangle 76"/>
          <p:cNvSpPr/>
          <p:nvPr/>
        </p:nvSpPr>
        <p:spPr>
          <a:xfrm>
            <a:off x="402336"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8" name="TextBox 77"/>
          <p:cNvSpPr txBox="1"/>
          <p:nvPr/>
        </p:nvSpPr>
        <p:spPr>
          <a:xfrm>
            <a:off x="402336"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Opening</a:t>
            </a:r>
          </a:p>
          <a:p>
            <a:pPr algn="ctr">
              <a:lnSpc>
                <a:spcPct val="90000"/>
              </a:lnSpc>
              <a:spcBef>
                <a:spcPts val="0"/>
              </a:spcBef>
              <a:spcAft>
                <a:spcPts val="0"/>
              </a:spcAft>
            </a:pPr>
            <a:endParaRPr sz="840" b="0" i="0">
              <a:solidFill>
                <a:srgbClr val="787878"/>
              </a:solidFill>
              <a:latin typeface="Aptos"/>
            </a:endParaRPr>
          </a:p>
        </p:txBody>
      </p:sp>
      <p:sp>
        <p:nvSpPr>
          <p:cNvPr id="79" name="Rounded Rectangle 78"/>
          <p:cNvSpPr/>
          <p:nvPr/>
        </p:nvSpPr>
        <p:spPr>
          <a:xfrm>
            <a:off x="1797710"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0" name="TextBox 79"/>
          <p:cNvSpPr txBox="1"/>
          <p:nvPr/>
        </p:nvSpPr>
        <p:spPr>
          <a:xfrm>
            <a:off x="1797710"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1</a:t>
            </a:r>
          </a:p>
          <a:p>
            <a:pPr algn="ctr">
              <a:lnSpc>
                <a:spcPct val="90000"/>
              </a:lnSpc>
              <a:spcBef>
                <a:spcPts val="0"/>
              </a:spcBef>
              <a:spcAft>
                <a:spcPts val="0"/>
              </a:spcAft>
            </a:pPr>
            <a:r>
              <a:rPr sz="570" b="0" i="0">
                <a:solidFill>
                  <a:srgbClr val="787878"/>
                </a:solidFill>
                <a:latin typeface="Aptos"/>
              </a:rPr>
              <a:t>understanding emotions from text</a:t>
            </a:r>
          </a:p>
        </p:txBody>
      </p:sp>
      <p:sp>
        <p:nvSpPr>
          <p:cNvPr id="81" name="Rounded Rectangle 80"/>
          <p:cNvSpPr/>
          <p:nvPr/>
        </p:nvSpPr>
        <p:spPr>
          <a:xfrm>
            <a:off x="3193084" y="36576"/>
            <a:ext cx="1322222" cy="50292"/>
          </a:xfrm>
          <a:prstGeom prst="roundRect">
            <a:avLst/>
          </a:prstGeom>
          <a:solidFill>
            <a:srgbClr val="F5A7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2" name="TextBox 81"/>
          <p:cNvSpPr txBox="1"/>
          <p:nvPr/>
        </p:nvSpPr>
        <p:spPr>
          <a:xfrm>
            <a:off x="3193084"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1" i="0">
                <a:solidFill>
                  <a:srgbClr val="F5A733"/>
                </a:solidFill>
                <a:latin typeface="Aptos"/>
              </a:rPr>
              <a:t>Part 2</a:t>
            </a:r>
          </a:p>
          <a:p>
            <a:pPr algn="ctr">
              <a:lnSpc>
                <a:spcPct val="90000"/>
              </a:lnSpc>
              <a:spcBef>
                <a:spcPts val="0"/>
              </a:spcBef>
              <a:spcAft>
                <a:spcPts val="0"/>
              </a:spcAft>
            </a:pPr>
            <a:r>
              <a:rPr sz="570" b="1" i="0">
                <a:solidFill>
                  <a:srgbClr val="AB4D2A"/>
                </a:solidFill>
                <a:latin typeface="Aptos"/>
              </a:rPr>
              <a:t>emotion regulation with llms</a:t>
            </a:r>
          </a:p>
        </p:txBody>
      </p:sp>
      <p:sp>
        <p:nvSpPr>
          <p:cNvPr id="83" name="Rounded Rectangle 82"/>
          <p:cNvSpPr/>
          <p:nvPr/>
        </p:nvSpPr>
        <p:spPr>
          <a:xfrm>
            <a:off x="4588459"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4" name="TextBox 83"/>
          <p:cNvSpPr txBox="1"/>
          <p:nvPr/>
        </p:nvSpPr>
        <p:spPr>
          <a:xfrm>
            <a:off x="4588459"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3</a:t>
            </a:r>
          </a:p>
          <a:p>
            <a:pPr algn="ctr">
              <a:lnSpc>
                <a:spcPct val="90000"/>
              </a:lnSpc>
              <a:spcBef>
                <a:spcPts val="0"/>
              </a:spcBef>
              <a:spcAft>
                <a:spcPts val="0"/>
              </a:spcAft>
            </a:pPr>
            <a:r>
              <a:rPr sz="570" b="0" i="0">
                <a:solidFill>
                  <a:srgbClr val="787878"/>
                </a:solidFill>
                <a:latin typeface="Aptos"/>
              </a:rPr>
              <a:t>sustaining empathy with diverse discourse moves</a:t>
            </a:r>
          </a:p>
        </p:txBody>
      </p:sp>
      <p:sp>
        <p:nvSpPr>
          <p:cNvPr id="85" name="Rounded Rectangle 84"/>
          <p:cNvSpPr/>
          <p:nvPr/>
        </p:nvSpPr>
        <p:spPr>
          <a:xfrm>
            <a:off x="5983833"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6" name="TextBox 85"/>
          <p:cNvSpPr txBox="1"/>
          <p:nvPr/>
        </p:nvSpPr>
        <p:spPr>
          <a:xfrm>
            <a:off x="5983833"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Conclusion</a:t>
            </a:r>
          </a:p>
          <a:p>
            <a:pPr algn="ctr">
              <a:lnSpc>
                <a:spcPct val="90000"/>
              </a:lnSpc>
              <a:spcBef>
                <a:spcPts val="0"/>
              </a:spcBef>
              <a:spcAft>
                <a:spcPts val="0"/>
              </a:spcAft>
            </a:pPr>
            <a:r>
              <a:rPr sz="570" b="0" i="0">
                <a:solidFill>
                  <a:srgbClr val="787878"/>
                </a:solidFill>
                <a:latin typeface="Aptos"/>
              </a:rPr>
              <a:t>takeaways</a:t>
            </a:r>
          </a:p>
        </p:txBody>
      </p:sp>
      <p:sp>
        <p:nvSpPr>
          <p:cNvPr id="7" name="Slide Number Placeholder 6">
            <a:extLst>
              <a:ext uri="{FF2B5EF4-FFF2-40B4-BE49-F238E27FC236}">
                <a16:creationId xmlns:a16="http://schemas.microsoft.com/office/drawing/2014/main" id="{E1F4B097-119F-041A-091A-CF20CDA18F7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dirty="0"/>
          </a:p>
        </p:txBody>
      </p:sp>
      <p:pic>
        <p:nvPicPr>
          <p:cNvPr id="8" name="Picture 7" descr="A hand holding a lifesaver&#10;&#10;AI-generated content may be incorrect.">
            <a:extLst>
              <a:ext uri="{FF2B5EF4-FFF2-40B4-BE49-F238E27FC236}">
                <a16:creationId xmlns:a16="http://schemas.microsoft.com/office/drawing/2014/main" id="{1A892814-A141-2186-A175-2F27B58B1441}"/>
              </a:ext>
            </a:extLst>
          </p:cNvPr>
          <p:cNvPicPr>
            <a:picLocks noChangeAspect="1"/>
          </p:cNvPicPr>
          <p:nvPr/>
        </p:nvPicPr>
        <p:blipFill>
          <a:blip r:embed="rId4"/>
          <a:stretch>
            <a:fillRect/>
          </a:stretch>
        </p:blipFill>
        <p:spPr>
          <a:xfrm>
            <a:off x="3979398" y="524371"/>
            <a:ext cx="414008" cy="414008"/>
          </a:xfrm>
          <a:prstGeom prst="rect">
            <a:avLst/>
          </a:prstGeom>
        </p:spPr>
      </p:pic>
      <p:sp>
        <p:nvSpPr>
          <p:cNvPr id="4" name="Rectangle 3">
            <a:extLst>
              <a:ext uri="{FF2B5EF4-FFF2-40B4-BE49-F238E27FC236}">
                <a16:creationId xmlns:a16="http://schemas.microsoft.com/office/drawing/2014/main" id="{E6123897-3A74-3D35-F75E-D22E63C1A6AF}"/>
              </a:ext>
            </a:extLst>
          </p:cNvPr>
          <p:cNvSpPr/>
          <p:nvPr/>
        </p:nvSpPr>
        <p:spPr>
          <a:xfrm>
            <a:off x="14556" y="1620078"/>
            <a:ext cx="4500750" cy="25045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D9B632F-3923-3166-DDA4-8D1C33476E19}"/>
              </a:ext>
            </a:extLst>
          </p:cNvPr>
          <p:cNvSpPr/>
          <p:nvPr/>
        </p:nvSpPr>
        <p:spPr>
          <a:xfrm>
            <a:off x="4515306" y="1620078"/>
            <a:ext cx="4628694" cy="25045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310071F-ECB8-4A79-A169-25709336DB7E}"/>
              </a:ext>
            </a:extLst>
          </p:cNvPr>
          <p:cNvSpPr/>
          <p:nvPr/>
        </p:nvSpPr>
        <p:spPr>
          <a:xfrm>
            <a:off x="1476843" y="4124584"/>
            <a:ext cx="5829212" cy="7689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9638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20C9F-2427-F376-BAFD-34258A91C700}"/>
              </a:ext>
            </a:extLst>
          </p:cNvPr>
          <p:cNvSpPr>
            <a:spLocks noGrp="1"/>
          </p:cNvSpPr>
          <p:nvPr>
            <p:ph type="title"/>
          </p:nvPr>
        </p:nvSpPr>
        <p:spPr/>
        <p:txBody>
          <a:bodyPr/>
          <a:lstStyle/>
          <a:p>
            <a:r>
              <a:rPr lang="en-US" dirty="0"/>
              <a:t>Expert-Crafted Guiding Constitutions</a:t>
            </a:r>
          </a:p>
        </p:txBody>
      </p:sp>
      <p:pic>
        <p:nvPicPr>
          <p:cNvPr id="6" name="Picture 5">
            <a:extLst>
              <a:ext uri="{FF2B5EF4-FFF2-40B4-BE49-F238E27FC236}">
                <a16:creationId xmlns:a16="http://schemas.microsoft.com/office/drawing/2014/main" id="{9C00ED2E-ACE6-5A32-CCDF-313DFBCCBDCE}"/>
              </a:ext>
            </a:extLst>
          </p:cNvPr>
          <p:cNvPicPr>
            <a:picLocks noChangeAspect="1"/>
          </p:cNvPicPr>
          <p:nvPr/>
        </p:nvPicPr>
        <p:blipFill>
          <a:blip r:embed="rId2"/>
          <a:srcRect b="79235"/>
          <a:stretch/>
        </p:blipFill>
        <p:spPr>
          <a:xfrm>
            <a:off x="1687592" y="952413"/>
            <a:ext cx="5531316" cy="836397"/>
          </a:xfrm>
          <a:prstGeom prst="rect">
            <a:avLst/>
          </a:prstGeom>
        </p:spPr>
      </p:pic>
      <p:pic>
        <p:nvPicPr>
          <p:cNvPr id="7" name="Picture 6">
            <a:extLst>
              <a:ext uri="{FF2B5EF4-FFF2-40B4-BE49-F238E27FC236}">
                <a16:creationId xmlns:a16="http://schemas.microsoft.com/office/drawing/2014/main" id="{9056C4F4-0969-19E6-F700-C13BDF70B9DE}"/>
              </a:ext>
            </a:extLst>
          </p:cNvPr>
          <p:cNvPicPr>
            <a:picLocks noChangeAspect="1"/>
          </p:cNvPicPr>
          <p:nvPr/>
        </p:nvPicPr>
        <p:blipFill>
          <a:blip r:embed="rId2"/>
          <a:srcRect t="77066"/>
          <a:stretch/>
        </p:blipFill>
        <p:spPr>
          <a:xfrm>
            <a:off x="1687592" y="4056521"/>
            <a:ext cx="5531316" cy="923729"/>
          </a:xfrm>
          <a:prstGeom prst="rect">
            <a:avLst/>
          </a:prstGeom>
        </p:spPr>
      </p:pic>
      <p:pic>
        <p:nvPicPr>
          <p:cNvPr id="8" name="Picture 7">
            <a:extLst>
              <a:ext uri="{FF2B5EF4-FFF2-40B4-BE49-F238E27FC236}">
                <a16:creationId xmlns:a16="http://schemas.microsoft.com/office/drawing/2014/main" id="{D0D18E62-A061-299B-8733-A8DFCB8057F5}"/>
              </a:ext>
            </a:extLst>
          </p:cNvPr>
          <p:cNvPicPr>
            <a:picLocks noChangeAspect="1"/>
          </p:cNvPicPr>
          <p:nvPr/>
        </p:nvPicPr>
        <p:blipFill>
          <a:blip r:embed="rId2"/>
          <a:srcRect t="62362" b="23116"/>
          <a:stretch/>
        </p:blipFill>
        <p:spPr>
          <a:xfrm>
            <a:off x="1687592" y="3453018"/>
            <a:ext cx="5531316" cy="584938"/>
          </a:xfrm>
          <a:prstGeom prst="rect">
            <a:avLst/>
          </a:prstGeom>
        </p:spPr>
      </p:pic>
      <p:pic>
        <p:nvPicPr>
          <p:cNvPr id="9" name="Picture 8">
            <a:extLst>
              <a:ext uri="{FF2B5EF4-FFF2-40B4-BE49-F238E27FC236}">
                <a16:creationId xmlns:a16="http://schemas.microsoft.com/office/drawing/2014/main" id="{BE2FA163-244C-5228-7CF0-DBBD0BDE6CB7}"/>
              </a:ext>
            </a:extLst>
          </p:cNvPr>
          <p:cNvPicPr>
            <a:picLocks noChangeAspect="1"/>
          </p:cNvPicPr>
          <p:nvPr/>
        </p:nvPicPr>
        <p:blipFill>
          <a:blip r:embed="rId2"/>
          <a:srcRect t="47099" b="37918"/>
          <a:stretch/>
        </p:blipFill>
        <p:spPr>
          <a:xfrm>
            <a:off x="1687592" y="2849514"/>
            <a:ext cx="5531316" cy="603504"/>
          </a:xfrm>
          <a:prstGeom prst="rect">
            <a:avLst/>
          </a:prstGeom>
        </p:spPr>
      </p:pic>
      <p:pic>
        <p:nvPicPr>
          <p:cNvPr id="10" name="Picture 9">
            <a:extLst>
              <a:ext uri="{FF2B5EF4-FFF2-40B4-BE49-F238E27FC236}">
                <a16:creationId xmlns:a16="http://schemas.microsoft.com/office/drawing/2014/main" id="{62F7B3AC-F3F9-393D-C3AE-53755E82C695}"/>
              </a:ext>
            </a:extLst>
          </p:cNvPr>
          <p:cNvPicPr>
            <a:picLocks noChangeAspect="1"/>
          </p:cNvPicPr>
          <p:nvPr/>
        </p:nvPicPr>
        <p:blipFill>
          <a:blip r:embed="rId2"/>
          <a:srcRect t="35842" b="52807"/>
          <a:stretch/>
        </p:blipFill>
        <p:spPr>
          <a:xfrm>
            <a:off x="1687592" y="2392314"/>
            <a:ext cx="5531316" cy="457200"/>
          </a:xfrm>
          <a:prstGeom prst="rect">
            <a:avLst/>
          </a:prstGeom>
        </p:spPr>
      </p:pic>
      <p:pic>
        <p:nvPicPr>
          <p:cNvPr id="11" name="Picture 10">
            <a:extLst>
              <a:ext uri="{FF2B5EF4-FFF2-40B4-BE49-F238E27FC236}">
                <a16:creationId xmlns:a16="http://schemas.microsoft.com/office/drawing/2014/main" id="{7ABF1C62-6E1F-65F9-2CEA-52DA30973218}"/>
              </a:ext>
            </a:extLst>
          </p:cNvPr>
          <p:cNvPicPr>
            <a:picLocks noChangeAspect="1"/>
          </p:cNvPicPr>
          <p:nvPr/>
        </p:nvPicPr>
        <p:blipFill>
          <a:blip r:embed="rId2"/>
          <a:srcRect t="20766" b="64251"/>
          <a:stretch/>
        </p:blipFill>
        <p:spPr>
          <a:xfrm>
            <a:off x="1687592" y="1788809"/>
            <a:ext cx="5531316" cy="603505"/>
          </a:xfrm>
          <a:prstGeom prst="rect">
            <a:avLst/>
          </a:prstGeom>
        </p:spPr>
      </p:pic>
      <p:sp>
        <p:nvSpPr>
          <p:cNvPr id="3" name="TextBox 2">
            <a:extLst>
              <a:ext uri="{FF2B5EF4-FFF2-40B4-BE49-F238E27FC236}">
                <a16:creationId xmlns:a16="http://schemas.microsoft.com/office/drawing/2014/main" id="{8BA45023-F2A6-EE79-1A7E-3FB058E839C5}"/>
              </a:ext>
            </a:extLst>
          </p:cNvPr>
          <p:cNvSpPr txBox="1"/>
          <p:nvPr/>
        </p:nvSpPr>
        <p:spPr>
          <a:xfrm>
            <a:off x="-1" y="4897279"/>
            <a:ext cx="2588079" cy="246221"/>
          </a:xfrm>
          <a:prstGeom prst="rect">
            <a:avLst/>
          </a:prstGeom>
          <a:noFill/>
        </p:spPr>
        <p:txBody>
          <a:bodyPr wrap="square" lIns="45720" tIns="45720" rIns="45720" bIns="45720" rtlCol="0">
            <a:spAutoFit/>
          </a:bodyPr>
          <a:lstStyle/>
          <a:p>
            <a:r>
              <a:rPr lang="en-US" sz="1000" b="1" dirty="0">
                <a:solidFill>
                  <a:schemeClr val="dk2"/>
                </a:solidFill>
                <a:latin typeface="Times New Roman" panose="02020603050405020304" pitchFamily="18" charset="0"/>
                <a:ea typeface="Microsoft Himalaya" pitchFamily="2" charset="0"/>
                <a:cs typeface="Times New Roman" panose="02020603050405020304" pitchFamily="18" charset="0"/>
              </a:rPr>
              <a:t>Z</a:t>
            </a:r>
            <a:r>
              <a:rPr lang="en-US" sz="1000" b="1"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han</a:t>
            </a:r>
            <a:r>
              <a:rPr lang="en-US" sz="1000"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 Zheng, Lee, Suh, Li, Ong (</a:t>
            </a:r>
            <a:r>
              <a:rPr lang="en-US" sz="1000" i="1"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COLM 2024</a:t>
            </a:r>
            <a:r>
              <a:rPr lang="en-US" sz="1000"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a:t>
            </a:r>
          </a:p>
        </p:txBody>
      </p:sp>
      <p:sp>
        <p:nvSpPr>
          <p:cNvPr id="33" name="Rounded Rectangle 32"/>
          <p:cNvSpPr/>
          <p:nvPr/>
        </p:nvSpPr>
        <p:spPr>
          <a:xfrm>
            <a:off x="402336"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4" name="TextBox 33"/>
          <p:cNvSpPr txBox="1"/>
          <p:nvPr/>
        </p:nvSpPr>
        <p:spPr>
          <a:xfrm>
            <a:off x="402336"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Opening</a:t>
            </a:r>
          </a:p>
          <a:p>
            <a:pPr algn="ctr">
              <a:lnSpc>
                <a:spcPct val="90000"/>
              </a:lnSpc>
              <a:spcBef>
                <a:spcPts val="0"/>
              </a:spcBef>
              <a:spcAft>
                <a:spcPts val="0"/>
              </a:spcAft>
            </a:pPr>
            <a:endParaRPr sz="840" b="0" i="0">
              <a:solidFill>
                <a:srgbClr val="787878"/>
              </a:solidFill>
              <a:latin typeface="Aptos"/>
            </a:endParaRPr>
          </a:p>
        </p:txBody>
      </p:sp>
      <p:sp>
        <p:nvSpPr>
          <p:cNvPr id="35" name="Rounded Rectangle 34"/>
          <p:cNvSpPr/>
          <p:nvPr/>
        </p:nvSpPr>
        <p:spPr>
          <a:xfrm>
            <a:off x="1797710"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6" name="TextBox 35"/>
          <p:cNvSpPr txBox="1"/>
          <p:nvPr/>
        </p:nvSpPr>
        <p:spPr>
          <a:xfrm>
            <a:off x="1797710"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1</a:t>
            </a:r>
          </a:p>
          <a:p>
            <a:pPr algn="ctr">
              <a:lnSpc>
                <a:spcPct val="90000"/>
              </a:lnSpc>
              <a:spcBef>
                <a:spcPts val="0"/>
              </a:spcBef>
              <a:spcAft>
                <a:spcPts val="0"/>
              </a:spcAft>
            </a:pPr>
            <a:r>
              <a:rPr sz="570" b="0" i="0">
                <a:solidFill>
                  <a:srgbClr val="787878"/>
                </a:solidFill>
                <a:latin typeface="Aptos"/>
              </a:rPr>
              <a:t>understanding emotions from text</a:t>
            </a:r>
          </a:p>
        </p:txBody>
      </p:sp>
      <p:sp>
        <p:nvSpPr>
          <p:cNvPr id="37" name="Rounded Rectangle 36"/>
          <p:cNvSpPr/>
          <p:nvPr/>
        </p:nvSpPr>
        <p:spPr>
          <a:xfrm>
            <a:off x="3193084" y="36576"/>
            <a:ext cx="1322222" cy="50292"/>
          </a:xfrm>
          <a:prstGeom prst="roundRect">
            <a:avLst/>
          </a:prstGeom>
          <a:solidFill>
            <a:srgbClr val="F5A7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8" name="TextBox 37"/>
          <p:cNvSpPr txBox="1"/>
          <p:nvPr/>
        </p:nvSpPr>
        <p:spPr>
          <a:xfrm>
            <a:off x="3193084"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1" i="0">
                <a:solidFill>
                  <a:srgbClr val="F5A733"/>
                </a:solidFill>
                <a:latin typeface="Aptos"/>
              </a:rPr>
              <a:t>Part 2</a:t>
            </a:r>
          </a:p>
          <a:p>
            <a:pPr algn="ctr">
              <a:lnSpc>
                <a:spcPct val="90000"/>
              </a:lnSpc>
              <a:spcBef>
                <a:spcPts val="0"/>
              </a:spcBef>
              <a:spcAft>
                <a:spcPts val="0"/>
              </a:spcAft>
            </a:pPr>
            <a:r>
              <a:rPr sz="570" b="1" i="0">
                <a:solidFill>
                  <a:srgbClr val="AB4D2A"/>
                </a:solidFill>
                <a:latin typeface="Aptos"/>
              </a:rPr>
              <a:t>emotion regulation with llms</a:t>
            </a:r>
          </a:p>
        </p:txBody>
      </p:sp>
      <p:sp>
        <p:nvSpPr>
          <p:cNvPr id="39" name="Rounded Rectangle 38"/>
          <p:cNvSpPr/>
          <p:nvPr/>
        </p:nvSpPr>
        <p:spPr>
          <a:xfrm>
            <a:off x="4588459"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0" name="TextBox 39"/>
          <p:cNvSpPr txBox="1"/>
          <p:nvPr/>
        </p:nvSpPr>
        <p:spPr>
          <a:xfrm>
            <a:off x="4588459"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3</a:t>
            </a:r>
          </a:p>
          <a:p>
            <a:pPr algn="ctr">
              <a:lnSpc>
                <a:spcPct val="90000"/>
              </a:lnSpc>
              <a:spcBef>
                <a:spcPts val="0"/>
              </a:spcBef>
              <a:spcAft>
                <a:spcPts val="0"/>
              </a:spcAft>
            </a:pPr>
            <a:r>
              <a:rPr sz="570" b="0" i="0">
                <a:solidFill>
                  <a:srgbClr val="787878"/>
                </a:solidFill>
                <a:latin typeface="Aptos"/>
              </a:rPr>
              <a:t>sustaining empathy with diverse discourse moves</a:t>
            </a:r>
          </a:p>
        </p:txBody>
      </p:sp>
      <p:sp>
        <p:nvSpPr>
          <p:cNvPr id="41" name="Rounded Rectangle 40"/>
          <p:cNvSpPr/>
          <p:nvPr/>
        </p:nvSpPr>
        <p:spPr>
          <a:xfrm>
            <a:off x="5983833"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2" name="TextBox 41"/>
          <p:cNvSpPr txBox="1"/>
          <p:nvPr/>
        </p:nvSpPr>
        <p:spPr>
          <a:xfrm>
            <a:off x="5983833"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Conclusion</a:t>
            </a:r>
          </a:p>
          <a:p>
            <a:pPr algn="ctr">
              <a:lnSpc>
                <a:spcPct val="90000"/>
              </a:lnSpc>
              <a:spcBef>
                <a:spcPts val="0"/>
              </a:spcBef>
              <a:spcAft>
                <a:spcPts val="0"/>
              </a:spcAft>
            </a:pPr>
            <a:r>
              <a:rPr sz="570" b="0" i="0">
                <a:solidFill>
                  <a:srgbClr val="787878"/>
                </a:solidFill>
                <a:latin typeface="Aptos"/>
              </a:rPr>
              <a:t>takeaways</a:t>
            </a:r>
          </a:p>
        </p:txBody>
      </p:sp>
      <p:sp>
        <p:nvSpPr>
          <p:cNvPr id="5" name="Slide Number Placeholder 4">
            <a:extLst>
              <a:ext uri="{FF2B5EF4-FFF2-40B4-BE49-F238E27FC236}">
                <a16:creationId xmlns:a16="http://schemas.microsoft.com/office/drawing/2014/main" id="{597A806F-02B6-86AB-AFEC-5C540E7DEFB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sp>
        <p:nvSpPr>
          <p:cNvPr id="12" name="Google Shape;389;p40">
            <a:extLst>
              <a:ext uri="{FF2B5EF4-FFF2-40B4-BE49-F238E27FC236}">
                <a16:creationId xmlns:a16="http://schemas.microsoft.com/office/drawing/2014/main" id="{352EB93F-93BD-408A-8C1F-0678964239B2}"/>
              </a:ext>
            </a:extLst>
          </p:cNvPr>
          <p:cNvSpPr/>
          <p:nvPr/>
        </p:nvSpPr>
        <p:spPr>
          <a:xfrm>
            <a:off x="3843650" y="929029"/>
            <a:ext cx="3448049" cy="4127788"/>
          </a:xfrm>
          <a:custGeom>
            <a:avLst/>
            <a:gdLst>
              <a:gd name="csX0" fmla="*/ 0 w 3448049"/>
              <a:gd name="csY0" fmla="*/ 178609 h 4127788"/>
              <a:gd name="csX1" fmla="*/ 178609 w 3448049"/>
              <a:gd name="csY1" fmla="*/ 0 h 4127788"/>
              <a:gd name="csX2" fmla="*/ 858592 w 3448049"/>
              <a:gd name="csY2" fmla="*/ 0 h 4127788"/>
              <a:gd name="csX3" fmla="*/ 1445850 w 3448049"/>
              <a:gd name="csY3" fmla="*/ 0 h 4127788"/>
              <a:gd name="csX4" fmla="*/ 2002199 w 3448049"/>
              <a:gd name="csY4" fmla="*/ 0 h 4127788"/>
              <a:gd name="csX5" fmla="*/ 2651274 w 3448049"/>
              <a:gd name="csY5" fmla="*/ 0 h 4127788"/>
              <a:gd name="csX6" fmla="*/ 3269440 w 3448049"/>
              <a:gd name="csY6" fmla="*/ 0 h 4127788"/>
              <a:gd name="csX7" fmla="*/ 3448049 w 3448049"/>
              <a:gd name="csY7" fmla="*/ 178609 h 4127788"/>
              <a:gd name="csX8" fmla="*/ 3448049 w 3448049"/>
              <a:gd name="csY8" fmla="*/ 807037 h 4127788"/>
              <a:gd name="csX9" fmla="*/ 3448049 w 3448049"/>
              <a:gd name="csY9" fmla="*/ 1322349 h 4127788"/>
              <a:gd name="csX10" fmla="*/ 3448049 w 3448049"/>
              <a:gd name="csY10" fmla="*/ 1950777 h 4127788"/>
              <a:gd name="csX11" fmla="*/ 3448049 w 3448049"/>
              <a:gd name="csY11" fmla="*/ 2579205 h 4127788"/>
              <a:gd name="csX12" fmla="*/ 3448049 w 3448049"/>
              <a:gd name="csY12" fmla="*/ 3169928 h 4127788"/>
              <a:gd name="csX13" fmla="*/ 3448049 w 3448049"/>
              <a:gd name="csY13" fmla="*/ 3949179 h 4127788"/>
              <a:gd name="csX14" fmla="*/ 3269440 w 3448049"/>
              <a:gd name="csY14" fmla="*/ 4127788 h 4127788"/>
              <a:gd name="csX15" fmla="*/ 2651274 w 3448049"/>
              <a:gd name="csY15" fmla="*/ 4127788 h 4127788"/>
              <a:gd name="csX16" fmla="*/ 1971291 w 3448049"/>
              <a:gd name="csY16" fmla="*/ 4127788 h 4127788"/>
              <a:gd name="csX17" fmla="*/ 1353125 w 3448049"/>
              <a:gd name="csY17" fmla="*/ 4127788 h 4127788"/>
              <a:gd name="csX18" fmla="*/ 827684 w 3448049"/>
              <a:gd name="csY18" fmla="*/ 4127788 h 4127788"/>
              <a:gd name="csX19" fmla="*/ 178609 w 3448049"/>
              <a:gd name="csY19" fmla="*/ 4127788 h 4127788"/>
              <a:gd name="csX20" fmla="*/ 0 w 3448049"/>
              <a:gd name="csY20" fmla="*/ 3949179 h 4127788"/>
              <a:gd name="csX21" fmla="*/ 0 w 3448049"/>
              <a:gd name="csY21" fmla="*/ 3358456 h 4127788"/>
              <a:gd name="csX22" fmla="*/ 0 w 3448049"/>
              <a:gd name="csY22" fmla="*/ 2730028 h 4127788"/>
              <a:gd name="csX23" fmla="*/ 0 w 3448049"/>
              <a:gd name="csY23" fmla="*/ 2214717 h 4127788"/>
              <a:gd name="csX24" fmla="*/ 0 w 3448049"/>
              <a:gd name="csY24" fmla="*/ 1699406 h 4127788"/>
              <a:gd name="csX25" fmla="*/ 0 w 3448049"/>
              <a:gd name="csY25" fmla="*/ 1070977 h 4127788"/>
              <a:gd name="csX26" fmla="*/ 0 w 3448049"/>
              <a:gd name="csY26" fmla="*/ 178609 h 41277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3448049" h="4127788" extrusionOk="0">
                <a:moveTo>
                  <a:pt x="0" y="178609"/>
                </a:moveTo>
                <a:cubicBezTo>
                  <a:pt x="-19774" y="67769"/>
                  <a:pt x="60596" y="7270"/>
                  <a:pt x="178609" y="0"/>
                </a:cubicBezTo>
                <a:cubicBezTo>
                  <a:pt x="397385" y="13566"/>
                  <a:pt x="662054" y="15666"/>
                  <a:pt x="858592" y="0"/>
                </a:cubicBezTo>
                <a:cubicBezTo>
                  <a:pt x="1055130" y="-15666"/>
                  <a:pt x="1154874" y="1232"/>
                  <a:pt x="1445850" y="0"/>
                </a:cubicBezTo>
                <a:cubicBezTo>
                  <a:pt x="1736826" y="-1232"/>
                  <a:pt x="1731873" y="-2086"/>
                  <a:pt x="2002199" y="0"/>
                </a:cubicBezTo>
                <a:cubicBezTo>
                  <a:pt x="2272525" y="2086"/>
                  <a:pt x="2356895" y="-24199"/>
                  <a:pt x="2651274" y="0"/>
                </a:cubicBezTo>
                <a:cubicBezTo>
                  <a:pt x="2945654" y="24199"/>
                  <a:pt x="2989219" y="-6824"/>
                  <a:pt x="3269440" y="0"/>
                </a:cubicBezTo>
                <a:cubicBezTo>
                  <a:pt x="3380209" y="-19733"/>
                  <a:pt x="3443569" y="83903"/>
                  <a:pt x="3448049" y="178609"/>
                </a:cubicBezTo>
                <a:cubicBezTo>
                  <a:pt x="3422258" y="464088"/>
                  <a:pt x="3465675" y="503146"/>
                  <a:pt x="3448049" y="807037"/>
                </a:cubicBezTo>
                <a:cubicBezTo>
                  <a:pt x="3430423" y="1110928"/>
                  <a:pt x="3428999" y="1207645"/>
                  <a:pt x="3448049" y="1322349"/>
                </a:cubicBezTo>
                <a:cubicBezTo>
                  <a:pt x="3467099" y="1437053"/>
                  <a:pt x="3440556" y="1726473"/>
                  <a:pt x="3448049" y="1950777"/>
                </a:cubicBezTo>
                <a:cubicBezTo>
                  <a:pt x="3455542" y="2175081"/>
                  <a:pt x="3427823" y="2431568"/>
                  <a:pt x="3448049" y="2579205"/>
                </a:cubicBezTo>
                <a:cubicBezTo>
                  <a:pt x="3468275" y="2726842"/>
                  <a:pt x="3439441" y="2998397"/>
                  <a:pt x="3448049" y="3169928"/>
                </a:cubicBezTo>
                <a:cubicBezTo>
                  <a:pt x="3456657" y="3341459"/>
                  <a:pt x="3476111" y="3628602"/>
                  <a:pt x="3448049" y="3949179"/>
                </a:cubicBezTo>
                <a:cubicBezTo>
                  <a:pt x="3459062" y="4034150"/>
                  <a:pt x="3354335" y="4122473"/>
                  <a:pt x="3269440" y="4127788"/>
                </a:cubicBezTo>
                <a:cubicBezTo>
                  <a:pt x="2968710" y="4103136"/>
                  <a:pt x="2896279" y="4106043"/>
                  <a:pt x="2651274" y="4127788"/>
                </a:cubicBezTo>
                <a:cubicBezTo>
                  <a:pt x="2406269" y="4149533"/>
                  <a:pt x="2212633" y="4115770"/>
                  <a:pt x="1971291" y="4127788"/>
                </a:cubicBezTo>
                <a:cubicBezTo>
                  <a:pt x="1729949" y="4139806"/>
                  <a:pt x="1558082" y="4124282"/>
                  <a:pt x="1353125" y="4127788"/>
                </a:cubicBezTo>
                <a:cubicBezTo>
                  <a:pt x="1148168" y="4131294"/>
                  <a:pt x="957173" y="4131458"/>
                  <a:pt x="827684" y="4127788"/>
                </a:cubicBezTo>
                <a:cubicBezTo>
                  <a:pt x="698195" y="4124118"/>
                  <a:pt x="342664" y="4100599"/>
                  <a:pt x="178609" y="4127788"/>
                </a:cubicBezTo>
                <a:cubicBezTo>
                  <a:pt x="101041" y="4115287"/>
                  <a:pt x="-6648" y="4058377"/>
                  <a:pt x="0" y="3949179"/>
                </a:cubicBezTo>
                <a:cubicBezTo>
                  <a:pt x="10434" y="3765435"/>
                  <a:pt x="13960" y="3491738"/>
                  <a:pt x="0" y="3358456"/>
                </a:cubicBezTo>
                <a:cubicBezTo>
                  <a:pt x="-13960" y="3225174"/>
                  <a:pt x="-9" y="2957839"/>
                  <a:pt x="0" y="2730028"/>
                </a:cubicBezTo>
                <a:cubicBezTo>
                  <a:pt x="9" y="2502217"/>
                  <a:pt x="14415" y="2339234"/>
                  <a:pt x="0" y="2214717"/>
                </a:cubicBezTo>
                <a:cubicBezTo>
                  <a:pt x="-14415" y="2090200"/>
                  <a:pt x="3540" y="1945045"/>
                  <a:pt x="0" y="1699406"/>
                </a:cubicBezTo>
                <a:cubicBezTo>
                  <a:pt x="-3540" y="1453767"/>
                  <a:pt x="-6620" y="1307437"/>
                  <a:pt x="0" y="1070977"/>
                </a:cubicBezTo>
                <a:cubicBezTo>
                  <a:pt x="6620" y="834517"/>
                  <a:pt x="-18301" y="554339"/>
                  <a:pt x="0" y="178609"/>
                </a:cubicBezTo>
                <a:close/>
              </a:path>
            </a:pathLst>
          </a:custGeom>
          <a:noFill/>
          <a:ln w="25400" cap="flat" cmpd="sng">
            <a:solidFill>
              <a:srgbClr val="A03223"/>
            </a:solidFill>
            <a:prstDash val="sysDash"/>
            <a:round/>
            <a:headEnd type="none" w="sm" len="sm"/>
            <a:tailEnd type="none" w="sm" len="sm"/>
            <a:extLst>
              <a:ext uri="{C807C97D-BFC1-408E-A445-0C87EB9F89A2}">
                <ask:lineSketchStyleProps xmlns:ask="http://schemas.microsoft.com/office/drawing/2018/sketchyshapes" sd="1219033472">
                  <a:prstGeom prst="roundRect">
                    <a:avLst>
                      <a:gd name="adj" fmla="val 5180"/>
                    </a:avLst>
                  </a:prstGeom>
                  <ask:type>
                    <ask:lineSketchFreehand/>
                  </ask:type>
                </ask:lineSketchStyleProps>
              </a:ext>
            </a:extLst>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 name="Rounded Rectangle 3">
            <a:extLst>
              <a:ext uri="{FF2B5EF4-FFF2-40B4-BE49-F238E27FC236}">
                <a16:creationId xmlns:a16="http://schemas.microsoft.com/office/drawing/2014/main" id="{5AB161B6-4E62-9FD0-7366-B8BF324BCDF6}"/>
              </a:ext>
            </a:extLst>
          </p:cNvPr>
          <p:cNvSpPr/>
          <p:nvPr/>
        </p:nvSpPr>
        <p:spPr>
          <a:xfrm>
            <a:off x="7446330" y="2090561"/>
            <a:ext cx="1456078" cy="603504"/>
          </a:xfrm>
          <a:prstGeom prst="roundRect">
            <a:avLst>
              <a:gd name="adj" fmla="val 16667"/>
            </a:avLst>
          </a:prstGeom>
          <a:solidFill>
            <a:srgbClr val="F9E0E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b="1" dirty="0">
                <a:solidFill>
                  <a:schemeClr val="tx1"/>
                </a:solidFill>
                <a:latin typeface="Calibri" panose="020F0502020204030204" pitchFamily="34" charset="0"/>
                <a:ea typeface="Microsoft Himalaya" pitchFamily="2" charset="0"/>
                <a:cs typeface="Calibri" panose="020F0502020204030204" pitchFamily="34" charset="0"/>
              </a:rPr>
              <a:t>Constitutional Principles</a:t>
            </a:r>
          </a:p>
        </p:txBody>
      </p:sp>
    </p:spTree>
    <p:extLst>
      <p:ext uri="{BB962C8B-B14F-4D97-AF65-F5344CB8AC3E}">
        <p14:creationId xmlns:p14="http://schemas.microsoft.com/office/powerpoint/2010/main" val="2019866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B7A27-115B-3297-4A7C-BC2F35BBF9AA}"/>
              </a:ext>
            </a:extLst>
          </p:cNvPr>
          <p:cNvSpPr>
            <a:spLocks noGrp="1"/>
          </p:cNvSpPr>
          <p:nvPr>
            <p:ph type="title"/>
          </p:nvPr>
        </p:nvSpPr>
        <p:spPr/>
        <p:txBody>
          <a:bodyPr/>
          <a:lstStyle/>
          <a:p>
            <a:r>
              <a:rPr lang="en-US" dirty="0"/>
              <a:t>Example Generation</a:t>
            </a:r>
          </a:p>
        </p:txBody>
      </p:sp>
      <p:pic>
        <p:nvPicPr>
          <p:cNvPr id="6" name="Graphic 5">
            <a:extLst>
              <a:ext uri="{FF2B5EF4-FFF2-40B4-BE49-F238E27FC236}">
                <a16:creationId xmlns:a16="http://schemas.microsoft.com/office/drawing/2014/main" id="{9CB595D1-13D8-B367-4B90-6B5B9B7B38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7239" y="1206316"/>
            <a:ext cx="8449522" cy="3128193"/>
          </a:xfrm>
          <a:prstGeom prst="rect">
            <a:avLst/>
          </a:prstGeom>
        </p:spPr>
      </p:pic>
      <p:sp>
        <p:nvSpPr>
          <p:cNvPr id="7" name="Rectangle 6">
            <a:extLst>
              <a:ext uri="{FF2B5EF4-FFF2-40B4-BE49-F238E27FC236}">
                <a16:creationId xmlns:a16="http://schemas.microsoft.com/office/drawing/2014/main" id="{E313DA65-34F8-06FD-C347-A3C583ECEB2B}"/>
              </a:ext>
            </a:extLst>
          </p:cNvPr>
          <p:cNvSpPr/>
          <p:nvPr/>
        </p:nvSpPr>
        <p:spPr>
          <a:xfrm>
            <a:off x="182881" y="990293"/>
            <a:ext cx="8838278" cy="7013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1205826-7D09-D2C7-B8C5-7F64BA7C3E87}"/>
              </a:ext>
            </a:extLst>
          </p:cNvPr>
          <p:cNvSpPr/>
          <p:nvPr/>
        </p:nvSpPr>
        <p:spPr>
          <a:xfrm>
            <a:off x="305722" y="1691640"/>
            <a:ext cx="8838278" cy="9235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67EBB14-F7D8-B47C-CB43-53D8F9098A81}"/>
              </a:ext>
            </a:extLst>
          </p:cNvPr>
          <p:cNvSpPr/>
          <p:nvPr/>
        </p:nvSpPr>
        <p:spPr>
          <a:xfrm>
            <a:off x="305722" y="2615184"/>
            <a:ext cx="8838278" cy="5928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F50B915-0BF9-3BC3-E046-20A4CB8AD625}"/>
              </a:ext>
            </a:extLst>
          </p:cNvPr>
          <p:cNvSpPr/>
          <p:nvPr/>
        </p:nvSpPr>
        <p:spPr>
          <a:xfrm>
            <a:off x="305722" y="3174798"/>
            <a:ext cx="8838278" cy="12783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2">
            <a:extLst>
              <a:ext uri="{FF2B5EF4-FFF2-40B4-BE49-F238E27FC236}">
                <a16:creationId xmlns:a16="http://schemas.microsoft.com/office/drawing/2014/main" id="{5AD27A57-2B9E-F46D-4A11-1D94FE7B216C}"/>
              </a:ext>
            </a:extLst>
          </p:cNvPr>
          <p:cNvSpPr>
            <a:spLocks noGrp="1"/>
          </p:cNvSpPr>
          <p:nvPr>
            <p:ph type="body" idx="1"/>
          </p:nvPr>
        </p:nvSpPr>
        <p:spPr>
          <a:xfrm>
            <a:off x="305722" y="4282540"/>
            <a:ext cx="8520600" cy="773843"/>
          </a:xfrm>
        </p:spPr>
        <p:txBody>
          <a:bodyPr>
            <a:normAutofit fontScale="92500" lnSpcReduction="10000"/>
          </a:bodyPr>
          <a:lstStyle/>
          <a:p>
            <a:pPr algn="ctr"/>
            <a:r>
              <a:rPr lang="en-US" dirty="0"/>
              <a:t>Guided by RESORT , GPT4 turbo is able to zoom in on the appraisal dimension</a:t>
            </a:r>
          </a:p>
          <a:p>
            <a:pPr algn="ctr"/>
            <a:r>
              <a:rPr lang="en-US" b="1" i="1" dirty="0">
                <a:solidFill>
                  <a:srgbClr val="C00000"/>
                </a:solidFill>
              </a:rPr>
              <a:t>“emotionally-focused coping”</a:t>
            </a:r>
            <a:r>
              <a:rPr lang="en-US" dirty="0"/>
              <a:t> to help the narrator reappraise their situation</a:t>
            </a:r>
          </a:p>
        </p:txBody>
      </p:sp>
      <p:sp>
        <p:nvSpPr>
          <p:cNvPr id="3" name="TextBox 2">
            <a:extLst>
              <a:ext uri="{FF2B5EF4-FFF2-40B4-BE49-F238E27FC236}">
                <a16:creationId xmlns:a16="http://schemas.microsoft.com/office/drawing/2014/main" id="{C6F8B8D3-7FDB-BFCD-47F8-C1B64CAA69A3}"/>
              </a:ext>
            </a:extLst>
          </p:cNvPr>
          <p:cNvSpPr txBox="1"/>
          <p:nvPr/>
        </p:nvSpPr>
        <p:spPr>
          <a:xfrm>
            <a:off x="-1" y="4897279"/>
            <a:ext cx="2588079" cy="246221"/>
          </a:xfrm>
          <a:prstGeom prst="rect">
            <a:avLst/>
          </a:prstGeom>
          <a:noFill/>
        </p:spPr>
        <p:txBody>
          <a:bodyPr wrap="square" lIns="45720" tIns="45720" rIns="45720" bIns="45720" rtlCol="0">
            <a:spAutoFit/>
          </a:bodyPr>
          <a:lstStyle/>
          <a:p>
            <a:r>
              <a:rPr lang="en-US" sz="1000" b="1" dirty="0">
                <a:solidFill>
                  <a:schemeClr val="dk2"/>
                </a:solidFill>
                <a:latin typeface="Times New Roman" panose="02020603050405020304" pitchFamily="18" charset="0"/>
                <a:ea typeface="Microsoft Himalaya" pitchFamily="2" charset="0"/>
                <a:cs typeface="Times New Roman" panose="02020603050405020304" pitchFamily="18" charset="0"/>
              </a:rPr>
              <a:t>Z</a:t>
            </a:r>
            <a:r>
              <a:rPr lang="en-US" sz="1000" b="1"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han</a:t>
            </a:r>
            <a:r>
              <a:rPr lang="en-US" sz="1000"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 Zheng, Lee, Suh, Li, Ong (</a:t>
            </a:r>
            <a:r>
              <a:rPr lang="en-US" sz="1000" i="1"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COLM 2024</a:t>
            </a:r>
            <a:r>
              <a:rPr lang="en-US" sz="1000"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a:t>
            </a:r>
          </a:p>
        </p:txBody>
      </p:sp>
      <p:sp>
        <p:nvSpPr>
          <p:cNvPr id="25" name="Rounded Rectangle 24"/>
          <p:cNvSpPr/>
          <p:nvPr/>
        </p:nvSpPr>
        <p:spPr>
          <a:xfrm>
            <a:off x="402336"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6" name="TextBox 25"/>
          <p:cNvSpPr txBox="1"/>
          <p:nvPr/>
        </p:nvSpPr>
        <p:spPr>
          <a:xfrm>
            <a:off x="402336"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Opening</a:t>
            </a:r>
          </a:p>
          <a:p>
            <a:pPr algn="ctr">
              <a:lnSpc>
                <a:spcPct val="90000"/>
              </a:lnSpc>
              <a:spcBef>
                <a:spcPts val="0"/>
              </a:spcBef>
              <a:spcAft>
                <a:spcPts val="0"/>
              </a:spcAft>
            </a:pPr>
            <a:endParaRPr sz="840" b="0" i="0">
              <a:solidFill>
                <a:srgbClr val="787878"/>
              </a:solidFill>
              <a:latin typeface="Aptos"/>
            </a:endParaRPr>
          </a:p>
        </p:txBody>
      </p:sp>
      <p:sp>
        <p:nvSpPr>
          <p:cNvPr id="27" name="Rounded Rectangle 26"/>
          <p:cNvSpPr/>
          <p:nvPr/>
        </p:nvSpPr>
        <p:spPr>
          <a:xfrm>
            <a:off x="1797710"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8" name="TextBox 27"/>
          <p:cNvSpPr txBox="1"/>
          <p:nvPr/>
        </p:nvSpPr>
        <p:spPr>
          <a:xfrm>
            <a:off x="1797710"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1</a:t>
            </a:r>
          </a:p>
          <a:p>
            <a:pPr algn="ctr">
              <a:lnSpc>
                <a:spcPct val="90000"/>
              </a:lnSpc>
              <a:spcBef>
                <a:spcPts val="0"/>
              </a:spcBef>
              <a:spcAft>
                <a:spcPts val="0"/>
              </a:spcAft>
            </a:pPr>
            <a:r>
              <a:rPr sz="570" b="0" i="0">
                <a:solidFill>
                  <a:srgbClr val="787878"/>
                </a:solidFill>
                <a:latin typeface="Aptos"/>
              </a:rPr>
              <a:t>understanding emotions from text</a:t>
            </a:r>
          </a:p>
        </p:txBody>
      </p:sp>
      <p:sp>
        <p:nvSpPr>
          <p:cNvPr id="29" name="Rounded Rectangle 28"/>
          <p:cNvSpPr/>
          <p:nvPr/>
        </p:nvSpPr>
        <p:spPr>
          <a:xfrm>
            <a:off x="3193084" y="36576"/>
            <a:ext cx="1322222" cy="50292"/>
          </a:xfrm>
          <a:prstGeom prst="roundRect">
            <a:avLst/>
          </a:prstGeom>
          <a:solidFill>
            <a:srgbClr val="F5A7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0" name="TextBox 29"/>
          <p:cNvSpPr txBox="1"/>
          <p:nvPr/>
        </p:nvSpPr>
        <p:spPr>
          <a:xfrm>
            <a:off x="3193084"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1" i="0">
                <a:solidFill>
                  <a:srgbClr val="F5A733"/>
                </a:solidFill>
                <a:latin typeface="Aptos"/>
              </a:rPr>
              <a:t>Part 2</a:t>
            </a:r>
          </a:p>
          <a:p>
            <a:pPr algn="ctr">
              <a:lnSpc>
                <a:spcPct val="90000"/>
              </a:lnSpc>
              <a:spcBef>
                <a:spcPts val="0"/>
              </a:spcBef>
              <a:spcAft>
                <a:spcPts val="0"/>
              </a:spcAft>
            </a:pPr>
            <a:r>
              <a:rPr sz="570" b="1" i="0">
                <a:solidFill>
                  <a:srgbClr val="AB4D2A"/>
                </a:solidFill>
                <a:latin typeface="Aptos"/>
              </a:rPr>
              <a:t>emotion regulation with llms</a:t>
            </a:r>
          </a:p>
        </p:txBody>
      </p:sp>
      <p:sp>
        <p:nvSpPr>
          <p:cNvPr id="31" name="Rounded Rectangle 30"/>
          <p:cNvSpPr/>
          <p:nvPr/>
        </p:nvSpPr>
        <p:spPr>
          <a:xfrm>
            <a:off x="4588459"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2" name="TextBox 31"/>
          <p:cNvSpPr txBox="1"/>
          <p:nvPr/>
        </p:nvSpPr>
        <p:spPr>
          <a:xfrm>
            <a:off x="4588459"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3</a:t>
            </a:r>
          </a:p>
          <a:p>
            <a:pPr algn="ctr">
              <a:lnSpc>
                <a:spcPct val="90000"/>
              </a:lnSpc>
              <a:spcBef>
                <a:spcPts val="0"/>
              </a:spcBef>
              <a:spcAft>
                <a:spcPts val="0"/>
              </a:spcAft>
            </a:pPr>
            <a:r>
              <a:rPr sz="570" b="0" i="0">
                <a:solidFill>
                  <a:srgbClr val="787878"/>
                </a:solidFill>
                <a:latin typeface="Aptos"/>
              </a:rPr>
              <a:t>sustaining empathy with diverse discourse moves</a:t>
            </a:r>
          </a:p>
        </p:txBody>
      </p:sp>
      <p:sp>
        <p:nvSpPr>
          <p:cNvPr id="33" name="Rounded Rectangle 32"/>
          <p:cNvSpPr/>
          <p:nvPr/>
        </p:nvSpPr>
        <p:spPr>
          <a:xfrm>
            <a:off x="5983833"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4" name="TextBox 33"/>
          <p:cNvSpPr txBox="1"/>
          <p:nvPr/>
        </p:nvSpPr>
        <p:spPr>
          <a:xfrm>
            <a:off x="5983833"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Conclusion</a:t>
            </a:r>
          </a:p>
          <a:p>
            <a:pPr algn="ctr">
              <a:lnSpc>
                <a:spcPct val="90000"/>
              </a:lnSpc>
              <a:spcBef>
                <a:spcPts val="0"/>
              </a:spcBef>
              <a:spcAft>
                <a:spcPts val="0"/>
              </a:spcAft>
            </a:pPr>
            <a:r>
              <a:rPr sz="570" b="0" i="0">
                <a:solidFill>
                  <a:srgbClr val="787878"/>
                </a:solidFill>
                <a:latin typeface="Aptos"/>
              </a:rPr>
              <a:t>takeaways</a:t>
            </a:r>
          </a:p>
        </p:txBody>
      </p:sp>
      <p:sp>
        <p:nvSpPr>
          <p:cNvPr id="5" name="Slide Number Placeholder 4">
            <a:extLst>
              <a:ext uri="{FF2B5EF4-FFF2-40B4-BE49-F238E27FC236}">
                <a16:creationId xmlns:a16="http://schemas.microsoft.com/office/drawing/2014/main" id="{F3F5ACC3-3FF7-207B-A196-5619B322378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a:p>
        </p:txBody>
      </p:sp>
      <p:sp>
        <p:nvSpPr>
          <p:cNvPr id="12" name="Google Shape;389;p40">
            <a:extLst>
              <a:ext uri="{FF2B5EF4-FFF2-40B4-BE49-F238E27FC236}">
                <a16:creationId xmlns:a16="http://schemas.microsoft.com/office/drawing/2014/main" id="{862983E5-83A7-C6D5-B9B8-6F343B98AA3B}"/>
              </a:ext>
            </a:extLst>
          </p:cNvPr>
          <p:cNvSpPr/>
          <p:nvPr/>
        </p:nvSpPr>
        <p:spPr>
          <a:xfrm>
            <a:off x="742950" y="3229923"/>
            <a:ext cx="7729508" cy="993441"/>
          </a:xfrm>
          <a:custGeom>
            <a:avLst/>
            <a:gdLst>
              <a:gd name="csX0" fmla="*/ 0 w 7729508"/>
              <a:gd name="csY0" fmla="*/ 51460 h 993441"/>
              <a:gd name="csX1" fmla="*/ 51460 w 7729508"/>
              <a:gd name="csY1" fmla="*/ 0 h 993441"/>
              <a:gd name="csX2" fmla="*/ 897318 w 7729508"/>
              <a:gd name="csY2" fmla="*/ 0 h 993441"/>
              <a:gd name="csX3" fmla="*/ 1514378 w 7729508"/>
              <a:gd name="csY3" fmla="*/ 0 h 993441"/>
              <a:gd name="csX4" fmla="*/ 2055173 w 7729508"/>
              <a:gd name="csY4" fmla="*/ 0 h 993441"/>
              <a:gd name="csX5" fmla="*/ 2824765 w 7729508"/>
              <a:gd name="csY5" fmla="*/ 0 h 993441"/>
              <a:gd name="csX6" fmla="*/ 3441825 w 7729508"/>
              <a:gd name="csY6" fmla="*/ 0 h 993441"/>
              <a:gd name="csX7" fmla="*/ 4287683 w 7729508"/>
              <a:gd name="csY7" fmla="*/ 0 h 993441"/>
              <a:gd name="csX8" fmla="*/ 4828477 w 7729508"/>
              <a:gd name="csY8" fmla="*/ 0 h 993441"/>
              <a:gd name="csX9" fmla="*/ 5674335 w 7729508"/>
              <a:gd name="csY9" fmla="*/ 0 h 993441"/>
              <a:gd name="csX10" fmla="*/ 6138864 w 7729508"/>
              <a:gd name="csY10" fmla="*/ 0 h 993441"/>
              <a:gd name="csX11" fmla="*/ 6832190 w 7729508"/>
              <a:gd name="csY11" fmla="*/ 0 h 993441"/>
              <a:gd name="csX12" fmla="*/ 7678048 w 7729508"/>
              <a:gd name="csY12" fmla="*/ 0 h 993441"/>
              <a:gd name="csX13" fmla="*/ 7729508 w 7729508"/>
              <a:gd name="csY13" fmla="*/ 51460 h 993441"/>
              <a:gd name="csX14" fmla="*/ 7729508 w 7729508"/>
              <a:gd name="csY14" fmla="*/ 496721 h 993441"/>
              <a:gd name="csX15" fmla="*/ 7729508 w 7729508"/>
              <a:gd name="csY15" fmla="*/ 941981 h 993441"/>
              <a:gd name="csX16" fmla="*/ 7678048 w 7729508"/>
              <a:gd name="csY16" fmla="*/ 993441 h 993441"/>
              <a:gd name="csX17" fmla="*/ 6908456 w 7729508"/>
              <a:gd name="csY17" fmla="*/ 993441 h 993441"/>
              <a:gd name="csX18" fmla="*/ 6443927 w 7729508"/>
              <a:gd name="csY18" fmla="*/ 993441 h 993441"/>
              <a:gd name="csX19" fmla="*/ 5903133 w 7729508"/>
              <a:gd name="csY19" fmla="*/ 993441 h 993441"/>
              <a:gd name="csX20" fmla="*/ 5057275 w 7729508"/>
              <a:gd name="csY20" fmla="*/ 993441 h 993441"/>
              <a:gd name="csX21" fmla="*/ 4363949 w 7729508"/>
              <a:gd name="csY21" fmla="*/ 993441 h 993441"/>
              <a:gd name="csX22" fmla="*/ 3823154 w 7729508"/>
              <a:gd name="csY22" fmla="*/ 993441 h 993441"/>
              <a:gd name="csX23" fmla="*/ 3129828 w 7729508"/>
              <a:gd name="csY23" fmla="*/ 993441 h 993441"/>
              <a:gd name="csX24" fmla="*/ 2665300 w 7729508"/>
              <a:gd name="csY24" fmla="*/ 993441 h 993441"/>
              <a:gd name="csX25" fmla="*/ 2200771 w 7729508"/>
              <a:gd name="csY25" fmla="*/ 993441 h 993441"/>
              <a:gd name="csX26" fmla="*/ 1507445 w 7729508"/>
              <a:gd name="csY26" fmla="*/ 993441 h 993441"/>
              <a:gd name="csX27" fmla="*/ 966651 w 7729508"/>
              <a:gd name="csY27" fmla="*/ 993441 h 993441"/>
              <a:gd name="csX28" fmla="*/ 51460 w 7729508"/>
              <a:gd name="csY28" fmla="*/ 993441 h 993441"/>
              <a:gd name="csX29" fmla="*/ 0 w 7729508"/>
              <a:gd name="csY29" fmla="*/ 941981 h 993441"/>
              <a:gd name="csX30" fmla="*/ 0 w 7729508"/>
              <a:gd name="csY30" fmla="*/ 478910 h 993441"/>
              <a:gd name="csX31" fmla="*/ 0 w 7729508"/>
              <a:gd name="csY31" fmla="*/ 51460 h 99344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Lst>
            <a:rect l="l" t="t" r="r" b="b"/>
            <a:pathLst>
              <a:path w="7729508" h="993441" extrusionOk="0">
                <a:moveTo>
                  <a:pt x="0" y="51460"/>
                </a:moveTo>
                <a:cubicBezTo>
                  <a:pt x="-1826" y="21913"/>
                  <a:pt x="20172" y="1076"/>
                  <a:pt x="51460" y="0"/>
                </a:cubicBezTo>
                <a:cubicBezTo>
                  <a:pt x="238035" y="9992"/>
                  <a:pt x="498241" y="-17"/>
                  <a:pt x="897318" y="0"/>
                </a:cubicBezTo>
                <a:cubicBezTo>
                  <a:pt x="1296395" y="17"/>
                  <a:pt x="1268928" y="-3723"/>
                  <a:pt x="1514378" y="0"/>
                </a:cubicBezTo>
                <a:cubicBezTo>
                  <a:pt x="1759828" y="3723"/>
                  <a:pt x="1929021" y="-8472"/>
                  <a:pt x="2055173" y="0"/>
                </a:cubicBezTo>
                <a:cubicBezTo>
                  <a:pt x="2181325" y="8472"/>
                  <a:pt x="2632391" y="-9653"/>
                  <a:pt x="2824765" y="0"/>
                </a:cubicBezTo>
                <a:cubicBezTo>
                  <a:pt x="3017139" y="9653"/>
                  <a:pt x="3216620" y="6610"/>
                  <a:pt x="3441825" y="0"/>
                </a:cubicBezTo>
                <a:cubicBezTo>
                  <a:pt x="3667030" y="-6610"/>
                  <a:pt x="4021960" y="-40336"/>
                  <a:pt x="4287683" y="0"/>
                </a:cubicBezTo>
                <a:cubicBezTo>
                  <a:pt x="4553406" y="40336"/>
                  <a:pt x="4683534" y="11516"/>
                  <a:pt x="4828477" y="0"/>
                </a:cubicBezTo>
                <a:cubicBezTo>
                  <a:pt x="4973420" y="-11516"/>
                  <a:pt x="5377369" y="-37783"/>
                  <a:pt x="5674335" y="0"/>
                </a:cubicBezTo>
                <a:cubicBezTo>
                  <a:pt x="5971301" y="37783"/>
                  <a:pt x="5942131" y="6892"/>
                  <a:pt x="6138864" y="0"/>
                </a:cubicBezTo>
                <a:cubicBezTo>
                  <a:pt x="6335597" y="-6892"/>
                  <a:pt x="6502735" y="-32196"/>
                  <a:pt x="6832190" y="0"/>
                </a:cubicBezTo>
                <a:cubicBezTo>
                  <a:pt x="7161645" y="32196"/>
                  <a:pt x="7338667" y="7673"/>
                  <a:pt x="7678048" y="0"/>
                </a:cubicBezTo>
                <a:cubicBezTo>
                  <a:pt x="7708786" y="-2290"/>
                  <a:pt x="7730521" y="22386"/>
                  <a:pt x="7729508" y="51460"/>
                </a:cubicBezTo>
                <a:cubicBezTo>
                  <a:pt x="7733090" y="211481"/>
                  <a:pt x="7741998" y="326684"/>
                  <a:pt x="7729508" y="496721"/>
                </a:cubicBezTo>
                <a:cubicBezTo>
                  <a:pt x="7717018" y="666758"/>
                  <a:pt x="7727154" y="852297"/>
                  <a:pt x="7729508" y="941981"/>
                </a:cubicBezTo>
                <a:cubicBezTo>
                  <a:pt x="7728090" y="969066"/>
                  <a:pt x="7705675" y="992255"/>
                  <a:pt x="7678048" y="993441"/>
                </a:cubicBezTo>
                <a:cubicBezTo>
                  <a:pt x="7436100" y="1004611"/>
                  <a:pt x="7192817" y="982603"/>
                  <a:pt x="6908456" y="993441"/>
                </a:cubicBezTo>
                <a:cubicBezTo>
                  <a:pt x="6624095" y="1004279"/>
                  <a:pt x="6590435" y="990610"/>
                  <a:pt x="6443927" y="993441"/>
                </a:cubicBezTo>
                <a:cubicBezTo>
                  <a:pt x="6297419" y="996272"/>
                  <a:pt x="6048076" y="1012718"/>
                  <a:pt x="5903133" y="993441"/>
                </a:cubicBezTo>
                <a:cubicBezTo>
                  <a:pt x="5758190" y="974164"/>
                  <a:pt x="5443995" y="967048"/>
                  <a:pt x="5057275" y="993441"/>
                </a:cubicBezTo>
                <a:cubicBezTo>
                  <a:pt x="4670555" y="1019834"/>
                  <a:pt x="4586382" y="989456"/>
                  <a:pt x="4363949" y="993441"/>
                </a:cubicBezTo>
                <a:cubicBezTo>
                  <a:pt x="4141516" y="997426"/>
                  <a:pt x="3971840" y="975734"/>
                  <a:pt x="3823154" y="993441"/>
                </a:cubicBezTo>
                <a:cubicBezTo>
                  <a:pt x="3674469" y="1011148"/>
                  <a:pt x="3465094" y="995984"/>
                  <a:pt x="3129828" y="993441"/>
                </a:cubicBezTo>
                <a:cubicBezTo>
                  <a:pt x="2794562" y="990898"/>
                  <a:pt x="2850994" y="1012831"/>
                  <a:pt x="2665300" y="993441"/>
                </a:cubicBezTo>
                <a:cubicBezTo>
                  <a:pt x="2479606" y="974051"/>
                  <a:pt x="2295613" y="1004034"/>
                  <a:pt x="2200771" y="993441"/>
                </a:cubicBezTo>
                <a:cubicBezTo>
                  <a:pt x="2105929" y="982848"/>
                  <a:pt x="1657174" y="975701"/>
                  <a:pt x="1507445" y="993441"/>
                </a:cubicBezTo>
                <a:cubicBezTo>
                  <a:pt x="1357716" y="1011181"/>
                  <a:pt x="1111446" y="992890"/>
                  <a:pt x="966651" y="993441"/>
                </a:cubicBezTo>
                <a:cubicBezTo>
                  <a:pt x="821856" y="993992"/>
                  <a:pt x="354603" y="962620"/>
                  <a:pt x="51460" y="993441"/>
                </a:cubicBezTo>
                <a:cubicBezTo>
                  <a:pt x="27384" y="992488"/>
                  <a:pt x="3344" y="973157"/>
                  <a:pt x="0" y="941981"/>
                </a:cubicBezTo>
                <a:cubicBezTo>
                  <a:pt x="-13783" y="821669"/>
                  <a:pt x="1099" y="578550"/>
                  <a:pt x="0" y="478910"/>
                </a:cubicBezTo>
                <a:cubicBezTo>
                  <a:pt x="-1099" y="379270"/>
                  <a:pt x="-184" y="158285"/>
                  <a:pt x="0" y="51460"/>
                </a:cubicBezTo>
                <a:close/>
              </a:path>
            </a:pathLst>
          </a:custGeom>
          <a:noFill/>
          <a:ln w="25400" cap="flat" cmpd="sng">
            <a:solidFill>
              <a:srgbClr val="A03223"/>
            </a:solidFill>
            <a:prstDash val="sysDash"/>
            <a:round/>
            <a:headEnd type="none" w="sm" len="sm"/>
            <a:tailEnd type="none" w="sm" len="sm"/>
            <a:extLst>
              <a:ext uri="{C807C97D-BFC1-408E-A445-0C87EB9F89A2}">
                <ask:lineSketchStyleProps xmlns:ask="http://schemas.microsoft.com/office/drawing/2018/sketchyshapes" sd="1219033472">
                  <a:prstGeom prst="roundRect">
                    <a:avLst>
                      <a:gd name="adj" fmla="val 5180"/>
                    </a:avLst>
                  </a:prstGeom>
                  <ask:type>
                    <ask:lineSketchFreehand/>
                  </ask:type>
                </ask:lineSketchStyleProps>
              </a:ext>
            </a:extLst>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extLst>
      <p:ext uri="{BB962C8B-B14F-4D97-AF65-F5344CB8AC3E}">
        <p14:creationId xmlns:p14="http://schemas.microsoft.com/office/powerpoint/2010/main" val="2200732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uiExpand="1" build="p"/>
    </p:bldLst>
  </p:timing>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54D5E8D-73BB-C7AD-205E-518B74E57CBB}"/>
              </a:ext>
            </a:extLst>
          </p:cNvPr>
          <p:cNvSpPr>
            <a:spLocks noGrp="1"/>
          </p:cNvSpPr>
          <p:nvPr>
            <p:ph type="title"/>
          </p:nvPr>
        </p:nvSpPr>
        <p:spPr>
          <a:xfrm>
            <a:off x="311700" y="445025"/>
            <a:ext cx="8520600" cy="572700"/>
          </a:xfrm>
        </p:spPr>
        <p:txBody>
          <a:bodyPr>
            <a:normAutofit fontScale="90000"/>
          </a:bodyPr>
          <a:lstStyle/>
          <a:p>
            <a:r>
              <a:rPr lang="en-US" dirty="0"/>
              <a:t>Psychology Experts’ Evaluation</a:t>
            </a:r>
          </a:p>
        </p:txBody>
      </p:sp>
      <p:sp>
        <p:nvSpPr>
          <p:cNvPr id="11" name="Text Placeholder 2">
            <a:extLst>
              <a:ext uri="{FF2B5EF4-FFF2-40B4-BE49-F238E27FC236}">
                <a16:creationId xmlns:a16="http://schemas.microsoft.com/office/drawing/2014/main" id="{DB1CC7F4-3FD1-DDAE-521D-3068C56A95E7}"/>
              </a:ext>
            </a:extLst>
          </p:cNvPr>
          <p:cNvSpPr>
            <a:spLocks noGrp="1"/>
          </p:cNvSpPr>
          <p:nvPr>
            <p:ph type="body" idx="1"/>
          </p:nvPr>
        </p:nvSpPr>
        <p:spPr>
          <a:xfrm>
            <a:off x="311700" y="1152475"/>
            <a:ext cx="3766306" cy="3416400"/>
          </a:xfrm>
        </p:spPr>
        <p:txBody>
          <a:bodyPr>
            <a:normAutofit/>
          </a:bodyPr>
          <a:lstStyle/>
          <a:p>
            <a:pPr marL="139700" indent="0">
              <a:buNone/>
            </a:pPr>
            <a:r>
              <a:rPr lang="en-US" sz="1600" dirty="0"/>
              <a:t>For evaluation, we recruited 4 psychologists with expertise in clinical psychology</a:t>
            </a:r>
          </a:p>
          <a:p>
            <a:r>
              <a:rPr lang="en-US" i="1" dirty="0"/>
              <a:t>All evaluators hold M.S./Ph.D. degrees</a:t>
            </a:r>
          </a:p>
          <a:p>
            <a:pPr marL="139700" indent="0">
              <a:buNone/>
            </a:pPr>
            <a:endParaRPr lang="en-US" sz="1600" dirty="0"/>
          </a:p>
          <a:p>
            <a:pPr marL="139700" indent="0">
              <a:buNone/>
            </a:pPr>
            <a:r>
              <a:rPr lang="en-US" sz="1600" dirty="0"/>
              <a:t>Evaluation done by psychologists suggest that responses from our system are:</a:t>
            </a:r>
          </a:p>
          <a:p>
            <a:pPr marL="139700" indent="0">
              <a:buNone/>
            </a:pPr>
            <a:r>
              <a:rPr lang="en-US" sz="1600" dirty="0"/>
              <a:t>(</a:t>
            </a:r>
            <a:r>
              <a:rPr lang="en-US" sz="1600" dirty="0" err="1"/>
              <a:t>i</a:t>
            </a:r>
            <a:r>
              <a:rPr lang="en-US" sz="1600" dirty="0"/>
              <a:t>) </a:t>
            </a:r>
            <a:r>
              <a:rPr lang="en-US" sz="1600" b="1" dirty="0">
                <a:solidFill>
                  <a:srgbClr val="C00000"/>
                </a:solidFill>
              </a:rPr>
              <a:t>aligned</a:t>
            </a:r>
            <a:r>
              <a:rPr lang="en-US" sz="1600" dirty="0"/>
              <a:t> (with reappraisal definitions)</a:t>
            </a:r>
          </a:p>
          <a:p>
            <a:pPr marL="139700" indent="0">
              <a:buNone/>
            </a:pPr>
            <a:r>
              <a:rPr lang="en-US" sz="1600" dirty="0"/>
              <a:t>(ii) </a:t>
            </a:r>
            <a:r>
              <a:rPr lang="en-US" sz="1600" b="1" dirty="0">
                <a:solidFill>
                  <a:srgbClr val="C00000"/>
                </a:solidFill>
              </a:rPr>
              <a:t>empathic</a:t>
            </a:r>
            <a:r>
              <a:rPr lang="en-US" sz="1600" dirty="0"/>
              <a:t> compared to various baselines</a:t>
            </a:r>
          </a:p>
        </p:txBody>
      </p:sp>
      <p:sp>
        <p:nvSpPr>
          <p:cNvPr id="16" name="TextBox 15">
            <a:extLst>
              <a:ext uri="{FF2B5EF4-FFF2-40B4-BE49-F238E27FC236}">
                <a16:creationId xmlns:a16="http://schemas.microsoft.com/office/drawing/2014/main" id="{E5AB4D26-E372-7D96-1435-C50772E27BE2}"/>
              </a:ext>
            </a:extLst>
          </p:cNvPr>
          <p:cNvSpPr txBox="1"/>
          <p:nvPr/>
        </p:nvSpPr>
        <p:spPr>
          <a:xfrm>
            <a:off x="-1" y="4897279"/>
            <a:ext cx="2588079" cy="246221"/>
          </a:xfrm>
          <a:prstGeom prst="rect">
            <a:avLst/>
          </a:prstGeom>
          <a:noFill/>
        </p:spPr>
        <p:txBody>
          <a:bodyPr wrap="square" lIns="45720" tIns="45720" rIns="45720" bIns="45720" rtlCol="0">
            <a:spAutoFit/>
          </a:bodyPr>
          <a:lstStyle/>
          <a:p>
            <a:r>
              <a:rPr lang="en-US" sz="1000" b="1" dirty="0">
                <a:solidFill>
                  <a:schemeClr val="dk2"/>
                </a:solidFill>
                <a:latin typeface="Times New Roman" panose="02020603050405020304" pitchFamily="18" charset="0"/>
                <a:ea typeface="Microsoft Himalaya" pitchFamily="2" charset="0"/>
                <a:cs typeface="Times New Roman" panose="02020603050405020304" pitchFamily="18" charset="0"/>
              </a:rPr>
              <a:t>Z</a:t>
            </a:r>
            <a:r>
              <a:rPr lang="en-US" sz="1000" b="1"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han</a:t>
            </a:r>
            <a:r>
              <a:rPr lang="en-US" sz="1000"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 Zheng, Lee, Suh, Li, Ong (</a:t>
            </a:r>
            <a:r>
              <a:rPr lang="en-US" sz="1000" i="1"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COLM 2024</a:t>
            </a:r>
            <a:r>
              <a:rPr lang="en-US" sz="1000"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a:t>
            </a:r>
          </a:p>
        </p:txBody>
      </p:sp>
      <p:pic>
        <p:nvPicPr>
          <p:cNvPr id="17" name="Picture 16">
            <a:extLst>
              <a:ext uri="{FF2B5EF4-FFF2-40B4-BE49-F238E27FC236}">
                <a16:creationId xmlns:a16="http://schemas.microsoft.com/office/drawing/2014/main" id="{76A54791-833D-951F-4641-E9994EDFB023}"/>
              </a:ext>
            </a:extLst>
          </p:cNvPr>
          <p:cNvPicPr>
            <a:picLocks noChangeAspect="1"/>
          </p:cNvPicPr>
          <p:nvPr/>
        </p:nvPicPr>
        <p:blipFill>
          <a:blip r:embed="rId3"/>
          <a:srcRect t="5466" r="1433" b="6129"/>
          <a:stretch/>
        </p:blipFill>
        <p:spPr>
          <a:xfrm>
            <a:off x="4112696" y="1017725"/>
            <a:ext cx="4583310" cy="3827894"/>
          </a:xfrm>
          <a:prstGeom prst="rect">
            <a:avLst/>
          </a:prstGeom>
        </p:spPr>
      </p:pic>
      <p:sp>
        <p:nvSpPr>
          <p:cNvPr id="18" name="Google Shape;389;p40">
            <a:extLst>
              <a:ext uri="{FF2B5EF4-FFF2-40B4-BE49-F238E27FC236}">
                <a16:creationId xmlns:a16="http://schemas.microsoft.com/office/drawing/2014/main" id="{029856B3-098F-1D3C-E9D3-D758FF7EC49B}"/>
              </a:ext>
            </a:extLst>
          </p:cNvPr>
          <p:cNvSpPr/>
          <p:nvPr/>
        </p:nvSpPr>
        <p:spPr>
          <a:xfrm>
            <a:off x="6899447" y="2700867"/>
            <a:ext cx="542751" cy="176632"/>
          </a:xfrm>
          <a:custGeom>
            <a:avLst/>
            <a:gdLst>
              <a:gd name="csX0" fmla="*/ 0 w 542751"/>
              <a:gd name="csY0" fmla="*/ 15114 h 176632"/>
              <a:gd name="csX1" fmla="*/ 15114 w 542751"/>
              <a:gd name="csY1" fmla="*/ 0 h 176632"/>
              <a:gd name="csX2" fmla="*/ 527637 w 542751"/>
              <a:gd name="csY2" fmla="*/ 0 h 176632"/>
              <a:gd name="csX3" fmla="*/ 542751 w 542751"/>
              <a:gd name="csY3" fmla="*/ 15114 h 176632"/>
              <a:gd name="csX4" fmla="*/ 542751 w 542751"/>
              <a:gd name="csY4" fmla="*/ 161518 h 176632"/>
              <a:gd name="csX5" fmla="*/ 527637 w 542751"/>
              <a:gd name="csY5" fmla="*/ 176632 h 176632"/>
              <a:gd name="csX6" fmla="*/ 15114 w 542751"/>
              <a:gd name="csY6" fmla="*/ 176632 h 176632"/>
              <a:gd name="csX7" fmla="*/ 0 w 542751"/>
              <a:gd name="csY7" fmla="*/ 161518 h 176632"/>
              <a:gd name="csX8" fmla="*/ 0 w 542751"/>
              <a:gd name="csY8" fmla="*/ 15114 h 1766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542751" h="176632" extrusionOk="0">
                <a:moveTo>
                  <a:pt x="0" y="15114"/>
                </a:moveTo>
                <a:cubicBezTo>
                  <a:pt x="-1709" y="5713"/>
                  <a:pt x="5465" y="489"/>
                  <a:pt x="15114" y="0"/>
                </a:cubicBezTo>
                <a:cubicBezTo>
                  <a:pt x="170328" y="-21975"/>
                  <a:pt x="312115" y="-10363"/>
                  <a:pt x="527637" y="0"/>
                </a:cubicBezTo>
                <a:cubicBezTo>
                  <a:pt x="535483" y="-381"/>
                  <a:pt x="542388" y="7513"/>
                  <a:pt x="542751" y="15114"/>
                </a:cubicBezTo>
                <a:cubicBezTo>
                  <a:pt x="545417" y="51003"/>
                  <a:pt x="539485" y="127605"/>
                  <a:pt x="542751" y="161518"/>
                </a:cubicBezTo>
                <a:cubicBezTo>
                  <a:pt x="543416" y="168497"/>
                  <a:pt x="535495" y="176557"/>
                  <a:pt x="527637" y="176632"/>
                </a:cubicBezTo>
                <a:cubicBezTo>
                  <a:pt x="291712" y="181384"/>
                  <a:pt x="202556" y="183651"/>
                  <a:pt x="15114" y="176632"/>
                </a:cubicBezTo>
                <a:cubicBezTo>
                  <a:pt x="6525" y="177033"/>
                  <a:pt x="-906" y="168814"/>
                  <a:pt x="0" y="161518"/>
                </a:cubicBezTo>
                <a:cubicBezTo>
                  <a:pt x="-4889" y="115545"/>
                  <a:pt x="-7130" y="54890"/>
                  <a:pt x="0" y="15114"/>
                </a:cubicBezTo>
                <a:close/>
              </a:path>
            </a:pathLst>
          </a:custGeom>
          <a:noFill/>
          <a:ln w="25400" cap="flat" cmpd="sng">
            <a:solidFill>
              <a:srgbClr val="A03223"/>
            </a:solidFill>
            <a:prstDash val="sysDash"/>
            <a:round/>
            <a:headEnd type="none" w="sm" len="sm"/>
            <a:tailEnd type="none" w="sm" len="sm"/>
            <a:extLst>
              <a:ext uri="{C807C97D-BFC1-408E-A445-0C87EB9F89A2}">
                <ask:lineSketchStyleProps xmlns:ask="http://schemas.microsoft.com/office/drawing/2018/sketchyshapes" sd="1219033472">
                  <a:prstGeom prst="roundRect">
                    <a:avLst>
                      <a:gd name="adj" fmla="val 8557"/>
                    </a:avLst>
                  </a:prstGeom>
                  <ask:type>
                    <ask:lineSketchFreehand/>
                  </ask:type>
                </ask:lineSketchStyleProps>
              </a:ext>
            </a:extLst>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 name="Google Shape;389;p40">
            <a:extLst>
              <a:ext uri="{FF2B5EF4-FFF2-40B4-BE49-F238E27FC236}">
                <a16:creationId xmlns:a16="http://schemas.microsoft.com/office/drawing/2014/main" id="{67C02049-E4CA-0927-3CC7-C3CD3A64735E}"/>
              </a:ext>
            </a:extLst>
          </p:cNvPr>
          <p:cNvSpPr/>
          <p:nvPr/>
        </p:nvSpPr>
        <p:spPr>
          <a:xfrm>
            <a:off x="8153255" y="2700867"/>
            <a:ext cx="542751" cy="176632"/>
          </a:xfrm>
          <a:custGeom>
            <a:avLst/>
            <a:gdLst>
              <a:gd name="csX0" fmla="*/ 0 w 542751"/>
              <a:gd name="csY0" fmla="*/ 15114 h 176632"/>
              <a:gd name="csX1" fmla="*/ 15114 w 542751"/>
              <a:gd name="csY1" fmla="*/ 0 h 176632"/>
              <a:gd name="csX2" fmla="*/ 527637 w 542751"/>
              <a:gd name="csY2" fmla="*/ 0 h 176632"/>
              <a:gd name="csX3" fmla="*/ 542751 w 542751"/>
              <a:gd name="csY3" fmla="*/ 15114 h 176632"/>
              <a:gd name="csX4" fmla="*/ 542751 w 542751"/>
              <a:gd name="csY4" fmla="*/ 161518 h 176632"/>
              <a:gd name="csX5" fmla="*/ 527637 w 542751"/>
              <a:gd name="csY5" fmla="*/ 176632 h 176632"/>
              <a:gd name="csX6" fmla="*/ 15114 w 542751"/>
              <a:gd name="csY6" fmla="*/ 176632 h 176632"/>
              <a:gd name="csX7" fmla="*/ 0 w 542751"/>
              <a:gd name="csY7" fmla="*/ 161518 h 176632"/>
              <a:gd name="csX8" fmla="*/ 0 w 542751"/>
              <a:gd name="csY8" fmla="*/ 15114 h 1766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542751" h="176632" extrusionOk="0">
                <a:moveTo>
                  <a:pt x="0" y="15114"/>
                </a:moveTo>
                <a:cubicBezTo>
                  <a:pt x="1346" y="7572"/>
                  <a:pt x="7294" y="-67"/>
                  <a:pt x="15114" y="0"/>
                </a:cubicBezTo>
                <a:cubicBezTo>
                  <a:pt x="220769" y="-18852"/>
                  <a:pt x="369448" y="12531"/>
                  <a:pt x="527637" y="0"/>
                </a:cubicBezTo>
                <a:cubicBezTo>
                  <a:pt x="535411" y="1152"/>
                  <a:pt x="544198" y="7775"/>
                  <a:pt x="542751" y="15114"/>
                </a:cubicBezTo>
                <a:cubicBezTo>
                  <a:pt x="544841" y="45017"/>
                  <a:pt x="545047" y="92837"/>
                  <a:pt x="542751" y="161518"/>
                </a:cubicBezTo>
                <a:cubicBezTo>
                  <a:pt x="541630" y="170879"/>
                  <a:pt x="537356" y="176680"/>
                  <a:pt x="527637" y="176632"/>
                </a:cubicBezTo>
                <a:cubicBezTo>
                  <a:pt x="385030" y="202160"/>
                  <a:pt x="171293" y="157244"/>
                  <a:pt x="15114" y="176632"/>
                </a:cubicBezTo>
                <a:cubicBezTo>
                  <a:pt x="6821" y="177016"/>
                  <a:pt x="1338" y="169120"/>
                  <a:pt x="0" y="161518"/>
                </a:cubicBezTo>
                <a:cubicBezTo>
                  <a:pt x="5481" y="100522"/>
                  <a:pt x="6101" y="81975"/>
                  <a:pt x="0" y="15114"/>
                </a:cubicBezTo>
                <a:close/>
              </a:path>
            </a:pathLst>
          </a:custGeom>
          <a:noFill/>
          <a:ln w="25400" cap="flat" cmpd="sng">
            <a:solidFill>
              <a:srgbClr val="A03223"/>
            </a:solidFill>
            <a:prstDash val="sysDash"/>
            <a:round/>
            <a:headEnd type="none" w="sm" len="sm"/>
            <a:tailEnd type="none" w="sm" len="sm"/>
            <a:extLst>
              <a:ext uri="{C807C97D-BFC1-408E-A445-0C87EB9F89A2}">
                <ask:lineSketchStyleProps xmlns:ask="http://schemas.microsoft.com/office/drawing/2018/sketchyshapes" sd="1301583531">
                  <a:prstGeom prst="roundRect">
                    <a:avLst>
                      <a:gd name="adj" fmla="val 8557"/>
                    </a:avLst>
                  </a:prstGeom>
                  <ask:type>
                    <ask:lineSketchFreehand/>
                  </ask:type>
                </ask:lineSketchStyleProps>
              </a:ext>
            </a:extLst>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 name="Google Shape;389;p40">
            <a:extLst>
              <a:ext uri="{FF2B5EF4-FFF2-40B4-BE49-F238E27FC236}">
                <a16:creationId xmlns:a16="http://schemas.microsoft.com/office/drawing/2014/main" id="{7A16E00F-6015-FF0C-7425-00AE28619B28}"/>
              </a:ext>
            </a:extLst>
          </p:cNvPr>
          <p:cNvSpPr/>
          <p:nvPr/>
        </p:nvSpPr>
        <p:spPr>
          <a:xfrm>
            <a:off x="6316131" y="3450199"/>
            <a:ext cx="1126067" cy="241268"/>
          </a:xfrm>
          <a:custGeom>
            <a:avLst/>
            <a:gdLst>
              <a:gd name="csX0" fmla="*/ 0 w 1126067"/>
              <a:gd name="csY0" fmla="*/ 20645 h 241268"/>
              <a:gd name="csX1" fmla="*/ 20645 w 1126067"/>
              <a:gd name="csY1" fmla="*/ 0 h 241268"/>
              <a:gd name="csX2" fmla="*/ 552186 w 1126067"/>
              <a:gd name="csY2" fmla="*/ 0 h 241268"/>
              <a:gd name="csX3" fmla="*/ 1105422 w 1126067"/>
              <a:gd name="csY3" fmla="*/ 0 h 241268"/>
              <a:gd name="csX4" fmla="*/ 1126067 w 1126067"/>
              <a:gd name="csY4" fmla="*/ 20645 h 241268"/>
              <a:gd name="csX5" fmla="*/ 1126067 w 1126067"/>
              <a:gd name="csY5" fmla="*/ 220623 h 241268"/>
              <a:gd name="csX6" fmla="*/ 1105422 w 1126067"/>
              <a:gd name="csY6" fmla="*/ 241268 h 241268"/>
              <a:gd name="csX7" fmla="*/ 584729 w 1126067"/>
              <a:gd name="csY7" fmla="*/ 241268 h 241268"/>
              <a:gd name="csX8" fmla="*/ 20645 w 1126067"/>
              <a:gd name="csY8" fmla="*/ 241268 h 241268"/>
              <a:gd name="csX9" fmla="*/ 0 w 1126067"/>
              <a:gd name="csY9" fmla="*/ 220623 h 241268"/>
              <a:gd name="csX10" fmla="*/ 0 w 1126067"/>
              <a:gd name="csY10" fmla="*/ 20645 h 24126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126067" h="241268" extrusionOk="0">
                <a:moveTo>
                  <a:pt x="0" y="20645"/>
                </a:moveTo>
                <a:cubicBezTo>
                  <a:pt x="1293" y="7688"/>
                  <a:pt x="6611" y="-393"/>
                  <a:pt x="20645" y="0"/>
                </a:cubicBezTo>
                <a:cubicBezTo>
                  <a:pt x="241153" y="-23877"/>
                  <a:pt x="392756" y="-4950"/>
                  <a:pt x="552186" y="0"/>
                </a:cubicBezTo>
                <a:cubicBezTo>
                  <a:pt x="711616" y="4950"/>
                  <a:pt x="945914" y="7788"/>
                  <a:pt x="1105422" y="0"/>
                </a:cubicBezTo>
                <a:cubicBezTo>
                  <a:pt x="1114726" y="-733"/>
                  <a:pt x="1125335" y="9437"/>
                  <a:pt x="1126067" y="20645"/>
                </a:cubicBezTo>
                <a:cubicBezTo>
                  <a:pt x="1124026" y="105237"/>
                  <a:pt x="1125587" y="158268"/>
                  <a:pt x="1126067" y="220623"/>
                </a:cubicBezTo>
                <a:cubicBezTo>
                  <a:pt x="1128260" y="231556"/>
                  <a:pt x="1117584" y="241238"/>
                  <a:pt x="1105422" y="241268"/>
                </a:cubicBezTo>
                <a:cubicBezTo>
                  <a:pt x="994161" y="254357"/>
                  <a:pt x="810138" y="248146"/>
                  <a:pt x="584729" y="241268"/>
                </a:cubicBezTo>
                <a:cubicBezTo>
                  <a:pt x="359320" y="234390"/>
                  <a:pt x="213292" y="235981"/>
                  <a:pt x="20645" y="241268"/>
                </a:cubicBezTo>
                <a:cubicBezTo>
                  <a:pt x="8213" y="240375"/>
                  <a:pt x="-744" y="230737"/>
                  <a:pt x="0" y="220623"/>
                </a:cubicBezTo>
                <a:cubicBezTo>
                  <a:pt x="7339" y="162692"/>
                  <a:pt x="-4434" y="115503"/>
                  <a:pt x="0" y="20645"/>
                </a:cubicBezTo>
                <a:close/>
              </a:path>
            </a:pathLst>
          </a:custGeom>
          <a:noFill/>
          <a:ln w="25400" cap="flat" cmpd="sng">
            <a:solidFill>
              <a:srgbClr val="A03223"/>
            </a:solidFill>
            <a:prstDash val="sysDash"/>
            <a:round/>
            <a:headEnd type="none" w="sm" len="sm"/>
            <a:tailEnd type="none" w="sm" len="sm"/>
            <a:extLst>
              <a:ext uri="{C807C97D-BFC1-408E-A445-0C87EB9F89A2}">
                <ask:lineSketchStyleProps xmlns:ask="http://schemas.microsoft.com/office/drawing/2018/sketchyshapes" sd="1486689867">
                  <a:prstGeom prst="roundRect">
                    <a:avLst>
                      <a:gd name="adj" fmla="val 8557"/>
                    </a:avLst>
                  </a:prstGeom>
                  <ask:type>
                    <ask:lineSketchFreehand/>
                  </ask:type>
                </ask:lineSketchStyleProps>
              </a:ext>
            </a:extLst>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21" name="Google Shape;389;p40">
            <a:extLst>
              <a:ext uri="{FF2B5EF4-FFF2-40B4-BE49-F238E27FC236}">
                <a16:creationId xmlns:a16="http://schemas.microsoft.com/office/drawing/2014/main" id="{C2F9B64E-2523-1560-47D7-79453C51C2FC}"/>
              </a:ext>
            </a:extLst>
          </p:cNvPr>
          <p:cNvSpPr/>
          <p:nvPr/>
        </p:nvSpPr>
        <p:spPr>
          <a:xfrm>
            <a:off x="8150280" y="3450199"/>
            <a:ext cx="542751" cy="241268"/>
          </a:xfrm>
          <a:custGeom>
            <a:avLst/>
            <a:gdLst>
              <a:gd name="csX0" fmla="*/ 0 w 542751"/>
              <a:gd name="csY0" fmla="*/ 20645 h 241268"/>
              <a:gd name="csX1" fmla="*/ 20645 w 542751"/>
              <a:gd name="csY1" fmla="*/ 0 h 241268"/>
              <a:gd name="csX2" fmla="*/ 522106 w 542751"/>
              <a:gd name="csY2" fmla="*/ 0 h 241268"/>
              <a:gd name="csX3" fmla="*/ 542751 w 542751"/>
              <a:gd name="csY3" fmla="*/ 20645 h 241268"/>
              <a:gd name="csX4" fmla="*/ 542751 w 542751"/>
              <a:gd name="csY4" fmla="*/ 220623 h 241268"/>
              <a:gd name="csX5" fmla="*/ 522106 w 542751"/>
              <a:gd name="csY5" fmla="*/ 241268 h 241268"/>
              <a:gd name="csX6" fmla="*/ 20645 w 542751"/>
              <a:gd name="csY6" fmla="*/ 241268 h 241268"/>
              <a:gd name="csX7" fmla="*/ 0 w 542751"/>
              <a:gd name="csY7" fmla="*/ 220623 h 241268"/>
              <a:gd name="csX8" fmla="*/ 0 w 542751"/>
              <a:gd name="csY8" fmla="*/ 20645 h 24126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542751" h="241268" extrusionOk="0">
                <a:moveTo>
                  <a:pt x="0" y="20645"/>
                </a:moveTo>
                <a:cubicBezTo>
                  <a:pt x="675" y="9083"/>
                  <a:pt x="9047" y="-1304"/>
                  <a:pt x="20645" y="0"/>
                </a:cubicBezTo>
                <a:cubicBezTo>
                  <a:pt x="242665" y="23231"/>
                  <a:pt x="389756" y="10911"/>
                  <a:pt x="522106" y="0"/>
                </a:cubicBezTo>
                <a:cubicBezTo>
                  <a:pt x="532384" y="1215"/>
                  <a:pt x="541891" y="8628"/>
                  <a:pt x="542751" y="20645"/>
                </a:cubicBezTo>
                <a:cubicBezTo>
                  <a:pt x="541517" y="86890"/>
                  <a:pt x="551398" y="129016"/>
                  <a:pt x="542751" y="220623"/>
                </a:cubicBezTo>
                <a:cubicBezTo>
                  <a:pt x="541871" y="232422"/>
                  <a:pt x="535561" y="240599"/>
                  <a:pt x="522106" y="241268"/>
                </a:cubicBezTo>
                <a:cubicBezTo>
                  <a:pt x="341019" y="227366"/>
                  <a:pt x="246326" y="256551"/>
                  <a:pt x="20645" y="241268"/>
                </a:cubicBezTo>
                <a:cubicBezTo>
                  <a:pt x="8687" y="239386"/>
                  <a:pt x="-972" y="233050"/>
                  <a:pt x="0" y="220623"/>
                </a:cubicBezTo>
                <a:cubicBezTo>
                  <a:pt x="2355" y="151369"/>
                  <a:pt x="-2103" y="78105"/>
                  <a:pt x="0" y="20645"/>
                </a:cubicBezTo>
                <a:close/>
              </a:path>
            </a:pathLst>
          </a:custGeom>
          <a:noFill/>
          <a:ln w="25400" cap="flat" cmpd="sng">
            <a:solidFill>
              <a:srgbClr val="A03223"/>
            </a:solidFill>
            <a:prstDash val="sysDash"/>
            <a:round/>
            <a:headEnd type="none" w="sm" len="sm"/>
            <a:tailEnd type="none" w="sm" len="sm"/>
            <a:extLst>
              <a:ext uri="{C807C97D-BFC1-408E-A445-0C87EB9F89A2}">
                <ask:lineSketchStyleProps xmlns:ask="http://schemas.microsoft.com/office/drawing/2018/sketchyshapes" sd="1434030009">
                  <a:prstGeom prst="roundRect">
                    <a:avLst>
                      <a:gd name="adj" fmla="val 8557"/>
                    </a:avLst>
                  </a:prstGeom>
                  <ask:type>
                    <ask:lineSketchFreehand/>
                  </ask:type>
                </ask:lineSketchStyleProps>
              </a:ext>
            </a:extLst>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22" name="Google Shape;389;p40">
            <a:extLst>
              <a:ext uri="{FF2B5EF4-FFF2-40B4-BE49-F238E27FC236}">
                <a16:creationId xmlns:a16="http://schemas.microsoft.com/office/drawing/2014/main" id="{007BEB7E-EB4D-07BA-C6FE-B742BF86ED62}"/>
              </a:ext>
            </a:extLst>
          </p:cNvPr>
          <p:cNvSpPr/>
          <p:nvPr/>
        </p:nvSpPr>
        <p:spPr>
          <a:xfrm>
            <a:off x="6879164" y="4384009"/>
            <a:ext cx="542751" cy="176632"/>
          </a:xfrm>
          <a:custGeom>
            <a:avLst/>
            <a:gdLst>
              <a:gd name="csX0" fmla="*/ 0 w 542751"/>
              <a:gd name="csY0" fmla="*/ 15114 h 176632"/>
              <a:gd name="csX1" fmla="*/ 15114 w 542751"/>
              <a:gd name="csY1" fmla="*/ 0 h 176632"/>
              <a:gd name="csX2" fmla="*/ 527637 w 542751"/>
              <a:gd name="csY2" fmla="*/ 0 h 176632"/>
              <a:gd name="csX3" fmla="*/ 542751 w 542751"/>
              <a:gd name="csY3" fmla="*/ 15114 h 176632"/>
              <a:gd name="csX4" fmla="*/ 542751 w 542751"/>
              <a:gd name="csY4" fmla="*/ 161518 h 176632"/>
              <a:gd name="csX5" fmla="*/ 527637 w 542751"/>
              <a:gd name="csY5" fmla="*/ 176632 h 176632"/>
              <a:gd name="csX6" fmla="*/ 15114 w 542751"/>
              <a:gd name="csY6" fmla="*/ 176632 h 176632"/>
              <a:gd name="csX7" fmla="*/ 0 w 542751"/>
              <a:gd name="csY7" fmla="*/ 161518 h 176632"/>
              <a:gd name="csX8" fmla="*/ 0 w 542751"/>
              <a:gd name="csY8" fmla="*/ 15114 h 1766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542751" h="176632" extrusionOk="0">
                <a:moveTo>
                  <a:pt x="0" y="15114"/>
                </a:moveTo>
                <a:cubicBezTo>
                  <a:pt x="287" y="6010"/>
                  <a:pt x="7147" y="-779"/>
                  <a:pt x="15114" y="0"/>
                </a:cubicBezTo>
                <a:cubicBezTo>
                  <a:pt x="217804" y="-11210"/>
                  <a:pt x="275298" y="2156"/>
                  <a:pt x="527637" y="0"/>
                </a:cubicBezTo>
                <a:cubicBezTo>
                  <a:pt x="536997" y="861"/>
                  <a:pt x="542180" y="5432"/>
                  <a:pt x="542751" y="15114"/>
                </a:cubicBezTo>
                <a:cubicBezTo>
                  <a:pt x="549924" y="77952"/>
                  <a:pt x="545201" y="91633"/>
                  <a:pt x="542751" y="161518"/>
                </a:cubicBezTo>
                <a:cubicBezTo>
                  <a:pt x="542589" y="167922"/>
                  <a:pt x="535509" y="177423"/>
                  <a:pt x="527637" y="176632"/>
                </a:cubicBezTo>
                <a:cubicBezTo>
                  <a:pt x="310693" y="173917"/>
                  <a:pt x="240996" y="163873"/>
                  <a:pt x="15114" y="176632"/>
                </a:cubicBezTo>
                <a:cubicBezTo>
                  <a:pt x="7724" y="177386"/>
                  <a:pt x="-581" y="171333"/>
                  <a:pt x="0" y="161518"/>
                </a:cubicBezTo>
                <a:cubicBezTo>
                  <a:pt x="-1892" y="93002"/>
                  <a:pt x="-3285" y="65571"/>
                  <a:pt x="0" y="15114"/>
                </a:cubicBezTo>
                <a:close/>
              </a:path>
            </a:pathLst>
          </a:custGeom>
          <a:noFill/>
          <a:ln w="25400" cap="flat" cmpd="sng">
            <a:solidFill>
              <a:srgbClr val="A03223"/>
            </a:solidFill>
            <a:prstDash val="sysDash"/>
            <a:round/>
            <a:headEnd type="none" w="sm" len="sm"/>
            <a:tailEnd type="none" w="sm" len="sm"/>
            <a:extLst>
              <a:ext uri="{C807C97D-BFC1-408E-A445-0C87EB9F89A2}">
                <ask:lineSketchStyleProps xmlns:ask="http://schemas.microsoft.com/office/drawing/2018/sketchyshapes" sd="1018849546">
                  <a:prstGeom prst="roundRect">
                    <a:avLst>
                      <a:gd name="adj" fmla="val 8557"/>
                    </a:avLst>
                  </a:prstGeom>
                  <ask:type>
                    <ask:lineSketchFreehand/>
                  </ask:type>
                </ask:lineSketchStyleProps>
              </a:ext>
            </a:extLst>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 name="Google Shape;389;p40">
            <a:extLst>
              <a:ext uri="{FF2B5EF4-FFF2-40B4-BE49-F238E27FC236}">
                <a16:creationId xmlns:a16="http://schemas.microsoft.com/office/drawing/2014/main" id="{BF3A8880-26EE-BEFC-1875-B95BFDBDB23C}"/>
              </a:ext>
            </a:extLst>
          </p:cNvPr>
          <p:cNvSpPr/>
          <p:nvPr/>
        </p:nvSpPr>
        <p:spPr>
          <a:xfrm>
            <a:off x="8130670" y="4384009"/>
            <a:ext cx="542751" cy="176632"/>
          </a:xfrm>
          <a:custGeom>
            <a:avLst/>
            <a:gdLst>
              <a:gd name="csX0" fmla="*/ 0 w 542751"/>
              <a:gd name="csY0" fmla="*/ 15114 h 176632"/>
              <a:gd name="csX1" fmla="*/ 15114 w 542751"/>
              <a:gd name="csY1" fmla="*/ 0 h 176632"/>
              <a:gd name="csX2" fmla="*/ 527637 w 542751"/>
              <a:gd name="csY2" fmla="*/ 0 h 176632"/>
              <a:gd name="csX3" fmla="*/ 542751 w 542751"/>
              <a:gd name="csY3" fmla="*/ 15114 h 176632"/>
              <a:gd name="csX4" fmla="*/ 542751 w 542751"/>
              <a:gd name="csY4" fmla="*/ 161518 h 176632"/>
              <a:gd name="csX5" fmla="*/ 527637 w 542751"/>
              <a:gd name="csY5" fmla="*/ 176632 h 176632"/>
              <a:gd name="csX6" fmla="*/ 15114 w 542751"/>
              <a:gd name="csY6" fmla="*/ 176632 h 176632"/>
              <a:gd name="csX7" fmla="*/ 0 w 542751"/>
              <a:gd name="csY7" fmla="*/ 161518 h 176632"/>
              <a:gd name="csX8" fmla="*/ 0 w 542751"/>
              <a:gd name="csY8" fmla="*/ 15114 h 1766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542751" h="176632" extrusionOk="0">
                <a:moveTo>
                  <a:pt x="0" y="15114"/>
                </a:moveTo>
                <a:cubicBezTo>
                  <a:pt x="-1833" y="7613"/>
                  <a:pt x="5438" y="31"/>
                  <a:pt x="15114" y="0"/>
                </a:cubicBezTo>
                <a:cubicBezTo>
                  <a:pt x="253692" y="7806"/>
                  <a:pt x="374361" y="12744"/>
                  <a:pt x="527637" y="0"/>
                </a:cubicBezTo>
                <a:cubicBezTo>
                  <a:pt x="535069" y="-42"/>
                  <a:pt x="543604" y="6661"/>
                  <a:pt x="542751" y="15114"/>
                </a:cubicBezTo>
                <a:cubicBezTo>
                  <a:pt x="542350" y="54017"/>
                  <a:pt x="540198" y="125681"/>
                  <a:pt x="542751" y="161518"/>
                </a:cubicBezTo>
                <a:cubicBezTo>
                  <a:pt x="542990" y="170776"/>
                  <a:pt x="534461" y="176886"/>
                  <a:pt x="527637" y="176632"/>
                </a:cubicBezTo>
                <a:cubicBezTo>
                  <a:pt x="368080" y="176650"/>
                  <a:pt x="266768" y="158285"/>
                  <a:pt x="15114" y="176632"/>
                </a:cubicBezTo>
                <a:cubicBezTo>
                  <a:pt x="5547" y="177798"/>
                  <a:pt x="-424" y="168508"/>
                  <a:pt x="0" y="161518"/>
                </a:cubicBezTo>
                <a:cubicBezTo>
                  <a:pt x="3114" y="110137"/>
                  <a:pt x="884" y="52461"/>
                  <a:pt x="0" y="15114"/>
                </a:cubicBezTo>
                <a:close/>
              </a:path>
            </a:pathLst>
          </a:custGeom>
          <a:noFill/>
          <a:ln w="25400" cap="flat" cmpd="sng">
            <a:solidFill>
              <a:srgbClr val="A03223"/>
            </a:solidFill>
            <a:prstDash val="sysDash"/>
            <a:round/>
            <a:headEnd type="none" w="sm" len="sm"/>
            <a:tailEnd type="none" w="sm" len="sm"/>
            <a:extLst>
              <a:ext uri="{C807C97D-BFC1-408E-A445-0C87EB9F89A2}">
                <ask:lineSketchStyleProps xmlns:ask="http://schemas.microsoft.com/office/drawing/2018/sketchyshapes" sd="3267675417">
                  <a:prstGeom prst="roundRect">
                    <a:avLst>
                      <a:gd name="adj" fmla="val 8557"/>
                    </a:avLst>
                  </a:prstGeom>
                  <ask:type>
                    <ask:lineSketchFreehand/>
                  </ask:type>
                </ask:lineSketchStyleProps>
              </a:ext>
            </a:extLst>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5" name="Rounded Rectangle 44"/>
          <p:cNvSpPr/>
          <p:nvPr/>
        </p:nvSpPr>
        <p:spPr>
          <a:xfrm>
            <a:off x="402336"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6" name="TextBox 45"/>
          <p:cNvSpPr txBox="1"/>
          <p:nvPr/>
        </p:nvSpPr>
        <p:spPr>
          <a:xfrm>
            <a:off x="402336"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Opening</a:t>
            </a:r>
          </a:p>
          <a:p>
            <a:pPr algn="ctr">
              <a:lnSpc>
                <a:spcPct val="90000"/>
              </a:lnSpc>
              <a:spcBef>
                <a:spcPts val="0"/>
              </a:spcBef>
              <a:spcAft>
                <a:spcPts val="0"/>
              </a:spcAft>
            </a:pPr>
            <a:endParaRPr sz="840" b="0" i="0">
              <a:solidFill>
                <a:srgbClr val="787878"/>
              </a:solidFill>
              <a:latin typeface="Aptos"/>
            </a:endParaRPr>
          </a:p>
        </p:txBody>
      </p:sp>
      <p:sp>
        <p:nvSpPr>
          <p:cNvPr id="47" name="Rounded Rectangle 46"/>
          <p:cNvSpPr/>
          <p:nvPr/>
        </p:nvSpPr>
        <p:spPr>
          <a:xfrm>
            <a:off x="1797710"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8" name="TextBox 47"/>
          <p:cNvSpPr txBox="1"/>
          <p:nvPr/>
        </p:nvSpPr>
        <p:spPr>
          <a:xfrm>
            <a:off x="1797710"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1</a:t>
            </a:r>
          </a:p>
          <a:p>
            <a:pPr algn="ctr">
              <a:lnSpc>
                <a:spcPct val="90000"/>
              </a:lnSpc>
              <a:spcBef>
                <a:spcPts val="0"/>
              </a:spcBef>
              <a:spcAft>
                <a:spcPts val="0"/>
              </a:spcAft>
            </a:pPr>
            <a:r>
              <a:rPr sz="570" b="0" i="0">
                <a:solidFill>
                  <a:srgbClr val="787878"/>
                </a:solidFill>
                <a:latin typeface="Aptos"/>
              </a:rPr>
              <a:t>understanding emotions from text</a:t>
            </a:r>
          </a:p>
        </p:txBody>
      </p:sp>
      <p:sp>
        <p:nvSpPr>
          <p:cNvPr id="49" name="Rounded Rectangle 48"/>
          <p:cNvSpPr/>
          <p:nvPr/>
        </p:nvSpPr>
        <p:spPr>
          <a:xfrm>
            <a:off x="3193084" y="36576"/>
            <a:ext cx="1322222" cy="50292"/>
          </a:xfrm>
          <a:prstGeom prst="roundRect">
            <a:avLst/>
          </a:prstGeom>
          <a:solidFill>
            <a:srgbClr val="F5A7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0" name="TextBox 49"/>
          <p:cNvSpPr txBox="1"/>
          <p:nvPr/>
        </p:nvSpPr>
        <p:spPr>
          <a:xfrm>
            <a:off x="3193084"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1" i="0">
                <a:solidFill>
                  <a:srgbClr val="F5A733"/>
                </a:solidFill>
                <a:latin typeface="Aptos"/>
              </a:rPr>
              <a:t>Part 2</a:t>
            </a:r>
          </a:p>
          <a:p>
            <a:pPr algn="ctr">
              <a:lnSpc>
                <a:spcPct val="90000"/>
              </a:lnSpc>
              <a:spcBef>
                <a:spcPts val="0"/>
              </a:spcBef>
              <a:spcAft>
                <a:spcPts val="0"/>
              </a:spcAft>
            </a:pPr>
            <a:r>
              <a:rPr sz="570" b="1" i="0">
                <a:solidFill>
                  <a:srgbClr val="AB4D2A"/>
                </a:solidFill>
                <a:latin typeface="Aptos"/>
              </a:rPr>
              <a:t>emotion regulation with llms</a:t>
            </a:r>
          </a:p>
        </p:txBody>
      </p:sp>
      <p:sp>
        <p:nvSpPr>
          <p:cNvPr id="51" name="Rounded Rectangle 50"/>
          <p:cNvSpPr/>
          <p:nvPr/>
        </p:nvSpPr>
        <p:spPr>
          <a:xfrm>
            <a:off x="4588459"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2" name="TextBox 51"/>
          <p:cNvSpPr txBox="1"/>
          <p:nvPr/>
        </p:nvSpPr>
        <p:spPr>
          <a:xfrm>
            <a:off x="4588459"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3</a:t>
            </a:r>
          </a:p>
          <a:p>
            <a:pPr algn="ctr">
              <a:lnSpc>
                <a:spcPct val="90000"/>
              </a:lnSpc>
              <a:spcBef>
                <a:spcPts val="0"/>
              </a:spcBef>
              <a:spcAft>
                <a:spcPts val="0"/>
              </a:spcAft>
            </a:pPr>
            <a:r>
              <a:rPr sz="570" b="0" i="0">
                <a:solidFill>
                  <a:srgbClr val="787878"/>
                </a:solidFill>
                <a:latin typeface="Aptos"/>
              </a:rPr>
              <a:t>sustaining empathy with diverse discourse moves</a:t>
            </a:r>
          </a:p>
        </p:txBody>
      </p:sp>
      <p:sp>
        <p:nvSpPr>
          <p:cNvPr id="53" name="Rounded Rectangle 52"/>
          <p:cNvSpPr/>
          <p:nvPr/>
        </p:nvSpPr>
        <p:spPr>
          <a:xfrm>
            <a:off x="5983833"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4" name="TextBox 53"/>
          <p:cNvSpPr txBox="1"/>
          <p:nvPr/>
        </p:nvSpPr>
        <p:spPr>
          <a:xfrm>
            <a:off x="5983833"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Conclusion</a:t>
            </a:r>
          </a:p>
          <a:p>
            <a:pPr algn="ctr">
              <a:lnSpc>
                <a:spcPct val="90000"/>
              </a:lnSpc>
              <a:spcBef>
                <a:spcPts val="0"/>
              </a:spcBef>
              <a:spcAft>
                <a:spcPts val="0"/>
              </a:spcAft>
            </a:pPr>
            <a:r>
              <a:rPr sz="570" b="0" i="0">
                <a:solidFill>
                  <a:srgbClr val="787878"/>
                </a:solidFill>
                <a:latin typeface="Aptos"/>
              </a:rPr>
              <a:t>takeaways</a:t>
            </a:r>
          </a:p>
        </p:txBody>
      </p:sp>
      <p:sp>
        <p:nvSpPr>
          <p:cNvPr id="2" name="Slide Number Placeholder 1">
            <a:extLst>
              <a:ext uri="{FF2B5EF4-FFF2-40B4-BE49-F238E27FC236}">
                <a16:creationId xmlns:a16="http://schemas.microsoft.com/office/drawing/2014/main" id="{B2C401FA-3E65-88E9-3B21-04BC227935E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a:p>
        </p:txBody>
      </p:sp>
      <p:sp>
        <p:nvSpPr>
          <p:cNvPr id="3" name="Rectangle 2">
            <a:extLst>
              <a:ext uri="{FF2B5EF4-FFF2-40B4-BE49-F238E27FC236}">
                <a16:creationId xmlns:a16="http://schemas.microsoft.com/office/drawing/2014/main" id="{03B8AF26-6F9E-524F-A455-0076287DE4B5}"/>
              </a:ext>
            </a:extLst>
          </p:cNvPr>
          <p:cNvSpPr/>
          <p:nvPr/>
        </p:nvSpPr>
        <p:spPr>
          <a:xfrm>
            <a:off x="4034305" y="1375881"/>
            <a:ext cx="4658726" cy="36044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6499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148E4-32A2-F08A-5A13-EBC3A72D97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91C437-B2B2-0F6A-BBAB-282C2551C9F4}"/>
              </a:ext>
            </a:extLst>
          </p:cNvPr>
          <p:cNvSpPr>
            <a:spLocks noGrp="1"/>
          </p:cNvSpPr>
          <p:nvPr>
            <p:ph type="title"/>
          </p:nvPr>
        </p:nvSpPr>
        <p:spPr>
          <a:xfrm>
            <a:off x="311700" y="766354"/>
            <a:ext cx="8520600" cy="2586446"/>
          </a:xfrm>
        </p:spPr>
        <p:txBody>
          <a:bodyPr>
            <a:noAutofit/>
          </a:bodyPr>
          <a:lstStyle/>
          <a:p>
            <a:r>
              <a:rPr lang="en-US" dirty="0"/>
              <a:t>LLMs (under expert guidance) can generate targeted reappraisals that are both “</a:t>
            </a:r>
            <a:r>
              <a:rPr lang="en-US" i="1" dirty="0">
                <a:solidFill>
                  <a:srgbClr val="C00000"/>
                </a:solidFill>
              </a:rPr>
              <a:t>aligned</a:t>
            </a:r>
            <a:r>
              <a:rPr lang="en-US" dirty="0"/>
              <a:t>” and </a:t>
            </a:r>
            <a:r>
              <a:rPr lang="en-US" i="1" dirty="0">
                <a:solidFill>
                  <a:srgbClr val="C00000"/>
                </a:solidFill>
              </a:rPr>
              <a:t>empathic</a:t>
            </a:r>
          </a:p>
        </p:txBody>
      </p:sp>
      <p:pic>
        <p:nvPicPr>
          <p:cNvPr id="10" name="Picture 9">
            <a:extLst>
              <a:ext uri="{FF2B5EF4-FFF2-40B4-BE49-F238E27FC236}">
                <a16:creationId xmlns:a16="http://schemas.microsoft.com/office/drawing/2014/main" id="{543F6744-6483-7501-6BE3-A1511F8652BA}"/>
              </a:ext>
            </a:extLst>
          </p:cNvPr>
          <p:cNvPicPr>
            <a:picLocks noChangeAspect="1"/>
          </p:cNvPicPr>
          <p:nvPr/>
        </p:nvPicPr>
        <p:blipFill>
          <a:blip r:embed="rId3"/>
          <a:stretch>
            <a:fillRect/>
          </a:stretch>
        </p:blipFill>
        <p:spPr>
          <a:xfrm>
            <a:off x="793196" y="3198891"/>
            <a:ext cx="609419" cy="609419"/>
          </a:xfrm>
          <a:prstGeom prst="rect">
            <a:avLst/>
          </a:prstGeom>
        </p:spPr>
      </p:pic>
      <p:sp>
        <p:nvSpPr>
          <p:cNvPr id="12" name="TextBox 11">
            <a:extLst>
              <a:ext uri="{FF2B5EF4-FFF2-40B4-BE49-F238E27FC236}">
                <a16:creationId xmlns:a16="http://schemas.microsoft.com/office/drawing/2014/main" id="{9EA90CB7-2A39-D671-6D6E-892E0DA5A1FB}"/>
              </a:ext>
            </a:extLst>
          </p:cNvPr>
          <p:cNvSpPr txBox="1"/>
          <p:nvPr/>
        </p:nvSpPr>
        <p:spPr>
          <a:xfrm>
            <a:off x="1591473" y="3149657"/>
            <a:ext cx="6880985" cy="707886"/>
          </a:xfrm>
          <a:prstGeom prst="rect">
            <a:avLst/>
          </a:prstGeom>
          <a:noFill/>
        </p:spPr>
        <p:txBody>
          <a:bodyPr wrap="square">
            <a:spAutoFit/>
          </a:bodyPr>
          <a:lstStyle/>
          <a:p>
            <a:r>
              <a:rPr lang="en-US" sz="2000" dirty="0">
                <a:solidFill>
                  <a:schemeClr val="dk2"/>
                </a:solidFill>
                <a:latin typeface="Source Sans Pro"/>
                <a:ea typeface="Source Sans Pro"/>
                <a:sym typeface="Source Sans Pro"/>
              </a:rPr>
              <a:t>⇨ Is it possible to </a:t>
            </a:r>
            <a:r>
              <a:rPr lang="en-US" sz="2000" b="1" dirty="0">
                <a:solidFill>
                  <a:srgbClr val="C00000"/>
                </a:solidFill>
                <a:latin typeface="Source Sans Pro"/>
                <a:ea typeface="Source Sans Pro"/>
                <a:sym typeface="Source Sans Pro"/>
              </a:rPr>
              <a:t>automate the guiding process</a:t>
            </a:r>
            <a:r>
              <a:rPr lang="en-US" sz="2000" dirty="0">
                <a:solidFill>
                  <a:schemeClr val="dk2"/>
                </a:solidFill>
                <a:latin typeface="Source Sans Pro"/>
                <a:ea typeface="Source Sans Pro"/>
                <a:sym typeface="Source Sans Pro"/>
              </a:rPr>
              <a:t> with </a:t>
            </a:r>
            <a:r>
              <a:rPr lang="en-US" sz="2000" b="1" dirty="0">
                <a:solidFill>
                  <a:srgbClr val="C00000"/>
                </a:solidFill>
                <a:latin typeface="Source Sans Pro"/>
                <a:ea typeface="Source Sans Pro"/>
                <a:sym typeface="Source Sans Pro"/>
              </a:rPr>
              <a:t>as little human supervision as possible</a:t>
            </a:r>
            <a:r>
              <a:rPr lang="en-US" sz="2000" dirty="0">
                <a:solidFill>
                  <a:schemeClr val="dk2"/>
                </a:solidFill>
                <a:latin typeface="Source Sans Pro"/>
                <a:ea typeface="Source Sans Pro"/>
                <a:sym typeface="Source Sans Pro"/>
              </a:rPr>
              <a:t>?</a:t>
            </a:r>
          </a:p>
        </p:txBody>
      </p:sp>
      <p:sp>
        <p:nvSpPr>
          <p:cNvPr id="13" name="Rounded Rectangle 12"/>
          <p:cNvSpPr/>
          <p:nvPr/>
        </p:nvSpPr>
        <p:spPr>
          <a:xfrm>
            <a:off x="402336"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TextBox 13"/>
          <p:cNvSpPr txBox="1"/>
          <p:nvPr/>
        </p:nvSpPr>
        <p:spPr>
          <a:xfrm>
            <a:off x="402336"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Opening</a:t>
            </a:r>
          </a:p>
          <a:p>
            <a:pPr algn="ctr">
              <a:lnSpc>
                <a:spcPct val="90000"/>
              </a:lnSpc>
              <a:spcBef>
                <a:spcPts val="0"/>
              </a:spcBef>
              <a:spcAft>
                <a:spcPts val="0"/>
              </a:spcAft>
            </a:pPr>
            <a:endParaRPr sz="840" b="0" i="0">
              <a:solidFill>
                <a:srgbClr val="787878"/>
              </a:solidFill>
              <a:latin typeface="Aptos"/>
            </a:endParaRPr>
          </a:p>
        </p:txBody>
      </p:sp>
      <p:sp>
        <p:nvSpPr>
          <p:cNvPr id="15" name="Rounded Rectangle 14"/>
          <p:cNvSpPr/>
          <p:nvPr/>
        </p:nvSpPr>
        <p:spPr>
          <a:xfrm>
            <a:off x="1797710"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6" name="TextBox 15"/>
          <p:cNvSpPr txBox="1"/>
          <p:nvPr/>
        </p:nvSpPr>
        <p:spPr>
          <a:xfrm>
            <a:off x="1797710"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1</a:t>
            </a:r>
          </a:p>
          <a:p>
            <a:pPr algn="ctr">
              <a:lnSpc>
                <a:spcPct val="90000"/>
              </a:lnSpc>
              <a:spcBef>
                <a:spcPts val="0"/>
              </a:spcBef>
              <a:spcAft>
                <a:spcPts val="0"/>
              </a:spcAft>
            </a:pPr>
            <a:r>
              <a:rPr sz="570" b="0" i="0">
                <a:solidFill>
                  <a:srgbClr val="787878"/>
                </a:solidFill>
                <a:latin typeface="Aptos"/>
              </a:rPr>
              <a:t>understanding emotions from text</a:t>
            </a:r>
          </a:p>
        </p:txBody>
      </p:sp>
      <p:sp>
        <p:nvSpPr>
          <p:cNvPr id="17" name="Rounded Rectangle 16"/>
          <p:cNvSpPr/>
          <p:nvPr/>
        </p:nvSpPr>
        <p:spPr>
          <a:xfrm>
            <a:off x="3193084" y="36576"/>
            <a:ext cx="1322222" cy="50292"/>
          </a:xfrm>
          <a:prstGeom prst="roundRect">
            <a:avLst/>
          </a:prstGeom>
          <a:solidFill>
            <a:srgbClr val="F5A7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8" name="TextBox 17"/>
          <p:cNvSpPr txBox="1"/>
          <p:nvPr/>
        </p:nvSpPr>
        <p:spPr>
          <a:xfrm>
            <a:off x="3193084"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1" i="0">
                <a:solidFill>
                  <a:srgbClr val="F5A733"/>
                </a:solidFill>
                <a:latin typeface="Aptos"/>
              </a:rPr>
              <a:t>Part 2</a:t>
            </a:r>
          </a:p>
          <a:p>
            <a:pPr algn="ctr">
              <a:lnSpc>
                <a:spcPct val="90000"/>
              </a:lnSpc>
              <a:spcBef>
                <a:spcPts val="0"/>
              </a:spcBef>
              <a:spcAft>
                <a:spcPts val="0"/>
              </a:spcAft>
            </a:pPr>
            <a:r>
              <a:rPr sz="570" b="1" i="0">
                <a:solidFill>
                  <a:srgbClr val="AB4D2A"/>
                </a:solidFill>
                <a:latin typeface="Aptos"/>
              </a:rPr>
              <a:t>emotion regulation with llms</a:t>
            </a:r>
          </a:p>
        </p:txBody>
      </p:sp>
      <p:sp>
        <p:nvSpPr>
          <p:cNvPr id="19" name="Rounded Rectangle 18"/>
          <p:cNvSpPr/>
          <p:nvPr/>
        </p:nvSpPr>
        <p:spPr>
          <a:xfrm>
            <a:off x="4588459"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0" name="TextBox 19"/>
          <p:cNvSpPr txBox="1"/>
          <p:nvPr/>
        </p:nvSpPr>
        <p:spPr>
          <a:xfrm>
            <a:off x="4588459"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3</a:t>
            </a:r>
          </a:p>
          <a:p>
            <a:pPr algn="ctr">
              <a:lnSpc>
                <a:spcPct val="90000"/>
              </a:lnSpc>
              <a:spcBef>
                <a:spcPts val="0"/>
              </a:spcBef>
              <a:spcAft>
                <a:spcPts val="0"/>
              </a:spcAft>
            </a:pPr>
            <a:r>
              <a:rPr sz="570" b="0" i="0">
                <a:solidFill>
                  <a:srgbClr val="787878"/>
                </a:solidFill>
                <a:latin typeface="Aptos"/>
              </a:rPr>
              <a:t>sustaining empathy with diverse discourse moves</a:t>
            </a:r>
          </a:p>
        </p:txBody>
      </p:sp>
      <p:sp>
        <p:nvSpPr>
          <p:cNvPr id="21" name="Rounded Rectangle 20"/>
          <p:cNvSpPr/>
          <p:nvPr/>
        </p:nvSpPr>
        <p:spPr>
          <a:xfrm>
            <a:off x="5983833"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2" name="TextBox 21"/>
          <p:cNvSpPr txBox="1"/>
          <p:nvPr/>
        </p:nvSpPr>
        <p:spPr>
          <a:xfrm>
            <a:off x="5983833"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Conclusion</a:t>
            </a:r>
          </a:p>
          <a:p>
            <a:pPr algn="ctr">
              <a:lnSpc>
                <a:spcPct val="90000"/>
              </a:lnSpc>
              <a:spcBef>
                <a:spcPts val="0"/>
              </a:spcBef>
              <a:spcAft>
                <a:spcPts val="0"/>
              </a:spcAft>
            </a:pPr>
            <a:r>
              <a:rPr sz="570" b="0" i="0">
                <a:solidFill>
                  <a:srgbClr val="787878"/>
                </a:solidFill>
                <a:latin typeface="Aptos"/>
              </a:rPr>
              <a:t>takeaways</a:t>
            </a:r>
          </a:p>
        </p:txBody>
      </p:sp>
      <p:sp>
        <p:nvSpPr>
          <p:cNvPr id="4" name="Slide Number Placeholder 3">
            <a:extLst>
              <a:ext uri="{FF2B5EF4-FFF2-40B4-BE49-F238E27FC236}">
                <a16:creationId xmlns:a16="http://schemas.microsoft.com/office/drawing/2014/main" id="{F4583BCC-BE39-B28E-806F-BF61BB6C20C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a:p>
        </p:txBody>
      </p:sp>
    </p:spTree>
    <p:extLst>
      <p:ext uri="{BB962C8B-B14F-4D97-AF65-F5344CB8AC3E}">
        <p14:creationId xmlns:p14="http://schemas.microsoft.com/office/powerpoint/2010/main" val="272702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0">
          <a:extLst>
            <a:ext uri="{FF2B5EF4-FFF2-40B4-BE49-F238E27FC236}">
              <a16:creationId xmlns:a16="http://schemas.microsoft.com/office/drawing/2014/main" id="{4AC1325E-D606-1D15-8084-3572974C5FB9}"/>
            </a:ext>
          </a:extLst>
        </p:cNvPr>
        <p:cNvGrpSpPr/>
        <p:nvPr/>
      </p:nvGrpSpPr>
      <p:grpSpPr>
        <a:xfrm>
          <a:off x="0" y="0"/>
          <a:ext cx="0" cy="0"/>
          <a:chOff x="0" y="0"/>
          <a:chExt cx="0" cy="0"/>
        </a:xfrm>
      </p:grpSpPr>
      <p:sp>
        <p:nvSpPr>
          <p:cNvPr id="141" name="Google Shape;141;p16">
            <a:extLst>
              <a:ext uri="{FF2B5EF4-FFF2-40B4-BE49-F238E27FC236}">
                <a16:creationId xmlns:a16="http://schemas.microsoft.com/office/drawing/2014/main" id="{9A30379D-2ECE-425E-6AE2-891327736C22}"/>
              </a:ext>
            </a:extLst>
          </p:cNvPr>
          <p:cNvSpPr txBox="1">
            <a:spLocks noGrp="1"/>
          </p:cNvSpPr>
          <p:nvPr>
            <p:ph type="title"/>
          </p:nvPr>
        </p:nvSpPr>
        <p:spPr>
          <a:xfrm>
            <a:off x="328159" y="786919"/>
            <a:ext cx="8520600" cy="1560772"/>
          </a:xfrm>
          <a:prstGeom prst="rect">
            <a:avLst/>
          </a:prstGeom>
        </p:spPr>
        <p:txBody>
          <a:bodyPr spcFirstLastPara="1" wrap="square" lIns="91425" tIns="91425" rIns="91425" bIns="91425" anchor="ctr" anchorCtr="0">
            <a:normAutofit fontScale="90000"/>
          </a:bodyPr>
          <a:lstStyle/>
          <a:p>
            <a:r>
              <a:rPr lang="en-US" i="1" dirty="0">
                <a:solidFill>
                  <a:srgbClr val="C00000"/>
                </a:solidFill>
                <a:latin typeface="Source Sans Pro"/>
                <a:ea typeface="Source Sans Pro"/>
                <a:cs typeface="Source Sans Pro"/>
                <a:sym typeface="Source Sans Pro"/>
              </a:rPr>
              <a:t>Part 2 (b)</a:t>
            </a:r>
            <a:br>
              <a:rPr lang="en-US" dirty="0">
                <a:latin typeface="Source Sans Pro"/>
                <a:ea typeface="Source Sans Pro"/>
                <a:cs typeface="Source Sans Pro"/>
                <a:sym typeface="Source Sans Pro"/>
              </a:rPr>
            </a:br>
            <a:r>
              <a:rPr lang="en-US" dirty="0">
                <a:latin typeface="Source Sans Pro"/>
                <a:ea typeface="Source Sans Pro"/>
                <a:cs typeface="Source Sans Pro"/>
                <a:sym typeface="Source Sans Pro"/>
              </a:rPr>
              <a:t>SPRI: Aligning Large Language Models with Context-Situated Principles</a:t>
            </a:r>
          </a:p>
        </p:txBody>
      </p:sp>
      <p:sp>
        <p:nvSpPr>
          <p:cNvPr id="143" name="Google Shape;143;p16">
            <a:extLst>
              <a:ext uri="{FF2B5EF4-FFF2-40B4-BE49-F238E27FC236}">
                <a16:creationId xmlns:a16="http://schemas.microsoft.com/office/drawing/2014/main" id="{449416FA-949C-996F-ADF6-F0294FC16785}"/>
              </a:ext>
            </a:extLst>
          </p:cNvPr>
          <p:cNvSpPr txBox="1"/>
          <p:nvPr/>
        </p:nvSpPr>
        <p:spPr>
          <a:xfrm>
            <a:off x="498129" y="2347691"/>
            <a:ext cx="8180659" cy="1107965"/>
          </a:xfrm>
          <a:prstGeom prst="rect">
            <a:avLst/>
          </a:prstGeom>
          <a:noFill/>
          <a:ln>
            <a:noFill/>
          </a:ln>
        </p:spPr>
        <p:txBody>
          <a:bodyPr spcFirstLastPara="1" wrap="square" lIns="91425" tIns="91425" rIns="91425" bIns="91425" anchor="t" anchorCtr="0">
            <a:spAutoFit/>
          </a:bodyPr>
          <a:lstStyle/>
          <a:p>
            <a:pPr algn="ctr">
              <a:lnSpc>
                <a:spcPct val="150000"/>
              </a:lnSpc>
            </a:pPr>
            <a:r>
              <a:rPr lang="en-US" sz="1600" b="1" dirty="0">
                <a:latin typeface="Source Sans Pro"/>
                <a:ea typeface="Source Sans Pro"/>
                <a:cs typeface="Source Sans Pro"/>
                <a:sym typeface="Source Sans Pro"/>
              </a:rPr>
              <a:t>Hongli Zhan</a:t>
            </a:r>
            <a:r>
              <a:rPr lang="en-US" sz="1600" dirty="0">
                <a:latin typeface="Source Sans Pro"/>
                <a:ea typeface="Source Sans Pro"/>
                <a:cs typeface="Source Sans Pro"/>
                <a:sym typeface="Source Sans Pro"/>
              </a:rPr>
              <a:t>, </a:t>
            </a:r>
            <a:r>
              <a:rPr lang="en-US" sz="1600" dirty="0" err="1">
                <a:latin typeface="Source Sans Pro"/>
                <a:ea typeface="Source Sans Pro"/>
                <a:cs typeface="Source Sans Pro"/>
                <a:sym typeface="Source Sans Pro"/>
              </a:rPr>
              <a:t>Muneeza</a:t>
            </a:r>
            <a:r>
              <a:rPr lang="en-US" sz="1600" dirty="0">
                <a:latin typeface="Source Sans Pro"/>
                <a:ea typeface="Source Sans Pro"/>
                <a:cs typeface="Source Sans Pro"/>
                <a:sym typeface="Source Sans Pro"/>
              </a:rPr>
              <a:t> Azmat, Raya </a:t>
            </a:r>
            <a:r>
              <a:rPr lang="en-US" sz="1600" dirty="0" err="1">
                <a:latin typeface="Source Sans Pro"/>
                <a:ea typeface="Source Sans Pro"/>
                <a:cs typeface="Source Sans Pro"/>
                <a:sym typeface="Source Sans Pro"/>
              </a:rPr>
              <a:t>Horesh</a:t>
            </a:r>
            <a:r>
              <a:rPr lang="en-US" sz="1600" dirty="0">
                <a:latin typeface="Source Sans Pro"/>
                <a:ea typeface="Source Sans Pro"/>
                <a:cs typeface="Source Sans Pro"/>
                <a:sym typeface="Source Sans Pro"/>
              </a:rPr>
              <a:t>, </a:t>
            </a:r>
            <a:r>
              <a:rPr lang="en-US" sz="1600" dirty="0" err="1">
                <a:latin typeface="Source Sans Pro"/>
                <a:ea typeface="Source Sans Pro"/>
                <a:cs typeface="Source Sans Pro"/>
                <a:sym typeface="Source Sans Pro"/>
              </a:rPr>
              <a:t>Junyi</a:t>
            </a:r>
            <a:r>
              <a:rPr lang="en-US" sz="1600" dirty="0">
                <a:latin typeface="Source Sans Pro"/>
                <a:ea typeface="Source Sans Pro"/>
                <a:cs typeface="Source Sans Pro"/>
                <a:sym typeface="Source Sans Pro"/>
              </a:rPr>
              <a:t> Jessy Li, Mikhail </a:t>
            </a:r>
            <a:r>
              <a:rPr lang="en-US" sz="1600" dirty="0" err="1">
                <a:latin typeface="Source Sans Pro"/>
                <a:ea typeface="Source Sans Pro"/>
                <a:cs typeface="Source Sans Pro"/>
                <a:sym typeface="Source Sans Pro"/>
              </a:rPr>
              <a:t>Yurochkin</a:t>
            </a:r>
            <a:endParaRPr lang="en-US" sz="1600" dirty="0">
              <a:latin typeface="Source Sans Pro"/>
              <a:ea typeface="Source Sans Pro"/>
              <a:cs typeface="Source Sans Pro"/>
              <a:sym typeface="Source Sans Pro"/>
            </a:endParaRPr>
          </a:p>
          <a:p>
            <a:pPr algn="ctr">
              <a:lnSpc>
                <a:spcPct val="150000"/>
              </a:lnSpc>
            </a:pPr>
            <a:r>
              <a:rPr lang="en-US" sz="1200" dirty="0">
                <a:solidFill>
                  <a:schemeClr val="dk1"/>
                </a:solidFill>
                <a:latin typeface="Source Sans Pro"/>
                <a:ea typeface="Source Sans Pro"/>
                <a:sym typeface="Source Sans Pro"/>
              </a:rPr>
              <a:t>In </a:t>
            </a:r>
            <a:r>
              <a:rPr lang="en-US" sz="1200" i="1" dirty="0">
                <a:solidFill>
                  <a:schemeClr val="dk1"/>
                </a:solidFill>
                <a:latin typeface="Source Sans Pro"/>
                <a:ea typeface="Source Sans Pro"/>
              </a:rPr>
              <a:t>Proceedings of the 42nd International Conference on Machine Learning (ICML 2025)</a:t>
            </a:r>
            <a:endParaRPr lang="en-US" sz="1200" i="1" dirty="0">
              <a:solidFill>
                <a:schemeClr val="dk1"/>
              </a:solidFill>
              <a:latin typeface="Source Sans Pro"/>
              <a:ea typeface="Source Sans Pro"/>
              <a:sym typeface="Source Sans Pro"/>
            </a:endParaRPr>
          </a:p>
          <a:p>
            <a:pPr algn="ctr">
              <a:lnSpc>
                <a:spcPct val="150000"/>
              </a:lnSpc>
            </a:pPr>
            <a:r>
              <a:rPr lang="en-US" sz="1200" i="1" dirty="0">
                <a:solidFill>
                  <a:schemeClr val="dk1"/>
                </a:solidFill>
                <a:latin typeface="Source Sans Pro"/>
                <a:ea typeface="Source Sans Pro"/>
                <a:sym typeface="Source Sans Pro"/>
              </a:rPr>
              <a:t>Work done during internship at IBM Research</a:t>
            </a:r>
          </a:p>
        </p:txBody>
      </p:sp>
      <p:sp>
        <p:nvSpPr>
          <p:cNvPr id="144" name="Rounded Rectangle 143"/>
          <p:cNvSpPr/>
          <p:nvPr/>
        </p:nvSpPr>
        <p:spPr>
          <a:xfrm>
            <a:off x="402336"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5" name="TextBox 144"/>
          <p:cNvSpPr txBox="1"/>
          <p:nvPr/>
        </p:nvSpPr>
        <p:spPr>
          <a:xfrm>
            <a:off x="402336"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Opening</a:t>
            </a:r>
          </a:p>
          <a:p>
            <a:pPr algn="ctr">
              <a:lnSpc>
                <a:spcPct val="90000"/>
              </a:lnSpc>
              <a:spcBef>
                <a:spcPts val="0"/>
              </a:spcBef>
              <a:spcAft>
                <a:spcPts val="0"/>
              </a:spcAft>
            </a:pPr>
            <a:endParaRPr sz="840" b="0" i="0">
              <a:solidFill>
                <a:srgbClr val="787878"/>
              </a:solidFill>
              <a:latin typeface="Aptos"/>
            </a:endParaRPr>
          </a:p>
        </p:txBody>
      </p:sp>
      <p:sp>
        <p:nvSpPr>
          <p:cNvPr id="146" name="Rounded Rectangle 145"/>
          <p:cNvSpPr/>
          <p:nvPr/>
        </p:nvSpPr>
        <p:spPr>
          <a:xfrm>
            <a:off x="1797710"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7" name="TextBox 146"/>
          <p:cNvSpPr txBox="1"/>
          <p:nvPr/>
        </p:nvSpPr>
        <p:spPr>
          <a:xfrm>
            <a:off x="1797710"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1</a:t>
            </a:r>
          </a:p>
          <a:p>
            <a:pPr algn="ctr">
              <a:lnSpc>
                <a:spcPct val="90000"/>
              </a:lnSpc>
              <a:spcBef>
                <a:spcPts val="0"/>
              </a:spcBef>
              <a:spcAft>
                <a:spcPts val="0"/>
              </a:spcAft>
            </a:pPr>
            <a:r>
              <a:rPr sz="570" b="0" i="0">
                <a:solidFill>
                  <a:srgbClr val="787878"/>
                </a:solidFill>
                <a:latin typeface="Aptos"/>
              </a:rPr>
              <a:t>understanding emotions from text</a:t>
            </a:r>
          </a:p>
        </p:txBody>
      </p:sp>
      <p:sp>
        <p:nvSpPr>
          <p:cNvPr id="148" name="Rounded Rectangle 147"/>
          <p:cNvSpPr/>
          <p:nvPr/>
        </p:nvSpPr>
        <p:spPr>
          <a:xfrm>
            <a:off x="3193084" y="36576"/>
            <a:ext cx="1322222" cy="50292"/>
          </a:xfrm>
          <a:prstGeom prst="roundRect">
            <a:avLst/>
          </a:prstGeom>
          <a:solidFill>
            <a:srgbClr val="F5A7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9" name="TextBox 148"/>
          <p:cNvSpPr txBox="1"/>
          <p:nvPr/>
        </p:nvSpPr>
        <p:spPr>
          <a:xfrm>
            <a:off x="3193084"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1" i="0">
                <a:solidFill>
                  <a:srgbClr val="F5A733"/>
                </a:solidFill>
                <a:latin typeface="Aptos"/>
              </a:rPr>
              <a:t>Part 2</a:t>
            </a:r>
          </a:p>
          <a:p>
            <a:pPr algn="ctr">
              <a:lnSpc>
                <a:spcPct val="90000"/>
              </a:lnSpc>
              <a:spcBef>
                <a:spcPts val="0"/>
              </a:spcBef>
              <a:spcAft>
                <a:spcPts val="0"/>
              </a:spcAft>
            </a:pPr>
            <a:r>
              <a:rPr sz="570" b="1" i="0">
                <a:solidFill>
                  <a:srgbClr val="AB4D2A"/>
                </a:solidFill>
                <a:latin typeface="Aptos"/>
              </a:rPr>
              <a:t>emotion regulation with llms</a:t>
            </a:r>
          </a:p>
        </p:txBody>
      </p:sp>
      <p:sp>
        <p:nvSpPr>
          <p:cNvPr id="150" name="Rounded Rectangle 149"/>
          <p:cNvSpPr/>
          <p:nvPr/>
        </p:nvSpPr>
        <p:spPr>
          <a:xfrm>
            <a:off x="4588459"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51" name="TextBox 150"/>
          <p:cNvSpPr txBox="1"/>
          <p:nvPr/>
        </p:nvSpPr>
        <p:spPr>
          <a:xfrm>
            <a:off x="4588459"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3</a:t>
            </a:r>
          </a:p>
          <a:p>
            <a:pPr algn="ctr">
              <a:lnSpc>
                <a:spcPct val="90000"/>
              </a:lnSpc>
              <a:spcBef>
                <a:spcPts val="0"/>
              </a:spcBef>
              <a:spcAft>
                <a:spcPts val="0"/>
              </a:spcAft>
            </a:pPr>
            <a:r>
              <a:rPr sz="570" b="0" i="0">
                <a:solidFill>
                  <a:srgbClr val="787878"/>
                </a:solidFill>
                <a:latin typeface="Aptos"/>
              </a:rPr>
              <a:t>sustaining empathy with diverse discourse moves</a:t>
            </a:r>
          </a:p>
        </p:txBody>
      </p:sp>
      <p:sp>
        <p:nvSpPr>
          <p:cNvPr id="152" name="Rounded Rectangle 151"/>
          <p:cNvSpPr/>
          <p:nvPr/>
        </p:nvSpPr>
        <p:spPr>
          <a:xfrm>
            <a:off x="5983833"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53" name="TextBox 152"/>
          <p:cNvSpPr txBox="1"/>
          <p:nvPr/>
        </p:nvSpPr>
        <p:spPr>
          <a:xfrm>
            <a:off x="5983833"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Conclusion</a:t>
            </a:r>
          </a:p>
          <a:p>
            <a:pPr algn="ctr">
              <a:lnSpc>
                <a:spcPct val="90000"/>
              </a:lnSpc>
              <a:spcBef>
                <a:spcPts val="0"/>
              </a:spcBef>
              <a:spcAft>
                <a:spcPts val="0"/>
              </a:spcAft>
            </a:pPr>
            <a:r>
              <a:rPr sz="570" b="0" i="0">
                <a:solidFill>
                  <a:srgbClr val="787878"/>
                </a:solidFill>
                <a:latin typeface="Aptos"/>
              </a:rPr>
              <a:t>takeaways</a:t>
            </a:r>
          </a:p>
        </p:txBody>
      </p:sp>
      <p:pic>
        <p:nvPicPr>
          <p:cNvPr id="2" name="Picture 1" descr="A person wearing glasses and a sweater&#10;&#10;AI-generated content may be incorrect.">
            <a:extLst>
              <a:ext uri="{FF2B5EF4-FFF2-40B4-BE49-F238E27FC236}">
                <a16:creationId xmlns:a16="http://schemas.microsoft.com/office/drawing/2014/main" id="{97693FD7-DA26-9E87-14EC-8A1D11F56D46}"/>
              </a:ext>
            </a:extLst>
          </p:cNvPr>
          <p:cNvPicPr>
            <a:picLocks noChangeAspect="1"/>
          </p:cNvPicPr>
          <p:nvPr/>
        </p:nvPicPr>
        <p:blipFill rotWithShape="1">
          <a:blip r:embed="rId3"/>
          <a:srcRect t="11044" b="13968"/>
          <a:stretch>
            <a:fillRect/>
          </a:stretch>
        </p:blipFill>
        <p:spPr>
          <a:xfrm>
            <a:off x="1332668" y="3555542"/>
            <a:ext cx="1109005" cy="1107675"/>
          </a:xfrm>
          <a:prstGeom prst="ellipse">
            <a:avLst/>
          </a:prstGeom>
        </p:spPr>
      </p:pic>
      <p:pic>
        <p:nvPicPr>
          <p:cNvPr id="3" name="Picture 2" descr="A person sitting in a chair&#10;&#10;AI-generated content may be incorrect.">
            <a:extLst>
              <a:ext uri="{FF2B5EF4-FFF2-40B4-BE49-F238E27FC236}">
                <a16:creationId xmlns:a16="http://schemas.microsoft.com/office/drawing/2014/main" id="{3C8F60A7-45B5-0B3D-813C-AD1191D2D114}"/>
              </a:ext>
            </a:extLst>
          </p:cNvPr>
          <p:cNvPicPr>
            <a:picLocks noChangeAspect="1"/>
          </p:cNvPicPr>
          <p:nvPr/>
        </p:nvPicPr>
        <p:blipFill>
          <a:blip r:embed="rId4"/>
          <a:stretch>
            <a:fillRect/>
          </a:stretch>
        </p:blipFill>
        <p:spPr>
          <a:xfrm>
            <a:off x="5246212" y="3552533"/>
            <a:ext cx="1109004" cy="1109004"/>
          </a:xfrm>
          <a:prstGeom prst="ellipse">
            <a:avLst/>
          </a:prstGeom>
        </p:spPr>
      </p:pic>
      <p:pic>
        <p:nvPicPr>
          <p:cNvPr id="5" name="Picture 4" descr="A person smiling at the camera&#10;&#10;AI-generated content may be incorrect.">
            <a:extLst>
              <a:ext uri="{FF2B5EF4-FFF2-40B4-BE49-F238E27FC236}">
                <a16:creationId xmlns:a16="http://schemas.microsoft.com/office/drawing/2014/main" id="{52B81073-4FBC-E8A8-7AAC-606F2D9F0F63}"/>
              </a:ext>
            </a:extLst>
          </p:cNvPr>
          <p:cNvPicPr>
            <a:picLocks noChangeAspect="1"/>
          </p:cNvPicPr>
          <p:nvPr/>
        </p:nvPicPr>
        <p:blipFill>
          <a:blip r:embed="rId5"/>
          <a:stretch>
            <a:fillRect/>
          </a:stretch>
        </p:blipFill>
        <p:spPr>
          <a:xfrm>
            <a:off x="2637742" y="3552533"/>
            <a:ext cx="1110684" cy="1110684"/>
          </a:xfrm>
          <a:prstGeom prst="ellipse">
            <a:avLst/>
          </a:prstGeom>
        </p:spPr>
      </p:pic>
      <p:pic>
        <p:nvPicPr>
          <p:cNvPr id="7" name="Picture 6" descr="A person with long hair&#10;&#10;AI-generated content may be incorrect.">
            <a:extLst>
              <a:ext uri="{FF2B5EF4-FFF2-40B4-BE49-F238E27FC236}">
                <a16:creationId xmlns:a16="http://schemas.microsoft.com/office/drawing/2014/main" id="{BB7904F1-5FAD-3235-5E19-18D127119BEB}"/>
              </a:ext>
            </a:extLst>
          </p:cNvPr>
          <p:cNvPicPr>
            <a:picLocks noChangeAspect="1"/>
          </p:cNvPicPr>
          <p:nvPr/>
        </p:nvPicPr>
        <p:blipFill>
          <a:blip r:embed="rId6"/>
          <a:stretch>
            <a:fillRect/>
          </a:stretch>
        </p:blipFill>
        <p:spPr>
          <a:xfrm>
            <a:off x="3942817" y="3552533"/>
            <a:ext cx="1109004" cy="1109004"/>
          </a:xfrm>
          <a:prstGeom prst="ellipse">
            <a:avLst/>
          </a:prstGeom>
        </p:spPr>
      </p:pic>
      <p:pic>
        <p:nvPicPr>
          <p:cNvPr id="11" name="Picture 10" descr="A person wearing a black jacket and a scarf&#10;&#10;AI-generated content may be incorrect.">
            <a:extLst>
              <a:ext uri="{FF2B5EF4-FFF2-40B4-BE49-F238E27FC236}">
                <a16:creationId xmlns:a16="http://schemas.microsoft.com/office/drawing/2014/main" id="{5F5E127A-85DA-09E1-A22E-0BD29314ADBF}"/>
              </a:ext>
            </a:extLst>
          </p:cNvPr>
          <p:cNvPicPr>
            <a:picLocks noChangeAspect="1"/>
          </p:cNvPicPr>
          <p:nvPr/>
        </p:nvPicPr>
        <p:blipFill>
          <a:blip r:embed="rId7"/>
          <a:srcRect l="5422" t="5510" r="6025" b="12089"/>
          <a:stretch>
            <a:fillRect/>
          </a:stretch>
        </p:blipFill>
        <p:spPr>
          <a:xfrm>
            <a:off x="6611202" y="3552533"/>
            <a:ext cx="1109005" cy="1110684"/>
          </a:xfrm>
          <a:prstGeom prst="ellipse">
            <a:avLst/>
          </a:prstGeom>
        </p:spPr>
      </p:pic>
      <p:sp>
        <p:nvSpPr>
          <p:cNvPr id="12" name="Slide Number Placeholder 11">
            <a:extLst>
              <a:ext uri="{FF2B5EF4-FFF2-40B4-BE49-F238E27FC236}">
                <a16:creationId xmlns:a16="http://schemas.microsoft.com/office/drawing/2014/main" id="{1D53B20A-58A3-7BF6-FA30-C3F3D350ED8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p:spTree>
    <p:extLst>
      <p:ext uri="{BB962C8B-B14F-4D97-AF65-F5344CB8AC3E}">
        <p14:creationId xmlns:p14="http://schemas.microsoft.com/office/powerpoint/2010/main" val="7655765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grpSp>
        <p:nvGrpSpPr>
          <p:cNvPr id="73" name="Google Shape;73;p14"/>
          <p:cNvGrpSpPr/>
          <p:nvPr/>
        </p:nvGrpSpPr>
        <p:grpSpPr>
          <a:xfrm>
            <a:off x="-163796" y="1637068"/>
            <a:ext cx="9564283" cy="2021483"/>
            <a:chOff x="-163795" y="2207368"/>
            <a:chExt cx="9564283" cy="2021483"/>
          </a:xfrm>
        </p:grpSpPr>
        <p:sp>
          <p:nvSpPr>
            <p:cNvPr id="74" name="Google Shape;74;p14"/>
            <p:cNvSpPr/>
            <p:nvPr/>
          </p:nvSpPr>
          <p:spPr>
            <a:xfrm>
              <a:off x="-163796" y="2207368"/>
              <a:ext cx="9564283" cy="2021483"/>
            </a:xfrm>
            <a:custGeom>
              <a:avLst/>
              <a:gdLst/>
              <a:ahLst/>
              <a:cxnLst/>
              <a:rect l="l" t="t" r="r" b="b"/>
              <a:pathLst>
                <a:path w="21047" h="3277" extrusionOk="0">
                  <a:moveTo>
                    <a:pt x="0" y="3276"/>
                  </a:moveTo>
                  <a:lnTo>
                    <a:pt x="0" y="3276"/>
                  </a:lnTo>
                  <a:cubicBezTo>
                    <a:pt x="1791" y="2105"/>
                    <a:pt x="4446" y="808"/>
                    <a:pt x="7400" y="1212"/>
                  </a:cubicBezTo>
                  <a:lnTo>
                    <a:pt x="7400" y="1212"/>
                  </a:lnTo>
                  <a:cubicBezTo>
                    <a:pt x="9534" y="1503"/>
                    <a:pt x="10330" y="2478"/>
                    <a:pt x="12300" y="2827"/>
                  </a:cubicBezTo>
                  <a:lnTo>
                    <a:pt x="12300" y="2827"/>
                  </a:lnTo>
                  <a:cubicBezTo>
                    <a:pt x="14185" y="3161"/>
                    <a:pt x="17032" y="2904"/>
                    <a:pt x="21046" y="0"/>
                  </a:cubicBezTo>
                </a:path>
              </a:pathLst>
            </a:custGeom>
            <a:noFill/>
            <a:ln w="733675" cap="flat" cmpd="sng">
              <a:solidFill>
                <a:srgbClr val="262626"/>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Georgia"/>
                <a:ea typeface="Georgia"/>
                <a:cs typeface="Georgia"/>
                <a:sym typeface="Georgia"/>
              </a:endParaRPr>
            </a:p>
          </p:txBody>
        </p:sp>
        <p:sp>
          <p:nvSpPr>
            <p:cNvPr id="75" name="Google Shape;75;p14"/>
            <p:cNvSpPr/>
            <p:nvPr/>
          </p:nvSpPr>
          <p:spPr>
            <a:xfrm>
              <a:off x="42812" y="2452828"/>
              <a:ext cx="8975141" cy="1722203"/>
            </a:xfrm>
            <a:custGeom>
              <a:avLst/>
              <a:gdLst/>
              <a:ahLst/>
              <a:cxnLst/>
              <a:rect l="l" t="t" r="r" b="b"/>
              <a:pathLst>
                <a:path w="19750" h="2792" extrusionOk="0">
                  <a:moveTo>
                    <a:pt x="0" y="2432"/>
                  </a:moveTo>
                  <a:lnTo>
                    <a:pt x="0" y="2432"/>
                  </a:lnTo>
                  <a:cubicBezTo>
                    <a:pt x="1740" y="1423"/>
                    <a:pt x="4063" y="508"/>
                    <a:pt x="6608" y="856"/>
                  </a:cubicBezTo>
                  <a:lnTo>
                    <a:pt x="6608" y="856"/>
                  </a:lnTo>
                  <a:cubicBezTo>
                    <a:pt x="8743" y="1147"/>
                    <a:pt x="9539" y="2122"/>
                    <a:pt x="11509" y="2471"/>
                  </a:cubicBezTo>
                  <a:lnTo>
                    <a:pt x="11509" y="2471"/>
                  </a:lnTo>
                  <a:cubicBezTo>
                    <a:pt x="13313" y="2791"/>
                    <a:pt x="16000" y="2568"/>
                    <a:pt x="19749" y="0"/>
                  </a:cubicBezTo>
                </a:path>
              </a:pathLst>
            </a:custGeom>
            <a:noFill/>
            <a:ln w="57150" cap="flat" cmpd="sng">
              <a:solidFill>
                <a:schemeClr val="lt1"/>
              </a:solidFill>
              <a:prstDash val="lgDash"/>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Georgia"/>
                <a:ea typeface="Georgia"/>
                <a:cs typeface="Georgia"/>
                <a:sym typeface="Georgia"/>
              </a:endParaRPr>
            </a:p>
          </p:txBody>
        </p:sp>
      </p:grpSp>
      <p:grpSp>
        <p:nvGrpSpPr>
          <p:cNvPr id="76" name="Google Shape;76;p14"/>
          <p:cNvGrpSpPr/>
          <p:nvPr/>
        </p:nvGrpSpPr>
        <p:grpSpPr>
          <a:xfrm>
            <a:off x="249975" y="486313"/>
            <a:ext cx="2694600" cy="1766234"/>
            <a:chOff x="249975" y="904213"/>
            <a:chExt cx="2694600" cy="1766234"/>
          </a:xfrm>
        </p:grpSpPr>
        <p:grpSp>
          <p:nvGrpSpPr>
            <p:cNvPr id="77" name="Google Shape;77;p14"/>
            <p:cNvGrpSpPr/>
            <p:nvPr/>
          </p:nvGrpSpPr>
          <p:grpSpPr>
            <a:xfrm>
              <a:off x="249975" y="904213"/>
              <a:ext cx="2694600" cy="1766234"/>
              <a:chOff x="543364" y="730690"/>
              <a:chExt cx="3592800" cy="2354979"/>
            </a:xfrm>
          </p:grpSpPr>
          <p:grpSp>
            <p:nvGrpSpPr>
              <p:cNvPr id="78" name="Google Shape;78;p14"/>
              <p:cNvGrpSpPr/>
              <p:nvPr/>
            </p:nvGrpSpPr>
            <p:grpSpPr>
              <a:xfrm>
                <a:off x="1170556" y="1776622"/>
                <a:ext cx="847818" cy="1309047"/>
                <a:chOff x="2020971" y="2726929"/>
                <a:chExt cx="2331733" cy="3600240"/>
              </a:xfrm>
            </p:grpSpPr>
            <p:sp>
              <p:nvSpPr>
                <p:cNvPr id="79" name="Google Shape;79;p14"/>
                <p:cNvSpPr/>
                <p:nvPr/>
              </p:nvSpPr>
              <p:spPr>
                <a:xfrm>
                  <a:off x="2742070" y="5327103"/>
                  <a:ext cx="894797" cy="1000066"/>
                </a:xfrm>
                <a:custGeom>
                  <a:avLst/>
                  <a:gdLst/>
                  <a:ahLst/>
                  <a:cxnLst/>
                  <a:rect l="l" t="t" r="r" b="b"/>
                  <a:pathLst>
                    <a:path w="750" h="837" extrusionOk="0">
                      <a:moveTo>
                        <a:pt x="749" y="0"/>
                      </a:moveTo>
                      <a:lnTo>
                        <a:pt x="375" y="836"/>
                      </a:lnTo>
                      <a:lnTo>
                        <a:pt x="0" y="0"/>
                      </a:lnTo>
                      <a:lnTo>
                        <a:pt x="749" y="0"/>
                      </a:lnTo>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Georgia"/>
                    <a:ea typeface="Georgia"/>
                    <a:cs typeface="Georgia"/>
                    <a:sym typeface="Georgia"/>
                  </a:endParaRPr>
                </a:p>
              </p:txBody>
            </p:sp>
            <p:sp>
              <p:nvSpPr>
                <p:cNvPr id="80" name="Google Shape;80;p14"/>
                <p:cNvSpPr/>
                <p:nvPr/>
              </p:nvSpPr>
              <p:spPr>
                <a:xfrm>
                  <a:off x="2020971" y="2726929"/>
                  <a:ext cx="2331733" cy="2331733"/>
                </a:xfrm>
                <a:custGeom>
                  <a:avLst/>
                  <a:gdLst/>
                  <a:ahLst/>
                  <a:cxnLst/>
                  <a:rect l="l" t="t" r="r" b="b"/>
                  <a:pathLst>
                    <a:path w="1954" h="1955" extrusionOk="0">
                      <a:moveTo>
                        <a:pt x="0" y="977"/>
                      </a:moveTo>
                      <a:lnTo>
                        <a:pt x="0" y="977"/>
                      </a:lnTo>
                      <a:cubicBezTo>
                        <a:pt x="0" y="1516"/>
                        <a:pt x="437" y="1954"/>
                        <a:pt x="977" y="1954"/>
                      </a:cubicBezTo>
                      <a:lnTo>
                        <a:pt x="977" y="1954"/>
                      </a:lnTo>
                      <a:cubicBezTo>
                        <a:pt x="1516" y="1954"/>
                        <a:pt x="1953" y="1516"/>
                        <a:pt x="1953" y="977"/>
                      </a:cubicBezTo>
                      <a:lnTo>
                        <a:pt x="1953" y="977"/>
                      </a:lnTo>
                      <a:cubicBezTo>
                        <a:pt x="1953" y="438"/>
                        <a:pt x="1516" y="0"/>
                        <a:pt x="977" y="0"/>
                      </a:cubicBezTo>
                      <a:lnTo>
                        <a:pt x="977" y="0"/>
                      </a:lnTo>
                      <a:cubicBezTo>
                        <a:pt x="437" y="0"/>
                        <a:pt x="0" y="438"/>
                        <a:pt x="0" y="977"/>
                      </a:cubicBezTo>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Georgia"/>
                    <a:ea typeface="Georgia"/>
                    <a:cs typeface="Georgia"/>
                    <a:sym typeface="Georgia"/>
                  </a:endParaRPr>
                </a:p>
              </p:txBody>
            </p:sp>
          </p:grpSp>
          <p:sp>
            <p:nvSpPr>
              <p:cNvPr id="81" name="Google Shape;81;p14"/>
              <p:cNvSpPr txBox="1"/>
              <p:nvPr/>
            </p:nvSpPr>
            <p:spPr>
              <a:xfrm>
                <a:off x="543364" y="730690"/>
                <a:ext cx="3592800" cy="99104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r>
                  <a:rPr lang="en" b="1" dirty="0">
                    <a:solidFill>
                      <a:schemeClr val="dk2"/>
                    </a:solidFill>
                    <a:latin typeface="Source Sans Pro"/>
                    <a:ea typeface="Source Sans Pro"/>
                    <a:cs typeface="Source Sans Pro"/>
                    <a:sym typeface="Source Sans Pro"/>
                  </a:rPr>
                  <a:t>Deciphering Emotions from Text</a:t>
                </a:r>
                <a:endParaRPr b="1" dirty="0">
                  <a:solidFill>
                    <a:schemeClr val="dk2"/>
                  </a:solidFill>
                  <a:latin typeface="Source Sans Pro"/>
                  <a:ea typeface="Source Sans Pro"/>
                  <a:cs typeface="Source Sans Pro"/>
                  <a:sym typeface="Source Sans Pro"/>
                </a:endParaRPr>
              </a:p>
              <a:p>
                <a:pPr marL="182880" lvl="0" indent="-134620" algn="l" rtl="0">
                  <a:lnSpc>
                    <a:spcPct val="115000"/>
                  </a:lnSpc>
                  <a:spcBef>
                    <a:spcPts val="0"/>
                  </a:spcBef>
                  <a:spcAft>
                    <a:spcPts val="0"/>
                  </a:spcAft>
                  <a:buClr>
                    <a:schemeClr val="dk2"/>
                  </a:buClr>
                  <a:buSzPts val="1400"/>
                  <a:buFont typeface="Source Sans Pro"/>
                  <a:buChar char="●"/>
                </a:pPr>
                <a:r>
                  <a:rPr lang="en" dirty="0">
                    <a:solidFill>
                      <a:schemeClr val="dk2"/>
                    </a:solidFill>
                    <a:latin typeface="Source Sans Pro"/>
                    <a:ea typeface="Source Sans Pro"/>
                    <a:cs typeface="Source Sans Pro"/>
                    <a:sym typeface="Source Sans Pro"/>
                  </a:rPr>
                  <a:t>EMNLP 2022</a:t>
                </a:r>
                <a:endParaRPr dirty="0">
                  <a:solidFill>
                    <a:schemeClr val="dk2"/>
                  </a:solidFill>
                  <a:latin typeface="Source Sans Pro"/>
                  <a:ea typeface="Source Sans Pro"/>
                  <a:cs typeface="Source Sans Pro"/>
                  <a:sym typeface="Source Sans Pro"/>
                </a:endParaRPr>
              </a:p>
              <a:p>
                <a:pPr marL="182880" lvl="0" indent="-134620" algn="l" rtl="0">
                  <a:lnSpc>
                    <a:spcPct val="115000"/>
                  </a:lnSpc>
                  <a:spcBef>
                    <a:spcPts val="0"/>
                  </a:spcBef>
                  <a:spcAft>
                    <a:spcPts val="0"/>
                  </a:spcAft>
                  <a:buClr>
                    <a:schemeClr val="dk2"/>
                  </a:buClr>
                  <a:buSzPts val="1400"/>
                  <a:buFont typeface="Source Sans Pro"/>
                  <a:buChar char="●"/>
                </a:pPr>
                <a:r>
                  <a:rPr lang="en" dirty="0">
                    <a:solidFill>
                      <a:schemeClr val="dk2"/>
                    </a:solidFill>
                    <a:latin typeface="Source Sans Pro"/>
                    <a:ea typeface="Source Sans Pro"/>
                    <a:cs typeface="Source Sans Pro"/>
                    <a:sym typeface="Source Sans Pro"/>
                  </a:rPr>
                  <a:t>EMNLP 2023 Findings</a:t>
                </a:r>
                <a:endParaRPr dirty="0">
                  <a:solidFill>
                    <a:schemeClr val="dk1"/>
                  </a:solidFill>
                  <a:latin typeface="Source Sans Pro"/>
                  <a:ea typeface="Source Sans Pro"/>
                  <a:cs typeface="Source Sans Pro"/>
                  <a:sym typeface="Source Sans Pro"/>
                </a:endParaRPr>
              </a:p>
            </p:txBody>
          </p:sp>
        </p:grpSp>
        <p:sp>
          <p:nvSpPr>
            <p:cNvPr id="82" name="Google Shape;82;p14"/>
            <p:cNvSpPr txBox="1"/>
            <p:nvPr/>
          </p:nvSpPr>
          <p:spPr>
            <a:xfrm>
              <a:off x="731204" y="1797838"/>
              <a:ext cx="614100" cy="3924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2100" b="1">
                  <a:solidFill>
                    <a:schemeClr val="lt1"/>
                  </a:solidFill>
                  <a:latin typeface="Georgia"/>
                  <a:ea typeface="Georgia"/>
                  <a:cs typeface="Georgia"/>
                  <a:sym typeface="Georgia"/>
                </a:rPr>
                <a:t>1</a:t>
              </a:r>
              <a:endParaRPr sz="1100">
                <a:latin typeface="Georgia"/>
                <a:ea typeface="Georgia"/>
                <a:cs typeface="Georgia"/>
                <a:sym typeface="Georgia"/>
              </a:endParaRPr>
            </a:p>
          </p:txBody>
        </p:sp>
      </p:grpSp>
      <p:grpSp>
        <p:nvGrpSpPr>
          <p:cNvPr id="89" name="Google Shape;89;p14"/>
          <p:cNvGrpSpPr/>
          <p:nvPr/>
        </p:nvGrpSpPr>
        <p:grpSpPr>
          <a:xfrm>
            <a:off x="6644944" y="3361727"/>
            <a:ext cx="2295000" cy="1475139"/>
            <a:chOff x="2616644" y="2950977"/>
            <a:chExt cx="2295000" cy="1475139"/>
          </a:xfrm>
        </p:grpSpPr>
        <p:grpSp>
          <p:nvGrpSpPr>
            <p:cNvPr id="90" name="Google Shape;90;p14"/>
            <p:cNvGrpSpPr/>
            <p:nvPr/>
          </p:nvGrpSpPr>
          <p:grpSpPr>
            <a:xfrm>
              <a:off x="3654698" y="2950977"/>
              <a:ext cx="635863" cy="1011071"/>
              <a:chOff x="6254378" y="2903607"/>
              <a:chExt cx="2331733" cy="3707632"/>
            </a:xfrm>
          </p:grpSpPr>
          <p:sp>
            <p:nvSpPr>
              <p:cNvPr id="91" name="Google Shape;91;p14"/>
              <p:cNvSpPr/>
              <p:nvPr/>
            </p:nvSpPr>
            <p:spPr>
              <a:xfrm rot="10800000" flipH="1">
                <a:off x="6972635" y="2903607"/>
                <a:ext cx="894797" cy="1000066"/>
              </a:xfrm>
              <a:custGeom>
                <a:avLst/>
                <a:gdLst/>
                <a:ahLst/>
                <a:cxnLst/>
                <a:rect l="l" t="t" r="r" b="b"/>
                <a:pathLst>
                  <a:path w="750" h="837" extrusionOk="0">
                    <a:moveTo>
                      <a:pt x="749" y="0"/>
                    </a:moveTo>
                    <a:lnTo>
                      <a:pt x="375" y="836"/>
                    </a:lnTo>
                    <a:lnTo>
                      <a:pt x="0" y="0"/>
                    </a:lnTo>
                    <a:lnTo>
                      <a:pt x="749" y="0"/>
                    </a:lnTo>
                  </a:path>
                </a:pathLst>
              </a:custGeom>
              <a:solidFill>
                <a:srgbClr val="E0666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Georgia"/>
                  <a:ea typeface="Georgia"/>
                  <a:cs typeface="Georgia"/>
                  <a:sym typeface="Georgia"/>
                </a:endParaRPr>
              </a:p>
            </p:txBody>
          </p:sp>
          <p:sp>
            <p:nvSpPr>
              <p:cNvPr id="92" name="Google Shape;92;p14"/>
              <p:cNvSpPr/>
              <p:nvPr/>
            </p:nvSpPr>
            <p:spPr>
              <a:xfrm>
                <a:off x="6254378" y="4279505"/>
                <a:ext cx="2331733" cy="2331733"/>
              </a:xfrm>
              <a:custGeom>
                <a:avLst/>
                <a:gdLst/>
                <a:ahLst/>
                <a:cxnLst/>
                <a:rect l="l" t="t" r="r" b="b"/>
                <a:pathLst>
                  <a:path w="1954" h="1955" extrusionOk="0">
                    <a:moveTo>
                      <a:pt x="0" y="977"/>
                    </a:moveTo>
                    <a:lnTo>
                      <a:pt x="0" y="977"/>
                    </a:lnTo>
                    <a:cubicBezTo>
                      <a:pt x="0" y="1516"/>
                      <a:pt x="437" y="1954"/>
                      <a:pt x="977" y="1954"/>
                    </a:cubicBezTo>
                    <a:lnTo>
                      <a:pt x="977" y="1954"/>
                    </a:lnTo>
                    <a:cubicBezTo>
                      <a:pt x="1516" y="1954"/>
                      <a:pt x="1953" y="1516"/>
                      <a:pt x="1953" y="977"/>
                    </a:cubicBezTo>
                    <a:lnTo>
                      <a:pt x="1953" y="977"/>
                    </a:lnTo>
                    <a:cubicBezTo>
                      <a:pt x="1953" y="438"/>
                      <a:pt x="1516" y="0"/>
                      <a:pt x="977" y="0"/>
                    </a:cubicBezTo>
                    <a:lnTo>
                      <a:pt x="977" y="0"/>
                    </a:lnTo>
                    <a:cubicBezTo>
                      <a:pt x="437" y="0"/>
                      <a:pt x="0" y="438"/>
                      <a:pt x="0" y="977"/>
                    </a:cubicBezTo>
                  </a:path>
                </a:pathLst>
              </a:custGeom>
              <a:solidFill>
                <a:srgbClr val="E0666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Georgia"/>
                  <a:ea typeface="Georgia"/>
                  <a:cs typeface="Georgia"/>
                  <a:sym typeface="Georgia"/>
                </a:endParaRPr>
              </a:p>
            </p:txBody>
          </p:sp>
        </p:grpSp>
        <p:sp>
          <p:nvSpPr>
            <p:cNvPr id="93" name="Google Shape;93;p14"/>
            <p:cNvSpPr txBox="1"/>
            <p:nvPr/>
          </p:nvSpPr>
          <p:spPr>
            <a:xfrm>
              <a:off x="3665532" y="3408070"/>
              <a:ext cx="614100" cy="3924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2100" b="1">
                  <a:solidFill>
                    <a:schemeClr val="lt1"/>
                  </a:solidFill>
                  <a:latin typeface="Georgia"/>
                  <a:ea typeface="Georgia"/>
                  <a:cs typeface="Georgia"/>
                  <a:sym typeface="Georgia"/>
                </a:rPr>
                <a:t>4</a:t>
              </a:r>
              <a:endParaRPr sz="1100">
                <a:latin typeface="Georgia"/>
                <a:ea typeface="Georgia"/>
                <a:cs typeface="Georgia"/>
                <a:sym typeface="Georgia"/>
              </a:endParaRPr>
            </a:p>
          </p:txBody>
        </p:sp>
        <p:sp>
          <p:nvSpPr>
            <p:cNvPr id="94" name="Google Shape;94;p14"/>
            <p:cNvSpPr txBox="1"/>
            <p:nvPr/>
          </p:nvSpPr>
          <p:spPr>
            <a:xfrm>
              <a:off x="2616644" y="3930596"/>
              <a:ext cx="2295000" cy="49552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r>
                <a:rPr lang="en" b="1" dirty="0">
                  <a:solidFill>
                    <a:schemeClr val="dk2"/>
                  </a:solidFill>
                  <a:latin typeface="Source Sans Pro"/>
                  <a:ea typeface="Source Sans Pro"/>
                  <a:cs typeface="Source Sans Pro"/>
                  <a:sym typeface="Source Sans Pro"/>
                </a:rPr>
                <a:t>Conclusion</a:t>
              </a:r>
              <a:endParaRPr b="1" dirty="0">
                <a:solidFill>
                  <a:schemeClr val="dk2"/>
                </a:solidFill>
                <a:latin typeface="Source Sans Pro"/>
                <a:ea typeface="Source Sans Pro"/>
                <a:cs typeface="Source Sans Pro"/>
                <a:sym typeface="Source Sans Pro"/>
              </a:endParaRPr>
            </a:p>
            <a:p>
              <a:pPr marL="182880" lvl="0" indent="-134620" algn="l" rtl="0">
                <a:lnSpc>
                  <a:spcPct val="115000"/>
                </a:lnSpc>
                <a:spcBef>
                  <a:spcPts val="0"/>
                </a:spcBef>
                <a:spcAft>
                  <a:spcPts val="0"/>
                </a:spcAft>
                <a:buClr>
                  <a:schemeClr val="dk2"/>
                </a:buClr>
                <a:buSzPts val="1400"/>
                <a:buFont typeface="Source Sans Pro"/>
                <a:buChar char="●"/>
              </a:pPr>
              <a:r>
                <a:rPr lang="en" dirty="0">
                  <a:solidFill>
                    <a:schemeClr val="dk2"/>
                  </a:solidFill>
                  <a:latin typeface="Source Sans Pro"/>
                  <a:ea typeface="Source Sans Pro"/>
                  <a:cs typeface="Source Sans Pro"/>
                  <a:sym typeface="Source Sans Pro"/>
                </a:rPr>
                <a:t>Summary of Contributions</a:t>
              </a:r>
              <a:endParaRPr dirty="0">
                <a:solidFill>
                  <a:schemeClr val="dk2"/>
                </a:solidFill>
                <a:latin typeface="Source Sans Pro"/>
                <a:ea typeface="Source Sans Pro"/>
                <a:cs typeface="Source Sans Pro"/>
                <a:sym typeface="Source Sans Pro"/>
              </a:endParaRPr>
            </a:p>
          </p:txBody>
        </p:sp>
      </p:grpSp>
      <p:grpSp>
        <p:nvGrpSpPr>
          <p:cNvPr id="95" name="Google Shape;95;p14"/>
          <p:cNvGrpSpPr/>
          <p:nvPr/>
        </p:nvGrpSpPr>
        <p:grpSpPr>
          <a:xfrm>
            <a:off x="4785136" y="967416"/>
            <a:ext cx="2800030" cy="1894731"/>
            <a:chOff x="136936" y="699516"/>
            <a:chExt cx="2800030" cy="1894731"/>
          </a:xfrm>
        </p:grpSpPr>
        <p:grpSp>
          <p:nvGrpSpPr>
            <p:cNvPr id="96" name="Google Shape;96;p14"/>
            <p:cNvGrpSpPr/>
            <p:nvPr/>
          </p:nvGrpSpPr>
          <p:grpSpPr>
            <a:xfrm>
              <a:off x="136936" y="699516"/>
              <a:ext cx="2800030" cy="1894731"/>
              <a:chOff x="392646" y="457761"/>
              <a:chExt cx="3733372" cy="2526308"/>
            </a:xfrm>
          </p:grpSpPr>
          <p:grpSp>
            <p:nvGrpSpPr>
              <p:cNvPr id="97" name="Google Shape;97;p14"/>
              <p:cNvGrpSpPr/>
              <p:nvPr/>
            </p:nvGrpSpPr>
            <p:grpSpPr>
              <a:xfrm>
                <a:off x="2592956" y="1675022"/>
                <a:ext cx="847818" cy="1309047"/>
                <a:chOff x="5932962" y="2447501"/>
                <a:chExt cx="2331733" cy="3600240"/>
              </a:xfrm>
            </p:grpSpPr>
            <p:sp>
              <p:nvSpPr>
                <p:cNvPr id="98" name="Google Shape;98;p14"/>
                <p:cNvSpPr/>
                <p:nvPr/>
              </p:nvSpPr>
              <p:spPr>
                <a:xfrm>
                  <a:off x="6654061" y="5047675"/>
                  <a:ext cx="894797" cy="1000066"/>
                </a:xfrm>
                <a:custGeom>
                  <a:avLst/>
                  <a:gdLst/>
                  <a:ahLst/>
                  <a:cxnLst/>
                  <a:rect l="l" t="t" r="r" b="b"/>
                  <a:pathLst>
                    <a:path w="750" h="837" extrusionOk="0">
                      <a:moveTo>
                        <a:pt x="749" y="0"/>
                      </a:moveTo>
                      <a:lnTo>
                        <a:pt x="375" y="836"/>
                      </a:lnTo>
                      <a:lnTo>
                        <a:pt x="0" y="0"/>
                      </a:lnTo>
                      <a:lnTo>
                        <a:pt x="749" y="0"/>
                      </a:lnTo>
                    </a:path>
                  </a:pathLst>
                </a:custGeom>
                <a:solidFill>
                  <a:srgbClr val="93C47D"/>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Georgia"/>
                    <a:ea typeface="Georgia"/>
                    <a:cs typeface="Georgia"/>
                    <a:sym typeface="Georgia"/>
                  </a:endParaRPr>
                </a:p>
              </p:txBody>
            </p:sp>
            <p:sp>
              <p:nvSpPr>
                <p:cNvPr id="99" name="Google Shape;99;p14"/>
                <p:cNvSpPr/>
                <p:nvPr/>
              </p:nvSpPr>
              <p:spPr>
                <a:xfrm>
                  <a:off x="5932962" y="2447501"/>
                  <a:ext cx="2331733" cy="2331733"/>
                </a:xfrm>
                <a:custGeom>
                  <a:avLst/>
                  <a:gdLst/>
                  <a:ahLst/>
                  <a:cxnLst/>
                  <a:rect l="l" t="t" r="r" b="b"/>
                  <a:pathLst>
                    <a:path w="1954" h="1955" extrusionOk="0">
                      <a:moveTo>
                        <a:pt x="0" y="977"/>
                      </a:moveTo>
                      <a:lnTo>
                        <a:pt x="0" y="977"/>
                      </a:lnTo>
                      <a:cubicBezTo>
                        <a:pt x="0" y="1516"/>
                        <a:pt x="437" y="1954"/>
                        <a:pt x="977" y="1954"/>
                      </a:cubicBezTo>
                      <a:lnTo>
                        <a:pt x="977" y="1954"/>
                      </a:lnTo>
                      <a:cubicBezTo>
                        <a:pt x="1516" y="1954"/>
                        <a:pt x="1953" y="1516"/>
                        <a:pt x="1953" y="977"/>
                      </a:cubicBezTo>
                      <a:lnTo>
                        <a:pt x="1953" y="977"/>
                      </a:lnTo>
                      <a:cubicBezTo>
                        <a:pt x="1953" y="438"/>
                        <a:pt x="1516" y="0"/>
                        <a:pt x="977" y="0"/>
                      </a:cubicBezTo>
                      <a:lnTo>
                        <a:pt x="977" y="0"/>
                      </a:lnTo>
                      <a:cubicBezTo>
                        <a:pt x="437" y="0"/>
                        <a:pt x="0" y="438"/>
                        <a:pt x="0" y="977"/>
                      </a:cubicBezTo>
                    </a:path>
                  </a:pathLst>
                </a:custGeom>
                <a:solidFill>
                  <a:srgbClr val="93C47D"/>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Georgia"/>
                    <a:ea typeface="Georgia"/>
                    <a:cs typeface="Georgia"/>
                    <a:sym typeface="Georgia"/>
                  </a:endParaRPr>
                </a:p>
              </p:txBody>
            </p:sp>
          </p:grpSp>
          <p:sp>
            <p:nvSpPr>
              <p:cNvPr id="100" name="Google Shape;100;p14"/>
              <p:cNvSpPr txBox="1"/>
              <p:nvPr/>
            </p:nvSpPr>
            <p:spPr>
              <a:xfrm>
                <a:off x="392646" y="457761"/>
                <a:ext cx="3733372" cy="1321388"/>
              </a:xfrm>
              <a:prstGeom prst="rect">
                <a:avLst/>
              </a:prstGeom>
              <a:noFill/>
              <a:ln>
                <a:noFill/>
              </a:ln>
            </p:spPr>
            <p:txBody>
              <a:bodyPr spcFirstLastPara="1" wrap="square" lIns="0" tIns="0" rIns="0" bIns="0" anchor="t" anchorCtr="0">
                <a:spAutoFit/>
              </a:bodyPr>
              <a:lstStyle/>
              <a:p>
                <a:pPr lvl="0">
                  <a:lnSpc>
                    <a:spcPct val="115000"/>
                  </a:lnSpc>
                </a:pPr>
                <a:endParaRPr lang="en" b="1" dirty="0">
                  <a:solidFill>
                    <a:schemeClr val="dk2"/>
                  </a:solidFill>
                  <a:latin typeface="Source Sans Pro"/>
                  <a:ea typeface="Source Sans Pro"/>
                  <a:cs typeface="Source Sans Pro"/>
                  <a:sym typeface="Source Sans Pro"/>
                </a:endParaRPr>
              </a:p>
              <a:p>
                <a:pPr lvl="0">
                  <a:lnSpc>
                    <a:spcPct val="115000"/>
                  </a:lnSpc>
                </a:pPr>
                <a:r>
                  <a:rPr lang="en-US" b="1" dirty="0">
                    <a:solidFill>
                      <a:schemeClr val="dk2"/>
                    </a:solidFill>
                    <a:latin typeface="Source Sans Pro"/>
                    <a:ea typeface="Source Sans Pro"/>
                    <a:cs typeface="Source Sans Pro"/>
                    <a:sym typeface="Source Sans Pro"/>
                  </a:rPr>
                  <a:t>Discourse Diversity in Multi-Turn Empathic Dialogue</a:t>
                </a:r>
                <a:endParaRPr dirty="0">
                  <a:solidFill>
                    <a:schemeClr val="dk2"/>
                  </a:solidFill>
                  <a:latin typeface="Source Sans Pro"/>
                  <a:ea typeface="Source Sans Pro"/>
                  <a:sym typeface="Source Sans Pro"/>
                </a:endParaRPr>
              </a:p>
              <a:p>
                <a:pPr marL="182880" indent="-134620">
                  <a:lnSpc>
                    <a:spcPct val="115000"/>
                  </a:lnSpc>
                  <a:buClr>
                    <a:schemeClr val="dk2"/>
                  </a:buClr>
                  <a:buSzPts val="1400"/>
                  <a:buFont typeface="Source Sans Pro"/>
                  <a:buChar char="●"/>
                </a:pPr>
                <a:r>
                  <a:rPr lang="en" i="1" dirty="0">
                    <a:solidFill>
                      <a:schemeClr val="dk2"/>
                    </a:solidFill>
                    <a:latin typeface="Source Sans Pro"/>
                    <a:ea typeface="Source Sans Pro"/>
                    <a:sym typeface="Source Sans Pro"/>
                  </a:rPr>
                  <a:t>Under review</a:t>
                </a:r>
                <a:endParaRPr i="1" dirty="0">
                  <a:solidFill>
                    <a:schemeClr val="dk2"/>
                  </a:solidFill>
                  <a:latin typeface="Source Sans Pro"/>
                  <a:ea typeface="Source Sans Pro"/>
                  <a:sym typeface="Source Sans Pro"/>
                </a:endParaRPr>
              </a:p>
            </p:txBody>
          </p:sp>
        </p:grpSp>
        <p:sp>
          <p:nvSpPr>
            <p:cNvPr id="101" name="Google Shape;101;p14"/>
            <p:cNvSpPr txBox="1"/>
            <p:nvPr/>
          </p:nvSpPr>
          <p:spPr>
            <a:xfrm>
              <a:off x="1798004" y="1691640"/>
              <a:ext cx="614100" cy="3924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2100" b="1">
                  <a:solidFill>
                    <a:schemeClr val="lt1"/>
                  </a:solidFill>
                  <a:latin typeface="Georgia"/>
                  <a:ea typeface="Georgia"/>
                  <a:cs typeface="Georgia"/>
                  <a:sym typeface="Georgia"/>
                </a:rPr>
                <a:t>3</a:t>
              </a:r>
              <a:endParaRPr sz="1100">
                <a:latin typeface="Georgia"/>
                <a:ea typeface="Georgia"/>
                <a:cs typeface="Georgia"/>
                <a:sym typeface="Georgia"/>
              </a:endParaRPr>
            </a:p>
          </p:txBody>
        </p:sp>
      </p:grpSp>
      <p:grpSp>
        <p:nvGrpSpPr>
          <p:cNvPr id="2" name="Google Shape;214;p23">
            <a:extLst>
              <a:ext uri="{FF2B5EF4-FFF2-40B4-BE49-F238E27FC236}">
                <a16:creationId xmlns:a16="http://schemas.microsoft.com/office/drawing/2014/main" id="{2F218F9F-C480-89EE-76DF-7C8B7D8C64B9}"/>
              </a:ext>
            </a:extLst>
          </p:cNvPr>
          <p:cNvGrpSpPr/>
          <p:nvPr/>
        </p:nvGrpSpPr>
        <p:grpSpPr>
          <a:xfrm>
            <a:off x="1224199" y="3224460"/>
            <a:ext cx="3593856" cy="1238801"/>
            <a:chOff x="1891711" y="2239396"/>
            <a:chExt cx="3593856" cy="1238801"/>
          </a:xfrm>
        </p:grpSpPr>
        <p:grpSp>
          <p:nvGrpSpPr>
            <p:cNvPr id="3" name="Google Shape;215;p23">
              <a:extLst>
                <a:ext uri="{FF2B5EF4-FFF2-40B4-BE49-F238E27FC236}">
                  <a16:creationId xmlns:a16="http://schemas.microsoft.com/office/drawing/2014/main" id="{49E76A64-238D-4775-811A-24D9DCC8C0C3}"/>
                </a:ext>
              </a:extLst>
            </p:cNvPr>
            <p:cNvGrpSpPr/>
            <p:nvPr/>
          </p:nvGrpSpPr>
          <p:grpSpPr>
            <a:xfrm>
              <a:off x="4496205" y="2330476"/>
              <a:ext cx="635863" cy="1011070"/>
              <a:chOff x="9340220" y="628208"/>
              <a:chExt cx="2331733" cy="3707628"/>
            </a:xfrm>
          </p:grpSpPr>
          <p:sp>
            <p:nvSpPr>
              <p:cNvPr id="6" name="Google Shape;216;p23">
                <a:extLst>
                  <a:ext uri="{FF2B5EF4-FFF2-40B4-BE49-F238E27FC236}">
                    <a16:creationId xmlns:a16="http://schemas.microsoft.com/office/drawing/2014/main" id="{A1A9D929-AE15-929E-A9B5-DC75CE8AE9E8}"/>
                  </a:ext>
                </a:extLst>
              </p:cNvPr>
              <p:cNvSpPr/>
              <p:nvPr/>
            </p:nvSpPr>
            <p:spPr>
              <a:xfrm rot="10800000" flipH="1">
                <a:off x="10058479" y="628208"/>
                <a:ext cx="894797" cy="1000066"/>
              </a:xfrm>
              <a:custGeom>
                <a:avLst/>
                <a:gdLst/>
                <a:ahLst/>
                <a:cxnLst/>
                <a:rect l="l" t="t" r="r" b="b"/>
                <a:pathLst>
                  <a:path w="750" h="837" extrusionOk="0">
                    <a:moveTo>
                      <a:pt x="749" y="0"/>
                    </a:moveTo>
                    <a:lnTo>
                      <a:pt x="375" y="836"/>
                    </a:lnTo>
                    <a:lnTo>
                      <a:pt x="0" y="0"/>
                    </a:lnTo>
                    <a:lnTo>
                      <a:pt x="749" y="0"/>
                    </a:lnTo>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Georgia"/>
                  <a:ea typeface="Georgia"/>
                  <a:cs typeface="Georgia"/>
                  <a:sym typeface="Georgia"/>
                </a:endParaRPr>
              </a:p>
            </p:txBody>
          </p:sp>
          <p:sp>
            <p:nvSpPr>
              <p:cNvPr id="7" name="Google Shape;217;p23">
                <a:extLst>
                  <a:ext uri="{FF2B5EF4-FFF2-40B4-BE49-F238E27FC236}">
                    <a16:creationId xmlns:a16="http://schemas.microsoft.com/office/drawing/2014/main" id="{C232AF14-4BF5-16BA-04AA-858C57C69B05}"/>
                  </a:ext>
                </a:extLst>
              </p:cNvPr>
              <p:cNvSpPr/>
              <p:nvPr/>
            </p:nvSpPr>
            <p:spPr>
              <a:xfrm>
                <a:off x="9340220" y="2004105"/>
                <a:ext cx="2331733" cy="2331731"/>
              </a:xfrm>
              <a:custGeom>
                <a:avLst/>
                <a:gdLst/>
                <a:ahLst/>
                <a:cxnLst/>
                <a:rect l="l" t="t" r="r" b="b"/>
                <a:pathLst>
                  <a:path w="1954" h="1955" extrusionOk="0">
                    <a:moveTo>
                      <a:pt x="0" y="977"/>
                    </a:moveTo>
                    <a:lnTo>
                      <a:pt x="0" y="977"/>
                    </a:lnTo>
                    <a:cubicBezTo>
                      <a:pt x="0" y="1516"/>
                      <a:pt x="437" y="1954"/>
                      <a:pt x="977" y="1954"/>
                    </a:cubicBezTo>
                    <a:lnTo>
                      <a:pt x="977" y="1954"/>
                    </a:lnTo>
                    <a:cubicBezTo>
                      <a:pt x="1516" y="1954"/>
                      <a:pt x="1953" y="1516"/>
                      <a:pt x="1953" y="977"/>
                    </a:cubicBezTo>
                    <a:lnTo>
                      <a:pt x="1953" y="977"/>
                    </a:lnTo>
                    <a:cubicBezTo>
                      <a:pt x="1953" y="438"/>
                      <a:pt x="1516" y="0"/>
                      <a:pt x="977" y="0"/>
                    </a:cubicBezTo>
                    <a:lnTo>
                      <a:pt x="977" y="0"/>
                    </a:lnTo>
                    <a:cubicBezTo>
                      <a:pt x="437" y="0"/>
                      <a:pt x="0" y="438"/>
                      <a:pt x="0" y="977"/>
                    </a:cubicBezTo>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Georgia"/>
                  <a:ea typeface="Georgia"/>
                  <a:cs typeface="Georgia"/>
                  <a:sym typeface="Georgia"/>
                </a:endParaRPr>
              </a:p>
            </p:txBody>
          </p:sp>
        </p:grpSp>
        <p:sp>
          <p:nvSpPr>
            <p:cNvPr id="4" name="Google Shape;218;p23">
              <a:extLst>
                <a:ext uri="{FF2B5EF4-FFF2-40B4-BE49-F238E27FC236}">
                  <a16:creationId xmlns:a16="http://schemas.microsoft.com/office/drawing/2014/main" id="{4F33C5B6-E6E8-E38B-5E2B-E8949C6C3478}"/>
                </a:ext>
              </a:extLst>
            </p:cNvPr>
            <p:cNvSpPr txBox="1"/>
            <p:nvPr/>
          </p:nvSpPr>
          <p:spPr>
            <a:xfrm>
              <a:off x="4507039" y="2789926"/>
              <a:ext cx="614100" cy="3924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2100" b="1" dirty="0">
                  <a:solidFill>
                    <a:schemeClr val="lt1"/>
                  </a:solidFill>
                  <a:latin typeface="Georgia"/>
                  <a:ea typeface="Georgia"/>
                  <a:cs typeface="Georgia"/>
                  <a:sym typeface="Georgia"/>
                </a:rPr>
                <a:t>2</a:t>
              </a:r>
              <a:endParaRPr sz="1100" dirty="0">
                <a:latin typeface="Georgia"/>
                <a:ea typeface="Georgia"/>
                <a:cs typeface="Georgia"/>
                <a:sym typeface="Georgia"/>
              </a:endParaRPr>
            </a:p>
          </p:txBody>
        </p:sp>
        <p:sp>
          <p:nvSpPr>
            <p:cNvPr id="5" name="Google Shape;219;p23">
              <a:extLst>
                <a:ext uri="{FF2B5EF4-FFF2-40B4-BE49-F238E27FC236}">
                  <a16:creationId xmlns:a16="http://schemas.microsoft.com/office/drawing/2014/main" id="{5CB4468B-BC11-F916-A4F4-E9F6E4D42012}"/>
                </a:ext>
              </a:extLst>
            </p:cNvPr>
            <p:cNvSpPr txBox="1"/>
            <p:nvPr/>
          </p:nvSpPr>
          <p:spPr>
            <a:xfrm>
              <a:off x="1891711" y="2239396"/>
              <a:ext cx="3593856" cy="1238801"/>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r>
                <a:rPr lang="en" b="1" dirty="0">
                  <a:solidFill>
                    <a:schemeClr val="dk2"/>
                  </a:solidFill>
                  <a:latin typeface="Source Sans Pro"/>
                  <a:ea typeface="Source Sans Pro"/>
                  <a:cs typeface="Source Sans Pro"/>
                  <a:sym typeface="Source Sans Pro"/>
                </a:rPr>
                <a:t>Unveiling Advanced Psychological Capabilities from LLMs:</a:t>
              </a:r>
            </a:p>
            <a:p>
              <a:pPr marL="0" lvl="0" indent="0" algn="l" rtl="0">
                <a:lnSpc>
                  <a:spcPct val="115000"/>
                </a:lnSpc>
                <a:spcBef>
                  <a:spcPts val="0"/>
                </a:spcBef>
                <a:spcAft>
                  <a:spcPts val="0"/>
                </a:spcAft>
                <a:buNone/>
              </a:pPr>
              <a:r>
                <a:rPr lang="en" b="1" i="1" dirty="0">
                  <a:solidFill>
                    <a:schemeClr val="dk2"/>
                  </a:solidFill>
                  <a:latin typeface="Source Sans Pro"/>
                  <a:ea typeface="Source Sans Pro"/>
                  <a:cs typeface="Source Sans Pro"/>
                  <a:sym typeface="Source Sans Pro"/>
                </a:rPr>
                <a:t>A Case of Targeted Reappraisal</a:t>
              </a:r>
              <a:endParaRPr b="1" i="1" dirty="0">
                <a:solidFill>
                  <a:schemeClr val="dk2"/>
                </a:solidFill>
                <a:latin typeface="Source Sans Pro"/>
                <a:ea typeface="Source Sans Pro"/>
                <a:cs typeface="Source Sans Pro"/>
                <a:sym typeface="Source Sans Pro"/>
              </a:endParaRPr>
            </a:p>
            <a:p>
              <a:pPr marL="182880" lvl="0" indent="-134620" algn="l" rtl="0">
                <a:lnSpc>
                  <a:spcPct val="115000"/>
                </a:lnSpc>
                <a:spcBef>
                  <a:spcPts val="0"/>
                </a:spcBef>
                <a:spcAft>
                  <a:spcPts val="0"/>
                </a:spcAft>
                <a:buClr>
                  <a:schemeClr val="dk2"/>
                </a:buClr>
                <a:buSzPts val="1400"/>
                <a:buFont typeface="Source Sans Pro"/>
                <a:buChar char="●"/>
              </a:pPr>
              <a:r>
                <a:rPr lang="en" dirty="0">
                  <a:solidFill>
                    <a:schemeClr val="dk2"/>
                  </a:solidFill>
                  <a:latin typeface="Source Sans Pro"/>
                  <a:ea typeface="Source Sans Pro"/>
                  <a:cs typeface="Source Sans Pro"/>
                  <a:sym typeface="Source Sans Pro"/>
                </a:rPr>
                <a:t>COLM 2024</a:t>
              </a:r>
              <a:endParaRPr dirty="0">
                <a:solidFill>
                  <a:schemeClr val="dk2"/>
                </a:solidFill>
                <a:latin typeface="Source Sans Pro"/>
                <a:ea typeface="Source Sans Pro"/>
                <a:cs typeface="Source Sans Pro"/>
                <a:sym typeface="Source Sans Pro"/>
              </a:endParaRPr>
            </a:p>
            <a:p>
              <a:pPr marL="182880" lvl="0" indent="-134620" algn="l" rtl="0">
                <a:lnSpc>
                  <a:spcPct val="115000"/>
                </a:lnSpc>
                <a:spcBef>
                  <a:spcPts val="0"/>
                </a:spcBef>
                <a:spcAft>
                  <a:spcPts val="0"/>
                </a:spcAft>
                <a:buClr>
                  <a:schemeClr val="dk2"/>
                </a:buClr>
                <a:buSzPts val="1400"/>
                <a:buFont typeface="Source Sans Pro"/>
                <a:buChar char="●"/>
              </a:pPr>
              <a:r>
                <a:rPr lang="en-US" dirty="0">
                  <a:solidFill>
                    <a:schemeClr val="dk2"/>
                  </a:solidFill>
                  <a:latin typeface="Source Sans Pro"/>
                  <a:ea typeface="Source Sans Pro"/>
                  <a:cs typeface="Source Sans Pro"/>
                  <a:sym typeface="Source Sans Pro"/>
                </a:rPr>
                <a:t>ICML 2025</a:t>
              </a:r>
              <a:endParaRPr dirty="0">
                <a:solidFill>
                  <a:schemeClr val="dk2"/>
                </a:solidFill>
                <a:latin typeface="Source Sans Pro"/>
                <a:ea typeface="Source Sans Pro"/>
                <a:cs typeface="Source Sans Pro"/>
                <a:sym typeface="Source Sans Pro"/>
              </a:endParaRPr>
            </a:p>
          </p:txBody>
        </p:sp>
      </p:grpSp>
      <p:sp>
        <p:nvSpPr>
          <p:cNvPr id="103" name="Rounded Rectangle 102"/>
          <p:cNvSpPr/>
          <p:nvPr/>
        </p:nvSpPr>
        <p:spPr>
          <a:xfrm>
            <a:off x="402336" y="36576"/>
            <a:ext cx="1322222" cy="50292"/>
          </a:xfrm>
          <a:prstGeom prst="roundRect">
            <a:avLst/>
          </a:prstGeom>
          <a:solidFill>
            <a:srgbClr val="6F89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04" name="TextBox 103"/>
          <p:cNvSpPr txBox="1"/>
          <p:nvPr/>
        </p:nvSpPr>
        <p:spPr>
          <a:xfrm>
            <a:off x="402336"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1" i="0">
                <a:solidFill>
                  <a:srgbClr val="6F899A"/>
                </a:solidFill>
                <a:latin typeface="Aptos"/>
              </a:rPr>
              <a:t>Opening</a:t>
            </a:r>
          </a:p>
          <a:p>
            <a:pPr algn="ctr">
              <a:lnSpc>
                <a:spcPct val="90000"/>
              </a:lnSpc>
              <a:spcBef>
                <a:spcPts val="0"/>
              </a:spcBef>
              <a:spcAft>
                <a:spcPts val="0"/>
              </a:spcAft>
            </a:pPr>
            <a:endParaRPr sz="840" b="1" i="0">
              <a:solidFill>
                <a:srgbClr val="6F899A"/>
              </a:solidFill>
              <a:latin typeface="Aptos"/>
            </a:endParaRPr>
          </a:p>
        </p:txBody>
      </p:sp>
      <p:sp>
        <p:nvSpPr>
          <p:cNvPr id="105" name="Rounded Rectangle 104"/>
          <p:cNvSpPr/>
          <p:nvPr/>
        </p:nvSpPr>
        <p:spPr>
          <a:xfrm>
            <a:off x="1797710"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06" name="TextBox 105"/>
          <p:cNvSpPr txBox="1"/>
          <p:nvPr/>
        </p:nvSpPr>
        <p:spPr>
          <a:xfrm>
            <a:off x="1797710"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1</a:t>
            </a:r>
          </a:p>
          <a:p>
            <a:pPr algn="ctr">
              <a:lnSpc>
                <a:spcPct val="90000"/>
              </a:lnSpc>
              <a:spcBef>
                <a:spcPts val="0"/>
              </a:spcBef>
              <a:spcAft>
                <a:spcPts val="0"/>
              </a:spcAft>
            </a:pPr>
            <a:r>
              <a:rPr sz="570" b="0" i="0">
                <a:solidFill>
                  <a:srgbClr val="787878"/>
                </a:solidFill>
                <a:latin typeface="Aptos"/>
              </a:rPr>
              <a:t>understanding emotions from text</a:t>
            </a:r>
          </a:p>
        </p:txBody>
      </p:sp>
      <p:sp>
        <p:nvSpPr>
          <p:cNvPr id="107" name="Rounded Rectangle 106"/>
          <p:cNvSpPr/>
          <p:nvPr/>
        </p:nvSpPr>
        <p:spPr>
          <a:xfrm>
            <a:off x="3193084"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08" name="TextBox 107"/>
          <p:cNvSpPr txBox="1"/>
          <p:nvPr/>
        </p:nvSpPr>
        <p:spPr>
          <a:xfrm>
            <a:off x="3193084"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2</a:t>
            </a:r>
          </a:p>
          <a:p>
            <a:pPr algn="ctr">
              <a:lnSpc>
                <a:spcPct val="90000"/>
              </a:lnSpc>
              <a:spcBef>
                <a:spcPts val="0"/>
              </a:spcBef>
              <a:spcAft>
                <a:spcPts val="0"/>
              </a:spcAft>
            </a:pPr>
            <a:r>
              <a:rPr sz="570" b="0" i="0">
                <a:solidFill>
                  <a:srgbClr val="787878"/>
                </a:solidFill>
                <a:latin typeface="Aptos"/>
              </a:rPr>
              <a:t>emotion regulation with llms</a:t>
            </a:r>
          </a:p>
        </p:txBody>
      </p:sp>
      <p:sp>
        <p:nvSpPr>
          <p:cNvPr id="109" name="Rounded Rectangle 108"/>
          <p:cNvSpPr/>
          <p:nvPr/>
        </p:nvSpPr>
        <p:spPr>
          <a:xfrm>
            <a:off x="4588459"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10" name="TextBox 109"/>
          <p:cNvSpPr txBox="1"/>
          <p:nvPr/>
        </p:nvSpPr>
        <p:spPr>
          <a:xfrm>
            <a:off x="4588459"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3</a:t>
            </a:r>
          </a:p>
          <a:p>
            <a:pPr algn="ctr">
              <a:lnSpc>
                <a:spcPct val="90000"/>
              </a:lnSpc>
              <a:spcBef>
                <a:spcPts val="0"/>
              </a:spcBef>
              <a:spcAft>
                <a:spcPts val="0"/>
              </a:spcAft>
            </a:pPr>
            <a:r>
              <a:rPr sz="570" b="0" i="0">
                <a:solidFill>
                  <a:srgbClr val="787878"/>
                </a:solidFill>
                <a:latin typeface="Aptos"/>
              </a:rPr>
              <a:t>sustaining empathy with diverse discourse moves</a:t>
            </a:r>
          </a:p>
        </p:txBody>
      </p:sp>
      <p:sp>
        <p:nvSpPr>
          <p:cNvPr id="111" name="Rounded Rectangle 110"/>
          <p:cNvSpPr/>
          <p:nvPr/>
        </p:nvSpPr>
        <p:spPr>
          <a:xfrm>
            <a:off x="5983833"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12" name="TextBox 111"/>
          <p:cNvSpPr txBox="1"/>
          <p:nvPr/>
        </p:nvSpPr>
        <p:spPr>
          <a:xfrm>
            <a:off x="5983833"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Conclusion</a:t>
            </a:r>
          </a:p>
          <a:p>
            <a:pPr algn="ctr">
              <a:lnSpc>
                <a:spcPct val="90000"/>
              </a:lnSpc>
              <a:spcBef>
                <a:spcPts val="0"/>
              </a:spcBef>
              <a:spcAft>
                <a:spcPts val="0"/>
              </a:spcAft>
            </a:pPr>
            <a:r>
              <a:rPr sz="570" b="0" i="0">
                <a:solidFill>
                  <a:srgbClr val="787878"/>
                </a:solidFill>
                <a:latin typeface="Aptos"/>
              </a:rPr>
              <a:t>takeaways</a:t>
            </a:r>
          </a:p>
        </p:txBody>
      </p:sp>
      <p:sp>
        <p:nvSpPr>
          <p:cNvPr id="8" name="Slide Number Placeholder 7">
            <a:extLst>
              <a:ext uri="{FF2B5EF4-FFF2-40B4-BE49-F238E27FC236}">
                <a16:creationId xmlns:a16="http://schemas.microsoft.com/office/drawing/2014/main" id="{BFE2EE91-7876-2E1D-248A-FCF68246752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a:t>
            </a:fld>
            <a:endParaRPr lang="e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E712BF6B-E787-0456-B645-D289E1033F07}"/>
              </a:ext>
            </a:extLst>
          </p:cNvPr>
          <p:cNvSpPr/>
          <p:nvPr/>
        </p:nvSpPr>
        <p:spPr>
          <a:xfrm>
            <a:off x="667419" y="3362249"/>
            <a:ext cx="3282282" cy="1490794"/>
          </a:xfrm>
          <a:prstGeom prst="roundRect">
            <a:avLst>
              <a:gd name="adj" fmla="val 9897"/>
            </a:avLst>
          </a:prstGeom>
          <a:solidFill>
            <a:srgbClr val="F9E0E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sz="2000" b="1" dirty="0">
              <a:solidFill>
                <a:schemeClr val="tx1"/>
              </a:solidFill>
              <a:latin typeface="Calibri" panose="020F0502020204030204" pitchFamily="34" charset="0"/>
              <a:ea typeface="Microsoft Himalaya" pitchFamily="2" charset="0"/>
              <a:cs typeface="Calibri" panose="020F0502020204030204" pitchFamily="34" charset="0"/>
            </a:endParaRPr>
          </a:p>
        </p:txBody>
      </p:sp>
      <p:sp>
        <p:nvSpPr>
          <p:cNvPr id="8" name="Title 1">
            <a:extLst>
              <a:ext uri="{FF2B5EF4-FFF2-40B4-BE49-F238E27FC236}">
                <a16:creationId xmlns:a16="http://schemas.microsoft.com/office/drawing/2014/main" id="{D420EC21-2EF2-B214-84A9-1D2202CB5858}"/>
              </a:ext>
            </a:extLst>
          </p:cNvPr>
          <p:cNvSpPr>
            <a:spLocks noGrp="1"/>
          </p:cNvSpPr>
          <p:nvPr>
            <p:ph type="title"/>
          </p:nvPr>
        </p:nvSpPr>
        <p:spPr>
          <a:xfrm>
            <a:off x="311700" y="445025"/>
            <a:ext cx="8520600" cy="572700"/>
          </a:xfrm>
        </p:spPr>
        <p:txBody>
          <a:bodyPr/>
          <a:lstStyle/>
          <a:p>
            <a:r>
              <a:rPr lang="en-US" dirty="0"/>
              <a:t>Motivation</a:t>
            </a:r>
          </a:p>
        </p:txBody>
      </p:sp>
      <p:sp>
        <p:nvSpPr>
          <p:cNvPr id="10" name="Text Placeholder 2">
            <a:extLst>
              <a:ext uri="{FF2B5EF4-FFF2-40B4-BE49-F238E27FC236}">
                <a16:creationId xmlns:a16="http://schemas.microsoft.com/office/drawing/2014/main" id="{4EED0AB9-7B25-EFF2-1C3E-C4CA90E344CA}"/>
              </a:ext>
            </a:extLst>
          </p:cNvPr>
          <p:cNvSpPr>
            <a:spLocks noGrp="1"/>
          </p:cNvSpPr>
          <p:nvPr>
            <p:ph type="body" idx="1"/>
          </p:nvPr>
        </p:nvSpPr>
        <p:spPr>
          <a:xfrm>
            <a:off x="311700" y="909322"/>
            <a:ext cx="3698238" cy="2498880"/>
          </a:xfrm>
        </p:spPr>
        <p:txBody>
          <a:bodyPr>
            <a:normAutofit/>
          </a:bodyPr>
          <a:lstStyle/>
          <a:p>
            <a:pPr>
              <a:spcBef>
                <a:spcPts val="600"/>
              </a:spcBef>
              <a:spcAft>
                <a:spcPts val="600"/>
              </a:spcAft>
            </a:pPr>
            <a:r>
              <a:rPr lang="en-US" sz="1600" dirty="0"/>
              <a:t>In the context of providing </a:t>
            </a:r>
            <a:r>
              <a:rPr lang="en-US" sz="1600" dirty="0">
                <a:solidFill>
                  <a:srgbClr val="980000"/>
                </a:solidFill>
              </a:rPr>
              <a:t>cognitive reappraisals</a:t>
            </a:r>
            <a:r>
              <a:rPr lang="en-US" sz="1600" dirty="0"/>
              <a:t> for emotional support to users in distress:</a:t>
            </a:r>
          </a:p>
          <a:p>
            <a:pPr marL="285750" indent="-285750">
              <a:spcBef>
                <a:spcPts val="600"/>
              </a:spcBef>
              <a:spcAft>
                <a:spcPts val="600"/>
              </a:spcAft>
              <a:buFont typeface="Arial" panose="020B0604020202020204" pitchFamily="34" charset="0"/>
              <a:buChar char="•"/>
            </a:pPr>
            <a:r>
              <a:rPr lang="en-US" sz="1400" i="1" dirty="0"/>
              <a:t>Generic principles </a:t>
            </a:r>
            <a:r>
              <a:rPr lang="en-US" sz="1400" dirty="0"/>
              <a:t>are often insufficient to capture the complexities of the use-case</a:t>
            </a:r>
          </a:p>
          <a:p>
            <a:pPr marL="285750" indent="-285750">
              <a:spcBef>
                <a:spcPts val="600"/>
              </a:spcBef>
              <a:spcAft>
                <a:spcPts val="600"/>
              </a:spcAft>
              <a:buFont typeface="Arial" panose="020B0604020202020204" pitchFamily="34" charset="0"/>
              <a:buChar char="•"/>
            </a:pPr>
            <a:r>
              <a:rPr lang="en-US" sz="1400" i="1" dirty="0"/>
              <a:t>Expert-written guidance </a:t>
            </a:r>
            <a:r>
              <a:rPr lang="en-US" sz="1400" dirty="0"/>
              <a:t>takes too much time</a:t>
            </a:r>
          </a:p>
        </p:txBody>
      </p:sp>
      <p:sp>
        <p:nvSpPr>
          <p:cNvPr id="4" name="TextBox 3">
            <a:extLst>
              <a:ext uri="{FF2B5EF4-FFF2-40B4-BE49-F238E27FC236}">
                <a16:creationId xmlns:a16="http://schemas.microsoft.com/office/drawing/2014/main" id="{A70621F4-D93B-2147-FB61-82C095F9885D}"/>
              </a:ext>
            </a:extLst>
          </p:cNvPr>
          <p:cNvSpPr txBox="1"/>
          <p:nvPr/>
        </p:nvSpPr>
        <p:spPr>
          <a:xfrm>
            <a:off x="-1" y="4897279"/>
            <a:ext cx="3097370" cy="246221"/>
          </a:xfrm>
          <a:prstGeom prst="rect">
            <a:avLst/>
          </a:prstGeom>
          <a:noFill/>
        </p:spPr>
        <p:txBody>
          <a:bodyPr wrap="square" lIns="45720" tIns="45720" rIns="45720" bIns="45720" rtlCol="0">
            <a:spAutoFit/>
          </a:bodyPr>
          <a:lstStyle/>
          <a:p>
            <a:r>
              <a:rPr lang="en-US" sz="1000" b="1" dirty="0">
                <a:solidFill>
                  <a:schemeClr val="dk2"/>
                </a:solidFill>
                <a:latin typeface="Times New Roman" panose="02020603050405020304" pitchFamily="18" charset="0"/>
                <a:ea typeface="Microsoft Himalaya" pitchFamily="2" charset="0"/>
                <a:cs typeface="Times New Roman" panose="02020603050405020304" pitchFamily="18" charset="0"/>
              </a:rPr>
              <a:t>Z</a:t>
            </a:r>
            <a:r>
              <a:rPr lang="en-US" sz="1000" b="1"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han</a:t>
            </a:r>
            <a:r>
              <a:rPr lang="en-US" sz="1000"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 Azmat, Horesh, Li, Yurochkin (ICML 2025)</a:t>
            </a:r>
          </a:p>
        </p:txBody>
      </p:sp>
      <p:pic>
        <p:nvPicPr>
          <p:cNvPr id="11" name="Google Shape;111;p15">
            <a:extLst>
              <a:ext uri="{FF2B5EF4-FFF2-40B4-BE49-F238E27FC236}">
                <a16:creationId xmlns:a16="http://schemas.microsoft.com/office/drawing/2014/main" id="{355D4158-0C85-BBFB-4474-38225F43E9C3}"/>
              </a:ext>
            </a:extLst>
          </p:cNvPr>
          <p:cNvPicPr preferRelativeResize="0">
            <a:picLocks noChangeAspect="1"/>
          </p:cNvPicPr>
          <p:nvPr/>
        </p:nvPicPr>
        <p:blipFill>
          <a:blip r:embed="rId3">
            <a:alphaModFix/>
          </a:blip>
          <a:stretch>
            <a:fillRect/>
          </a:stretch>
        </p:blipFill>
        <p:spPr>
          <a:xfrm>
            <a:off x="87691" y="3857384"/>
            <a:ext cx="500521" cy="500521"/>
          </a:xfrm>
          <a:prstGeom prst="rect">
            <a:avLst/>
          </a:prstGeom>
          <a:noFill/>
          <a:ln>
            <a:noFill/>
          </a:ln>
        </p:spPr>
      </p:pic>
      <p:sp>
        <p:nvSpPr>
          <p:cNvPr id="13" name="TextBox 12">
            <a:extLst>
              <a:ext uri="{FF2B5EF4-FFF2-40B4-BE49-F238E27FC236}">
                <a16:creationId xmlns:a16="http://schemas.microsoft.com/office/drawing/2014/main" id="{6F66A467-8192-B1B1-9983-48464501ECBB}"/>
              </a:ext>
            </a:extLst>
          </p:cNvPr>
          <p:cNvSpPr txBox="1"/>
          <p:nvPr/>
        </p:nvSpPr>
        <p:spPr>
          <a:xfrm>
            <a:off x="674001" y="3362249"/>
            <a:ext cx="3335937" cy="1490793"/>
          </a:xfrm>
          <a:prstGeom prst="rect">
            <a:avLst/>
          </a:prstGeom>
          <a:noFill/>
        </p:spPr>
        <p:txBody>
          <a:bodyPr wrap="square">
            <a:spAutoFit/>
          </a:bodyPr>
          <a:lstStyle/>
          <a:p>
            <a:pPr>
              <a:lnSpc>
                <a:spcPct val="115000"/>
              </a:lnSpc>
              <a:spcBef>
                <a:spcPts val="600"/>
              </a:spcBef>
              <a:spcAft>
                <a:spcPts val="600"/>
              </a:spcAft>
              <a:buClr>
                <a:schemeClr val="dk2"/>
              </a:buClr>
              <a:buSzPts val="1800"/>
            </a:pPr>
            <a:r>
              <a:rPr lang="en-US" sz="1600" dirty="0">
                <a:solidFill>
                  <a:schemeClr val="dk2"/>
                </a:solidFill>
                <a:latin typeface="Source Sans Pro"/>
                <a:ea typeface="Source Sans Pro"/>
                <a:sym typeface="Source Sans Pro"/>
              </a:rPr>
              <a:t>Can we build a framework that </a:t>
            </a:r>
            <a:r>
              <a:rPr lang="en-US" sz="1600" b="1" dirty="0">
                <a:solidFill>
                  <a:srgbClr val="C00000"/>
                </a:solidFill>
                <a:latin typeface="Source Sans Pro"/>
                <a:ea typeface="Source Sans Pro"/>
                <a:sym typeface="Source Sans Pro"/>
              </a:rPr>
              <a:t>tailors the guidance to each individual query</a:t>
            </a:r>
            <a:r>
              <a:rPr lang="en-US" sz="1600" dirty="0">
                <a:solidFill>
                  <a:schemeClr val="dk2"/>
                </a:solidFill>
                <a:latin typeface="Source Sans Pro"/>
                <a:ea typeface="Source Sans Pro"/>
                <a:sym typeface="Source Sans Pro"/>
              </a:rPr>
              <a:t>, whilst </a:t>
            </a:r>
            <a:r>
              <a:rPr lang="en-US" sz="1600" b="1" dirty="0">
                <a:solidFill>
                  <a:srgbClr val="C00000"/>
                </a:solidFill>
                <a:latin typeface="Source Sans Pro"/>
                <a:ea typeface="Source Sans Pro"/>
                <a:sym typeface="Source Sans Pro"/>
              </a:rPr>
              <a:t>minimizing the human efforts </a:t>
            </a:r>
            <a:r>
              <a:rPr lang="en-US" sz="1600" dirty="0">
                <a:solidFill>
                  <a:schemeClr val="dk2"/>
                </a:solidFill>
                <a:latin typeface="Source Sans Pro"/>
                <a:ea typeface="Source Sans Pro"/>
                <a:sym typeface="Source Sans Pro"/>
              </a:rPr>
              <a:t>needed for annotations?</a:t>
            </a:r>
          </a:p>
        </p:txBody>
      </p:sp>
      <p:pic>
        <p:nvPicPr>
          <p:cNvPr id="12" name="Graphic 11">
            <a:extLst>
              <a:ext uri="{FF2B5EF4-FFF2-40B4-BE49-F238E27FC236}">
                <a16:creationId xmlns:a16="http://schemas.microsoft.com/office/drawing/2014/main" id="{E992FC38-DA93-EB5F-9667-AD747FC710C7}"/>
              </a:ext>
            </a:extLst>
          </p:cNvPr>
          <p:cNvPicPr>
            <a:picLocks noChangeAspect="1"/>
          </p:cNvPicPr>
          <p:nvPr/>
        </p:nvPicPr>
        <p:blipFill>
          <a:blip r:embed="rId4">
            <a:extLst>
              <a:ext uri="{96DAC541-7B7A-43D3-8B79-37D633B846F1}">
                <asvg:svgBlip xmlns:asvg="http://schemas.microsoft.com/office/drawing/2016/SVG/main" r:embed="rId5"/>
              </a:ext>
            </a:extLst>
          </a:blip>
          <a:srcRect b="70412"/>
          <a:stretch/>
        </p:blipFill>
        <p:spPr>
          <a:xfrm>
            <a:off x="4095727" y="909322"/>
            <a:ext cx="4380854" cy="1210423"/>
          </a:xfrm>
          <a:prstGeom prst="rect">
            <a:avLst/>
          </a:prstGeom>
        </p:spPr>
      </p:pic>
      <p:pic>
        <p:nvPicPr>
          <p:cNvPr id="14" name="Graphic 13">
            <a:extLst>
              <a:ext uri="{FF2B5EF4-FFF2-40B4-BE49-F238E27FC236}">
                <a16:creationId xmlns:a16="http://schemas.microsoft.com/office/drawing/2014/main" id="{D7EEF116-C941-7168-8E61-2299E2B088FA}"/>
              </a:ext>
            </a:extLst>
          </p:cNvPr>
          <p:cNvPicPr>
            <a:picLocks noChangeAspect="1"/>
          </p:cNvPicPr>
          <p:nvPr/>
        </p:nvPicPr>
        <p:blipFill>
          <a:blip r:embed="rId4">
            <a:extLst>
              <a:ext uri="{96DAC541-7B7A-43D3-8B79-37D633B846F1}">
                <asvg:svgBlip xmlns:asvg="http://schemas.microsoft.com/office/drawing/2016/SVG/main" r:embed="rId5"/>
              </a:ext>
            </a:extLst>
          </a:blip>
          <a:srcRect t="43587" b="27937"/>
          <a:stretch/>
        </p:blipFill>
        <p:spPr>
          <a:xfrm>
            <a:off x="4095727" y="2692445"/>
            <a:ext cx="4380854" cy="1164940"/>
          </a:xfrm>
          <a:prstGeom prst="rect">
            <a:avLst/>
          </a:prstGeom>
        </p:spPr>
      </p:pic>
      <p:pic>
        <p:nvPicPr>
          <p:cNvPr id="15" name="Graphic 14">
            <a:extLst>
              <a:ext uri="{FF2B5EF4-FFF2-40B4-BE49-F238E27FC236}">
                <a16:creationId xmlns:a16="http://schemas.microsoft.com/office/drawing/2014/main" id="{19BA4841-FF8A-FB1F-78D4-3939FA1D1B74}"/>
              </a:ext>
            </a:extLst>
          </p:cNvPr>
          <p:cNvPicPr>
            <a:picLocks noChangeAspect="1"/>
          </p:cNvPicPr>
          <p:nvPr/>
        </p:nvPicPr>
        <p:blipFill>
          <a:blip r:embed="rId4">
            <a:extLst>
              <a:ext uri="{96DAC541-7B7A-43D3-8B79-37D633B846F1}">
                <asvg:svgBlip xmlns:asvg="http://schemas.microsoft.com/office/drawing/2016/SVG/main" r:embed="rId5"/>
              </a:ext>
            </a:extLst>
          </a:blip>
          <a:srcRect t="71571"/>
          <a:stretch/>
        </p:blipFill>
        <p:spPr>
          <a:xfrm>
            <a:off x="4095727" y="3857383"/>
            <a:ext cx="4380854" cy="1163005"/>
          </a:xfrm>
          <a:prstGeom prst="rect">
            <a:avLst/>
          </a:prstGeom>
        </p:spPr>
      </p:pic>
      <p:pic>
        <p:nvPicPr>
          <p:cNvPr id="16" name="Graphic 15">
            <a:extLst>
              <a:ext uri="{FF2B5EF4-FFF2-40B4-BE49-F238E27FC236}">
                <a16:creationId xmlns:a16="http://schemas.microsoft.com/office/drawing/2014/main" id="{7D08C3FA-E6AD-4367-30E2-6482142E3E55}"/>
              </a:ext>
            </a:extLst>
          </p:cNvPr>
          <p:cNvPicPr>
            <a:picLocks noChangeAspect="1"/>
          </p:cNvPicPr>
          <p:nvPr/>
        </p:nvPicPr>
        <p:blipFill>
          <a:blip r:embed="rId4">
            <a:extLst>
              <a:ext uri="{96DAC541-7B7A-43D3-8B79-37D633B846F1}">
                <asvg:svgBlip xmlns:asvg="http://schemas.microsoft.com/office/drawing/2016/SVG/main" r:embed="rId5"/>
              </a:ext>
            </a:extLst>
          </a:blip>
          <a:srcRect t="29588" b="56412"/>
          <a:stretch/>
        </p:blipFill>
        <p:spPr>
          <a:xfrm>
            <a:off x="4095727" y="2119744"/>
            <a:ext cx="4380854" cy="572701"/>
          </a:xfrm>
          <a:prstGeom prst="rect">
            <a:avLst/>
          </a:prstGeom>
        </p:spPr>
      </p:pic>
      <p:sp>
        <p:nvSpPr>
          <p:cNvPr id="37" name="Rounded Rectangle 36"/>
          <p:cNvSpPr/>
          <p:nvPr/>
        </p:nvSpPr>
        <p:spPr>
          <a:xfrm>
            <a:off x="402336"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8" name="TextBox 37"/>
          <p:cNvSpPr txBox="1"/>
          <p:nvPr/>
        </p:nvSpPr>
        <p:spPr>
          <a:xfrm>
            <a:off x="402336"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Opening</a:t>
            </a:r>
          </a:p>
          <a:p>
            <a:pPr algn="ctr">
              <a:lnSpc>
                <a:spcPct val="90000"/>
              </a:lnSpc>
              <a:spcBef>
                <a:spcPts val="0"/>
              </a:spcBef>
              <a:spcAft>
                <a:spcPts val="0"/>
              </a:spcAft>
            </a:pPr>
            <a:endParaRPr sz="840" b="0" i="0">
              <a:solidFill>
                <a:srgbClr val="787878"/>
              </a:solidFill>
              <a:latin typeface="Aptos"/>
            </a:endParaRPr>
          </a:p>
        </p:txBody>
      </p:sp>
      <p:sp>
        <p:nvSpPr>
          <p:cNvPr id="39" name="Rounded Rectangle 38"/>
          <p:cNvSpPr/>
          <p:nvPr/>
        </p:nvSpPr>
        <p:spPr>
          <a:xfrm>
            <a:off x="1797710"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0" name="TextBox 39"/>
          <p:cNvSpPr txBox="1"/>
          <p:nvPr/>
        </p:nvSpPr>
        <p:spPr>
          <a:xfrm>
            <a:off x="1797710"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1</a:t>
            </a:r>
          </a:p>
          <a:p>
            <a:pPr algn="ctr">
              <a:lnSpc>
                <a:spcPct val="90000"/>
              </a:lnSpc>
              <a:spcBef>
                <a:spcPts val="0"/>
              </a:spcBef>
              <a:spcAft>
                <a:spcPts val="0"/>
              </a:spcAft>
            </a:pPr>
            <a:r>
              <a:rPr sz="570" b="0" i="0">
                <a:solidFill>
                  <a:srgbClr val="787878"/>
                </a:solidFill>
                <a:latin typeface="Aptos"/>
              </a:rPr>
              <a:t>understanding emotions from text</a:t>
            </a:r>
          </a:p>
        </p:txBody>
      </p:sp>
      <p:sp>
        <p:nvSpPr>
          <p:cNvPr id="41" name="Rounded Rectangle 40"/>
          <p:cNvSpPr/>
          <p:nvPr/>
        </p:nvSpPr>
        <p:spPr>
          <a:xfrm>
            <a:off x="3193084" y="36576"/>
            <a:ext cx="1322222" cy="50292"/>
          </a:xfrm>
          <a:prstGeom prst="roundRect">
            <a:avLst/>
          </a:prstGeom>
          <a:solidFill>
            <a:srgbClr val="F5A7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2" name="TextBox 41"/>
          <p:cNvSpPr txBox="1"/>
          <p:nvPr/>
        </p:nvSpPr>
        <p:spPr>
          <a:xfrm>
            <a:off x="3193084"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1" i="0">
                <a:solidFill>
                  <a:srgbClr val="F5A733"/>
                </a:solidFill>
                <a:latin typeface="Aptos"/>
              </a:rPr>
              <a:t>Part 2</a:t>
            </a:r>
          </a:p>
          <a:p>
            <a:pPr algn="ctr">
              <a:lnSpc>
                <a:spcPct val="90000"/>
              </a:lnSpc>
              <a:spcBef>
                <a:spcPts val="0"/>
              </a:spcBef>
              <a:spcAft>
                <a:spcPts val="0"/>
              </a:spcAft>
            </a:pPr>
            <a:r>
              <a:rPr sz="570" b="1" i="0">
                <a:solidFill>
                  <a:srgbClr val="AB4D2A"/>
                </a:solidFill>
                <a:latin typeface="Aptos"/>
              </a:rPr>
              <a:t>emotion regulation with llms</a:t>
            </a:r>
          </a:p>
        </p:txBody>
      </p:sp>
      <p:sp>
        <p:nvSpPr>
          <p:cNvPr id="43" name="Rounded Rectangle 42"/>
          <p:cNvSpPr/>
          <p:nvPr/>
        </p:nvSpPr>
        <p:spPr>
          <a:xfrm>
            <a:off x="4588459"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4" name="TextBox 43"/>
          <p:cNvSpPr txBox="1"/>
          <p:nvPr/>
        </p:nvSpPr>
        <p:spPr>
          <a:xfrm>
            <a:off x="4588459"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3</a:t>
            </a:r>
          </a:p>
          <a:p>
            <a:pPr algn="ctr">
              <a:lnSpc>
                <a:spcPct val="90000"/>
              </a:lnSpc>
              <a:spcBef>
                <a:spcPts val="0"/>
              </a:spcBef>
              <a:spcAft>
                <a:spcPts val="0"/>
              </a:spcAft>
            </a:pPr>
            <a:r>
              <a:rPr sz="570" b="0" i="0">
                <a:solidFill>
                  <a:srgbClr val="787878"/>
                </a:solidFill>
                <a:latin typeface="Aptos"/>
              </a:rPr>
              <a:t>sustaining empathy with diverse discourse moves</a:t>
            </a:r>
          </a:p>
        </p:txBody>
      </p:sp>
      <p:sp>
        <p:nvSpPr>
          <p:cNvPr id="45" name="Rounded Rectangle 44"/>
          <p:cNvSpPr/>
          <p:nvPr/>
        </p:nvSpPr>
        <p:spPr>
          <a:xfrm>
            <a:off x="5983833"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6" name="TextBox 45"/>
          <p:cNvSpPr txBox="1"/>
          <p:nvPr/>
        </p:nvSpPr>
        <p:spPr>
          <a:xfrm>
            <a:off x="5983833"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Conclusion</a:t>
            </a:r>
          </a:p>
          <a:p>
            <a:pPr algn="ctr">
              <a:lnSpc>
                <a:spcPct val="90000"/>
              </a:lnSpc>
              <a:spcBef>
                <a:spcPts val="0"/>
              </a:spcBef>
              <a:spcAft>
                <a:spcPts val="0"/>
              </a:spcAft>
            </a:pPr>
            <a:r>
              <a:rPr sz="570" b="0" i="0">
                <a:solidFill>
                  <a:srgbClr val="787878"/>
                </a:solidFill>
                <a:latin typeface="Aptos"/>
              </a:rPr>
              <a:t>takeaways</a:t>
            </a:r>
          </a:p>
        </p:txBody>
      </p:sp>
      <p:sp>
        <p:nvSpPr>
          <p:cNvPr id="2" name="Slide Number Placeholder 1">
            <a:extLst>
              <a:ext uri="{FF2B5EF4-FFF2-40B4-BE49-F238E27FC236}">
                <a16:creationId xmlns:a16="http://schemas.microsoft.com/office/drawing/2014/main" id="{D6A42921-BDAB-B577-6E01-2511356E9B9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a:p>
        </p:txBody>
      </p:sp>
    </p:spTree>
    <p:extLst>
      <p:ext uri="{BB962C8B-B14F-4D97-AF65-F5344CB8AC3E}">
        <p14:creationId xmlns:p14="http://schemas.microsoft.com/office/powerpoint/2010/main" val="4136127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Introducing: Situated-</a:t>
            </a:r>
            <a:r>
              <a:rPr lang="en" dirty="0" err="1"/>
              <a:t>PRInciples</a:t>
            </a:r>
            <a:r>
              <a:rPr lang="en" dirty="0"/>
              <a:t> (SPRI)</a:t>
            </a:r>
            <a:endParaRPr dirty="0"/>
          </a:p>
        </p:txBody>
      </p:sp>
      <p:sp>
        <p:nvSpPr>
          <p:cNvPr id="118" name="Google Shape;118;p16"/>
          <p:cNvSpPr/>
          <p:nvPr/>
        </p:nvSpPr>
        <p:spPr>
          <a:xfrm>
            <a:off x="71225" y="2756501"/>
            <a:ext cx="983400" cy="1332900"/>
          </a:xfrm>
          <a:prstGeom prst="rect">
            <a:avLst/>
          </a:prstGeom>
          <a:solidFill>
            <a:srgbClr val="FFF2CC"/>
          </a:solidFill>
          <a:ln w="9525" cap="flat" cmpd="sng">
            <a:solidFill>
              <a:srgbClr val="1F1F1F"/>
            </a:solidFill>
            <a:prstDash val="dash"/>
            <a:round/>
            <a:headEnd type="none" w="sm" len="sm"/>
            <a:tailEnd type="none" w="sm" len="sm"/>
          </a:ln>
        </p:spPr>
        <p:txBody>
          <a:bodyPr spcFirstLastPara="1" wrap="square" lIns="91425" tIns="91425" rIns="91425" bIns="91425" anchor="ctr" anchorCtr="0">
            <a:noAutofit/>
          </a:bodyPr>
          <a:lstStyle/>
          <a:p>
            <a:pPr marL="0" lvl="0" indent="0" algn="ctr" rtl="0">
              <a:lnSpc>
                <a:spcPct val="135714"/>
              </a:lnSpc>
              <a:spcBef>
                <a:spcPts val="0"/>
              </a:spcBef>
              <a:spcAft>
                <a:spcPts val="0"/>
              </a:spcAft>
              <a:buNone/>
            </a:pPr>
            <a:r>
              <a:rPr lang="en" sz="1000">
                <a:solidFill>
                  <a:srgbClr val="1F1F1F"/>
                </a:solidFill>
                <a:latin typeface="Source Sans Pro"/>
                <a:ea typeface="Source Sans Pro"/>
                <a:cs typeface="Source Sans Pro"/>
                <a:sym typeface="Source Sans Pro"/>
              </a:rPr>
              <a:t>My doctor told me that I'm at high risk for heart disease. What should I do?</a:t>
            </a:r>
            <a:endParaRPr sz="1000">
              <a:latin typeface="Source Sans Pro"/>
              <a:ea typeface="Source Sans Pro"/>
              <a:cs typeface="Source Sans Pro"/>
              <a:sym typeface="Source Sans Pro"/>
            </a:endParaRPr>
          </a:p>
        </p:txBody>
      </p:sp>
      <p:sp>
        <p:nvSpPr>
          <p:cNvPr id="119" name="Google Shape;119;p16"/>
          <p:cNvSpPr/>
          <p:nvPr/>
        </p:nvSpPr>
        <p:spPr>
          <a:xfrm>
            <a:off x="1250878" y="2122871"/>
            <a:ext cx="3871200" cy="2589000"/>
          </a:xfrm>
          <a:prstGeom prst="roundRect">
            <a:avLst>
              <a:gd name="adj" fmla="val 4443"/>
            </a:avLst>
          </a:prstGeom>
          <a:solidFill>
            <a:srgbClr val="CFE2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0" name="Google Shape;120;p16"/>
          <p:cNvSpPr/>
          <p:nvPr/>
        </p:nvSpPr>
        <p:spPr>
          <a:xfrm>
            <a:off x="1415636" y="2929208"/>
            <a:ext cx="2486100" cy="1696800"/>
          </a:xfrm>
          <a:prstGeom prst="rect">
            <a:avLst/>
          </a:prstGeom>
          <a:solidFill>
            <a:srgbClr val="EFEFEF"/>
          </a:solidFill>
          <a:ln w="1905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1" name="Google Shape;121;p16"/>
          <p:cNvSpPr/>
          <p:nvPr/>
        </p:nvSpPr>
        <p:spPr>
          <a:xfrm>
            <a:off x="2611176" y="2221834"/>
            <a:ext cx="1086600" cy="456967"/>
          </a:xfrm>
          <a:prstGeom prst="roundRect">
            <a:avLst>
              <a:gd name="adj" fmla="val 16667"/>
            </a:avLst>
          </a:prstGeom>
          <a:solidFill>
            <a:srgbClr val="00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rgbClr val="FFFFFF"/>
                </a:solidFill>
                <a:latin typeface="Source Sans Pro"/>
                <a:ea typeface="Source Sans Pro"/>
                <a:cs typeface="Source Sans Pro"/>
                <a:sym typeface="Source Sans Pro"/>
              </a:rPr>
              <a:t>Generate initial principles</a:t>
            </a:r>
            <a:endParaRPr sz="1000" b="1">
              <a:solidFill>
                <a:srgbClr val="FFFFFF"/>
              </a:solidFill>
              <a:latin typeface="Source Sans Pro"/>
              <a:ea typeface="Source Sans Pro"/>
              <a:cs typeface="Source Sans Pro"/>
              <a:sym typeface="Source Sans Pro"/>
            </a:endParaRPr>
          </a:p>
        </p:txBody>
      </p:sp>
      <p:grpSp>
        <p:nvGrpSpPr>
          <p:cNvPr id="122" name="Google Shape;122;p16"/>
          <p:cNvGrpSpPr/>
          <p:nvPr/>
        </p:nvGrpSpPr>
        <p:grpSpPr>
          <a:xfrm>
            <a:off x="71433" y="1822076"/>
            <a:ext cx="985050" cy="856372"/>
            <a:chOff x="779125" y="545365"/>
            <a:chExt cx="1313400" cy="1137885"/>
          </a:xfrm>
        </p:grpSpPr>
        <p:sp>
          <p:nvSpPr>
            <p:cNvPr id="123" name="Google Shape;123;p16"/>
            <p:cNvSpPr/>
            <p:nvPr/>
          </p:nvSpPr>
          <p:spPr>
            <a:xfrm>
              <a:off x="779125" y="1265050"/>
              <a:ext cx="1313400" cy="418200"/>
            </a:xfrm>
            <a:prstGeom prst="roundRect">
              <a:avLst>
                <a:gd name="adj" fmla="val 16667"/>
              </a:avLst>
            </a:prstGeom>
            <a:solidFill>
              <a:srgbClr val="FFE5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b="1">
                  <a:latin typeface="Source Sans Pro"/>
                  <a:ea typeface="Source Sans Pro"/>
                  <a:cs typeface="Source Sans Pro"/>
                  <a:sym typeface="Source Sans Pro"/>
                </a:rPr>
                <a:t>User Input</a:t>
              </a:r>
              <a:endParaRPr sz="1300" b="1">
                <a:latin typeface="Source Sans Pro"/>
                <a:ea typeface="Source Sans Pro"/>
                <a:cs typeface="Source Sans Pro"/>
                <a:sym typeface="Source Sans Pro"/>
              </a:endParaRPr>
            </a:p>
          </p:txBody>
        </p:sp>
        <p:pic>
          <p:nvPicPr>
            <p:cNvPr id="124" name="Google Shape;124;p16"/>
            <p:cNvPicPr preferRelativeResize="0"/>
            <p:nvPr/>
          </p:nvPicPr>
          <p:blipFill>
            <a:blip r:embed="rId3">
              <a:alphaModFix/>
            </a:blip>
            <a:stretch>
              <a:fillRect/>
            </a:stretch>
          </p:blipFill>
          <p:spPr>
            <a:xfrm>
              <a:off x="1209539" y="545365"/>
              <a:ext cx="642300" cy="642300"/>
            </a:xfrm>
            <a:prstGeom prst="rect">
              <a:avLst/>
            </a:prstGeom>
            <a:noFill/>
            <a:ln>
              <a:noFill/>
            </a:ln>
          </p:spPr>
        </p:pic>
      </p:grpSp>
      <p:pic>
        <p:nvPicPr>
          <p:cNvPr id="125" name="Google Shape;125;p16"/>
          <p:cNvPicPr preferRelativeResize="0"/>
          <p:nvPr/>
        </p:nvPicPr>
        <p:blipFill>
          <a:blip r:embed="rId4">
            <a:alphaModFix/>
          </a:blip>
          <a:stretch>
            <a:fillRect/>
          </a:stretch>
        </p:blipFill>
        <p:spPr>
          <a:xfrm>
            <a:off x="1621360" y="2383540"/>
            <a:ext cx="274305" cy="275295"/>
          </a:xfrm>
          <a:prstGeom prst="rect">
            <a:avLst/>
          </a:prstGeom>
          <a:noFill/>
          <a:ln>
            <a:noFill/>
          </a:ln>
        </p:spPr>
      </p:pic>
      <p:sp>
        <p:nvSpPr>
          <p:cNvPr id="126" name="Google Shape;126;p16"/>
          <p:cNvSpPr/>
          <p:nvPr/>
        </p:nvSpPr>
        <p:spPr>
          <a:xfrm>
            <a:off x="1217225" y="1712151"/>
            <a:ext cx="1093500" cy="330300"/>
          </a:xfrm>
          <a:prstGeom prst="rect">
            <a:avLst/>
          </a:prstGeom>
          <a:solidFill>
            <a:srgbClr val="D9D9D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latin typeface="Source Sans Pro"/>
                <a:ea typeface="Source Sans Pro"/>
                <a:cs typeface="Source Sans Pro"/>
                <a:sym typeface="Source Sans Pro"/>
              </a:rPr>
              <a:t>Seed (</a:t>
            </a:r>
            <a:r>
              <a:rPr lang="en" sz="800" b="1" i="1">
                <a:latin typeface="Source Sans Pro"/>
                <a:ea typeface="Source Sans Pro"/>
                <a:cs typeface="Source Sans Pro"/>
                <a:sym typeface="Source Sans Pro"/>
              </a:rPr>
              <a:t>Instruction, Principle</a:t>
            </a:r>
            <a:r>
              <a:rPr lang="en" sz="800" b="1">
                <a:latin typeface="Source Sans Pro"/>
                <a:ea typeface="Source Sans Pro"/>
                <a:cs typeface="Source Sans Pro"/>
                <a:sym typeface="Source Sans Pro"/>
              </a:rPr>
              <a:t>) Examples</a:t>
            </a:r>
            <a:endParaRPr sz="800" b="1">
              <a:latin typeface="Source Sans Pro"/>
              <a:ea typeface="Source Sans Pro"/>
              <a:cs typeface="Source Sans Pro"/>
              <a:sym typeface="Source Sans Pro"/>
            </a:endParaRPr>
          </a:p>
        </p:txBody>
      </p:sp>
      <p:cxnSp>
        <p:nvCxnSpPr>
          <p:cNvPr id="127" name="Google Shape;127;p16"/>
          <p:cNvCxnSpPr>
            <a:endCxn id="125" idx="0"/>
          </p:cNvCxnSpPr>
          <p:nvPr/>
        </p:nvCxnSpPr>
        <p:spPr>
          <a:xfrm>
            <a:off x="1757013" y="2053240"/>
            <a:ext cx="1500" cy="330300"/>
          </a:xfrm>
          <a:prstGeom prst="straightConnector1">
            <a:avLst/>
          </a:prstGeom>
          <a:noFill/>
          <a:ln w="19050" cap="flat" cmpd="sng">
            <a:solidFill>
              <a:srgbClr val="000000"/>
            </a:solidFill>
            <a:prstDash val="solid"/>
            <a:round/>
            <a:headEnd type="none" w="med" len="med"/>
            <a:tailEnd type="triangle" w="med" len="med"/>
          </a:ln>
        </p:spPr>
      </p:cxnSp>
      <p:sp>
        <p:nvSpPr>
          <p:cNvPr id="128" name="Google Shape;128;p16"/>
          <p:cNvSpPr txBox="1"/>
          <p:nvPr/>
        </p:nvSpPr>
        <p:spPr>
          <a:xfrm>
            <a:off x="2512600" y="1124001"/>
            <a:ext cx="2576100" cy="90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b="1" i="1">
                <a:latin typeface="Source Sans Pro"/>
                <a:ea typeface="Source Sans Pro"/>
                <a:cs typeface="Source Sans Pro"/>
                <a:sym typeface="Source Sans Pro"/>
              </a:rPr>
              <a:t>Stage 1: </a:t>
            </a:r>
            <a:r>
              <a:rPr lang="en" sz="1500" b="1">
                <a:latin typeface="Source Sans Pro"/>
                <a:ea typeface="Source Sans Pro"/>
                <a:cs typeface="Source Sans Pro"/>
                <a:sym typeface="Source Sans Pro"/>
              </a:rPr>
              <a:t>Generate a set of </a:t>
            </a:r>
            <a:r>
              <a:rPr lang="en" sz="1500" b="1">
                <a:solidFill>
                  <a:srgbClr val="FF9900"/>
                </a:solidFill>
                <a:latin typeface="Source Sans Pro"/>
                <a:ea typeface="Source Sans Pro"/>
                <a:cs typeface="Source Sans Pro"/>
                <a:sym typeface="Source Sans Pro"/>
              </a:rPr>
              <a:t>principles</a:t>
            </a:r>
            <a:r>
              <a:rPr lang="en" sz="1500" b="1">
                <a:latin typeface="Source Sans Pro"/>
                <a:ea typeface="Source Sans Pro"/>
                <a:cs typeface="Source Sans Pro"/>
                <a:sym typeface="Source Sans Pro"/>
              </a:rPr>
              <a:t> to guide the response to the user’s input</a:t>
            </a:r>
            <a:endParaRPr sz="1500" b="1">
              <a:latin typeface="Source Sans Pro"/>
              <a:ea typeface="Source Sans Pro"/>
              <a:cs typeface="Source Sans Pro"/>
              <a:sym typeface="Source Sans Pro"/>
            </a:endParaRPr>
          </a:p>
        </p:txBody>
      </p:sp>
      <p:sp>
        <p:nvSpPr>
          <p:cNvPr id="129" name="Google Shape;129;p16"/>
          <p:cNvSpPr/>
          <p:nvPr/>
        </p:nvSpPr>
        <p:spPr>
          <a:xfrm>
            <a:off x="1138014" y="2417994"/>
            <a:ext cx="450300" cy="207900"/>
          </a:xfrm>
          <a:prstGeom prst="rightArrow">
            <a:avLst>
              <a:gd name="adj1" fmla="val 50000"/>
              <a:gd name="adj2" fmla="val 82870"/>
            </a:avLst>
          </a:prstGeom>
          <a:solidFill>
            <a:srgbClr val="00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130" name="Google Shape;130;p16"/>
          <p:cNvCxnSpPr/>
          <p:nvPr/>
        </p:nvCxnSpPr>
        <p:spPr>
          <a:xfrm>
            <a:off x="2918657" y="2707603"/>
            <a:ext cx="3600" cy="430500"/>
          </a:xfrm>
          <a:prstGeom prst="straightConnector1">
            <a:avLst/>
          </a:prstGeom>
          <a:noFill/>
          <a:ln w="19050" cap="flat" cmpd="sng">
            <a:solidFill>
              <a:srgbClr val="000000"/>
            </a:solidFill>
            <a:prstDash val="solid"/>
            <a:round/>
            <a:headEnd type="none" w="med" len="med"/>
            <a:tailEnd type="triangle" w="med" len="med"/>
          </a:ln>
        </p:spPr>
      </p:cxnSp>
      <p:sp>
        <p:nvSpPr>
          <p:cNvPr id="131" name="Google Shape;131;p16"/>
          <p:cNvSpPr/>
          <p:nvPr/>
        </p:nvSpPr>
        <p:spPr>
          <a:xfrm>
            <a:off x="2152326" y="3149703"/>
            <a:ext cx="1217700" cy="482100"/>
          </a:xfrm>
          <a:prstGeom prst="roundRect">
            <a:avLst>
              <a:gd name="adj" fmla="val 11731"/>
            </a:avLst>
          </a:prstGeom>
          <a:solidFill>
            <a:srgbClr val="D5A6B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latin typeface="Source Sans Pro"/>
                <a:ea typeface="Source Sans Pro"/>
                <a:cs typeface="Source Sans Pro"/>
                <a:sym typeface="Source Sans Pro"/>
              </a:rPr>
              <a:t>Are the principles useful enough to guide the response?</a:t>
            </a:r>
            <a:endParaRPr sz="800" b="1">
              <a:latin typeface="Source Sans Pro"/>
              <a:ea typeface="Source Sans Pro"/>
              <a:cs typeface="Source Sans Pro"/>
              <a:sym typeface="Source Sans Pro"/>
            </a:endParaRPr>
          </a:p>
        </p:txBody>
      </p:sp>
      <p:grpSp>
        <p:nvGrpSpPr>
          <p:cNvPr id="132" name="Google Shape;132;p16"/>
          <p:cNvGrpSpPr/>
          <p:nvPr/>
        </p:nvGrpSpPr>
        <p:grpSpPr>
          <a:xfrm>
            <a:off x="1928712" y="2067301"/>
            <a:ext cx="820575" cy="624811"/>
            <a:chOff x="2962389" y="1474718"/>
            <a:chExt cx="1094100" cy="830204"/>
          </a:xfrm>
        </p:grpSpPr>
        <p:pic>
          <p:nvPicPr>
            <p:cNvPr id="133" name="Google Shape;133;p16"/>
            <p:cNvPicPr preferRelativeResize="0"/>
            <p:nvPr/>
          </p:nvPicPr>
          <p:blipFill>
            <a:blip r:embed="rId5">
              <a:alphaModFix/>
            </a:blip>
            <a:stretch>
              <a:fillRect/>
            </a:stretch>
          </p:blipFill>
          <p:spPr>
            <a:xfrm>
              <a:off x="3356573" y="1847722"/>
              <a:ext cx="457199" cy="457199"/>
            </a:xfrm>
            <a:prstGeom prst="rect">
              <a:avLst/>
            </a:prstGeom>
            <a:noFill/>
            <a:ln>
              <a:noFill/>
            </a:ln>
          </p:spPr>
        </p:pic>
        <p:sp>
          <p:nvSpPr>
            <p:cNvPr id="134" name="Google Shape;134;p16"/>
            <p:cNvSpPr txBox="1"/>
            <p:nvPr/>
          </p:nvSpPr>
          <p:spPr>
            <a:xfrm>
              <a:off x="2962389" y="1474718"/>
              <a:ext cx="1094100" cy="33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b="1">
                  <a:latin typeface="Source Sans Pro"/>
                  <a:ea typeface="Source Sans Pro"/>
                  <a:cs typeface="Source Sans Pro"/>
                  <a:sym typeface="Source Sans Pro"/>
                </a:rPr>
                <a:t>Base LLM</a:t>
              </a:r>
              <a:endParaRPr sz="1000" b="1">
                <a:latin typeface="Source Sans Pro"/>
                <a:ea typeface="Source Sans Pro"/>
                <a:cs typeface="Source Sans Pro"/>
                <a:sym typeface="Source Sans Pro"/>
              </a:endParaRPr>
            </a:p>
          </p:txBody>
        </p:sp>
      </p:grpSp>
      <p:cxnSp>
        <p:nvCxnSpPr>
          <p:cNvPr id="135" name="Google Shape;135;p16"/>
          <p:cNvCxnSpPr>
            <a:stCxn id="131" idx="3"/>
          </p:cNvCxnSpPr>
          <p:nvPr/>
        </p:nvCxnSpPr>
        <p:spPr>
          <a:xfrm>
            <a:off x="3370026" y="3390753"/>
            <a:ext cx="639900" cy="3000"/>
          </a:xfrm>
          <a:prstGeom prst="straightConnector1">
            <a:avLst/>
          </a:prstGeom>
          <a:noFill/>
          <a:ln w="19050" cap="flat" cmpd="sng">
            <a:solidFill>
              <a:srgbClr val="000000"/>
            </a:solidFill>
            <a:prstDash val="solid"/>
            <a:round/>
            <a:headEnd type="none" w="med" len="med"/>
            <a:tailEnd type="triangle" w="med" len="med"/>
          </a:ln>
        </p:spPr>
      </p:cxnSp>
      <p:sp>
        <p:nvSpPr>
          <p:cNvPr id="136" name="Google Shape;136;p16"/>
          <p:cNvSpPr/>
          <p:nvPr/>
        </p:nvSpPr>
        <p:spPr>
          <a:xfrm>
            <a:off x="3424689" y="3124963"/>
            <a:ext cx="378900" cy="193800"/>
          </a:xfrm>
          <a:prstGeom prst="rect">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a:latin typeface="Source Sans Pro"/>
                <a:ea typeface="Source Sans Pro"/>
                <a:cs typeface="Source Sans Pro"/>
                <a:sym typeface="Source Sans Pro"/>
              </a:rPr>
              <a:t>YES</a:t>
            </a:r>
            <a:endParaRPr sz="900" b="1">
              <a:latin typeface="Source Sans Pro"/>
              <a:ea typeface="Source Sans Pro"/>
              <a:cs typeface="Source Sans Pro"/>
              <a:sym typeface="Source Sans Pro"/>
            </a:endParaRPr>
          </a:p>
        </p:txBody>
      </p:sp>
      <p:cxnSp>
        <p:nvCxnSpPr>
          <p:cNvPr id="137" name="Google Shape;137;p16"/>
          <p:cNvCxnSpPr>
            <a:stCxn id="131" idx="2"/>
            <a:endCxn id="138" idx="0"/>
          </p:cNvCxnSpPr>
          <p:nvPr/>
        </p:nvCxnSpPr>
        <p:spPr>
          <a:xfrm>
            <a:off x="2761176" y="3631803"/>
            <a:ext cx="3300" cy="457500"/>
          </a:xfrm>
          <a:prstGeom prst="straightConnector1">
            <a:avLst/>
          </a:prstGeom>
          <a:noFill/>
          <a:ln w="19050" cap="flat" cmpd="sng">
            <a:solidFill>
              <a:srgbClr val="000000"/>
            </a:solidFill>
            <a:prstDash val="dash"/>
            <a:round/>
            <a:headEnd type="none" w="med" len="med"/>
            <a:tailEnd type="triangle" w="med" len="med"/>
          </a:ln>
        </p:spPr>
      </p:cxnSp>
      <p:sp>
        <p:nvSpPr>
          <p:cNvPr id="139" name="Google Shape;139;p16"/>
          <p:cNvSpPr/>
          <p:nvPr/>
        </p:nvSpPr>
        <p:spPr>
          <a:xfrm>
            <a:off x="2310673" y="3737408"/>
            <a:ext cx="378900" cy="193800"/>
          </a:xfrm>
          <a:prstGeom prst="rect">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Source Sans Pro"/>
                <a:ea typeface="Source Sans Pro"/>
                <a:cs typeface="Source Sans Pro"/>
                <a:sym typeface="Source Sans Pro"/>
              </a:rPr>
              <a:t>NO</a:t>
            </a:r>
            <a:endParaRPr sz="1100" b="1">
              <a:latin typeface="Source Sans Pro"/>
              <a:ea typeface="Source Sans Pro"/>
              <a:cs typeface="Source Sans Pro"/>
              <a:sym typeface="Source Sans Pro"/>
            </a:endParaRPr>
          </a:p>
        </p:txBody>
      </p:sp>
      <p:sp>
        <p:nvSpPr>
          <p:cNvPr id="138" name="Google Shape;138;p16"/>
          <p:cNvSpPr/>
          <p:nvPr/>
        </p:nvSpPr>
        <p:spPr>
          <a:xfrm>
            <a:off x="2119700" y="4089401"/>
            <a:ext cx="1289700" cy="457500"/>
          </a:xfrm>
          <a:prstGeom prst="roundRect">
            <a:avLst>
              <a:gd name="adj" fmla="val 14033"/>
            </a:avLst>
          </a:prstGeom>
          <a:solidFill>
            <a:srgbClr val="00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rgbClr val="FFFFFF"/>
                </a:solidFill>
                <a:latin typeface="Source Sans Pro"/>
                <a:ea typeface="Source Sans Pro"/>
                <a:cs typeface="Source Sans Pro"/>
                <a:sym typeface="Source Sans Pro"/>
              </a:rPr>
              <a:t>Refine the principles based on feedback</a:t>
            </a:r>
            <a:endParaRPr sz="1000" b="1">
              <a:solidFill>
                <a:srgbClr val="FFFFFF"/>
              </a:solidFill>
              <a:latin typeface="Source Sans Pro"/>
              <a:ea typeface="Source Sans Pro"/>
              <a:cs typeface="Source Sans Pro"/>
              <a:sym typeface="Source Sans Pro"/>
            </a:endParaRPr>
          </a:p>
        </p:txBody>
      </p:sp>
      <p:cxnSp>
        <p:nvCxnSpPr>
          <p:cNvPr id="140" name="Google Shape;140;p16"/>
          <p:cNvCxnSpPr>
            <a:stCxn id="138" idx="1"/>
            <a:endCxn id="141" idx="1"/>
          </p:cNvCxnSpPr>
          <p:nvPr/>
        </p:nvCxnSpPr>
        <p:spPr>
          <a:xfrm rot="10800000">
            <a:off x="1696400" y="3390551"/>
            <a:ext cx="423300" cy="927600"/>
          </a:xfrm>
          <a:prstGeom prst="bentConnector3">
            <a:avLst>
              <a:gd name="adj1" fmla="val 156273"/>
            </a:avLst>
          </a:prstGeom>
          <a:noFill/>
          <a:ln w="19050" cap="flat" cmpd="sng">
            <a:solidFill>
              <a:srgbClr val="000000"/>
            </a:solidFill>
            <a:prstDash val="dash"/>
            <a:round/>
            <a:headEnd type="none" w="med" len="med"/>
            <a:tailEnd type="triangle" w="med" len="med"/>
          </a:ln>
        </p:spPr>
      </p:cxnSp>
      <p:grpSp>
        <p:nvGrpSpPr>
          <p:cNvPr id="142" name="Google Shape;142;p16"/>
          <p:cNvGrpSpPr/>
          <p:nvPr/>
        </p:nvGrpSpPr>
        <p:grpSpPr>
          <a:xfrm>
            <a:off x="3244974" y="3860306"/>
            <a:ext cx="736023" cy="651198"/>
            <a:chOff x="2686773" y="1403081"/>
            <a:chExt cx="981364" cy="865265"/>
          </a:xfrm>
        </p:grpSpPr>
        <p:pic>
          <p:nvPicPr>
            <p:cNvPr id="143" name="Google Shape;143;p16"/>
            <p:cNvPicPr preferRelativeResize="0"/>
            <p:nvPr/>
          </p:nvPicPr>
          <p:blipFill>
            <a:blip r:embed="rId5">
              <a:alphaModFix/>
            </a:blip>
            <a:stretch>
              <a:fillRect/>
            </a:stretch>
          </p:blipFill>
          <p:spPr>
            <a:xfrm>
              <a:off x="2966410" y="1811147"/>
              <a:ext cx="457199" cy="457199"/>
            </a:xfrm>
            <a:prstGeom prst="rect">
              <a:avLst/>
            </a:prstGeom>
            <a:noFill/>
            <a:ln>
              <a:noFill/>
            </a:ln>
          </p:spPr>
        </p:pic>
        <p:sp>
          <p:nvSpPr>
            <p:cNvPr id="144" name="Google Shape;144;p16"/>
            <p:cNvSpPr txBox="1"/>
            <p:nvPr/>
          </p:nvSpPr>
          <p:spPr>
            <a:xfrm>
              <a:off x="2686773" y="1403081"/>
              <a:ext cx="981364" cy="33870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b="1" dirty="0">
                  <a:latin typeface="Source Sans Pro"/>
                  <a:ea typeface="Source Sans Pro"/>
                  <a:cs typeface="Source Sans Pro"/>
                  <a:sym typeface="Source Sans Pro"/>
                </a:rPr>
                <a:t>Base LLM</a:t>
              </a:r>
              <a:endParaRPr sz="1000" b="1" dirty="0">
                <a:latin typeface="Source Sans Pro"/>
                <a:ea typeface="Source Sans Pro"/>
                <a:cs typeface="Source Sans Pro"/>
                <a:sym typeface="Source Sans Pro"/>
              </a:endParaRPr>
            </a:p>
          </p:txBody>
        </p:sp>
      </p:grpSp>
      <p:grpSp>
        <p:nvGrpSpPr>
          <p:cNvPr id="145" name="Google Shape;145;p16"/>
          <p:cNvGrpSpPr/>
          <p:nvPr/>
        </p:nvGrpSpPr>
        <p:grpSpPr>
          <a:xfrm>
            <a:off x="1443964" y="2897238"/>
            <a:ext cx="916200" cy="699723"/>
            <a:chOff x="2815796" y="2623775"/>
            <a:chExt cx="1221600" cy="929740"/>
          </a:xfrm>
        </p:grpSpPr>
        <p:sp>
          <p:nvSpPr>
            <p:cNvPr id="146" name="Google Shape;146;p16"/>
            <p:cNvSpPr txBox="1"/>
            <p:nvPr/>
          </p:nvSpPr>
          <p:spPr>
            <a:xfrm>
              <a:off x="2815796" y="2623775"/>
              <a:ext cx="1221600" cy="33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b="1">
                  <a:latin typeface="Source Sans Pro"/>
                  <a:ea typeface="Source Sans Pro"/>
                  <a:cs typeface="Source Sans Pro"/>
                  <a:sym typeface="Source Sans Pro"/>
                </a:rPr>
                <a:t>Critic Model</a:t>
              </a:r>
              <a:endParaRPr sz="1000" b="1">
                <a:latin typeface="Source Sans Pro"/>
                <a:ea typeface="Source Sans Pro"/>
                <a:cs typeface="Source Sans Pro"/>
                <a:sym typeface="Source Sans Pro"/>
              </a:endParaRPr>
            </a:p>
          </p:txBody>
        </p:sp>
        <p:pic>
          <p:nvPicPr>
            <p:cNvPr id="141" name="Google Shape;141;p16"/>
            <p:cNvPicPr preferRelativeResize="0"/>
            <p:nvPr/>
          </p:nvPicPr>
          <p:blipFill>
            <a:blip r:embed="rId6">
              <a:alphaModFix/>
            </a:blip>
            <a:stretch>
              <a:fillRect/>
            </a:stretch>
          </p:blipFill>
          <p:spPr>
            <a:xfrm>
              <a:off x="3152275" y="3004875"/>
              <a:ext cx="548640" cy="548640"/>
            </a:xfrm>
            <a:prstGeom prst="rect">
              <a:avLst/>
            </a:prstGeom>
            <a:noFill/>
            <a:ln>
              <a:noFill/>
            </a:ln>
          </p:spPr>
        </p:pic>
      </p:grpSp>
      <p:sp>
        <p:nvSpPr>
          <p:cNvPr id="147" name="Google Shape;147;p16"/>
          <p:cNvSpPr/>
          <p:nvPr/>
        </p:nvSpPr>
        <p:spPr>
          <a:xfrm>
            <a:off x="4024750" y="2693251"/>
            <a:ext cx="1041300" cy="1932900"/>
          </a:xfrm>
          <a:prstGeom prst="rect">
            <a:avLst/>
          </a:prstGeom>
          <a:solidFill>
            <a:srgbClr val="FFF2CC"/>
          </a:solidFill>
          <a:ln w="9525" cap="flat" cmpd="sng">
            <a:solidFill>
              <a:srgbClr val="1F1F1F"/>
            </a:solidFill>
            <a:prstDash val="dash"/>
            <a:round/>
            <a:headEnd type="none" w="sm" len="sm"/>
            <a:tailEnd type="none" w="sm" len="sm"/>
          </a:ln>
        </p:spPr>
        <p:txBody>
          <a:bodyPr spcFirstLastPara="1" wrap="square" lIns="45700" tIns="91425" rIns="45700" bIns="91425" anchor="ctr" anchorCtr="0">
            <a:noAutofit/>
          </a:bodyPr>
          <a:lstStyle/>
          <a:p>
            <a:pPr marL="0" lvl="0" indent="0" algn="ctr" rtl="0">
              <a:lnSpc>
                <a:spcPct val="135714"/>
              </a:lnSpc>
              <a:spcBef>
                <a:spcPts val="0"/>
              </a:spcBef>
              <a:spcAft>
                <a:spcPts val="0"/>
              </a:spcAft>
              <a:buNone/>
            </a:pPr>
            <a:r>
              <a:rPr lang="en" sz="650">
                <a:solidFill>
                  <a:srgbClr val="1F1F1F"/>
                </a:solidFill>
                <a:latin typeface="Source Sans Pro"/>
                <a:ea typeface="Source Sans Pro"/>
                <a:cs typeface="Source Sans Pro"/>
                <a:sym typeface="Source Sans Pro"/>
              </a:rPr>
              <a:t>… prioritize personalized guidance over generic advice, considering the individual’s unique medical history, lifestyle, and risk factors. Emphasize the importance of consulting with a healthcare professional to develop a tailored plan. Additionally, provide evidence-based information on heart disease prevention …</a:t>
            </a:r>
            <a:endParaRPr sz="650">
              <a:latin typeface="Source Sans Pro"/>
              <a:ea typeface="Source Sans Pro"/>
              <a:cs typeface="Source Sans Pro"/>
              <a:sym typeface="Source Sans Pro"/>
            </a:endParaRPr>
          </a:p>
        </p:txBody>
      </p:sp>
      <p:cxnSp>
        <p:nvCxnSpPr>
          <p:cNvPr id="148" name="Google Shape;148;p16"/>
          <p:cNvCxnSpPr>
            <a:stCxn id="125" idx="3"/>
            <a:endCxn id="133" idx="1"/>
          </p:cNvCxnSpPr>
          <p:nvPr/>
        </p:nvCxnSpPr>
        <p:spPr>
          <a:xfrm rot="10800000" flipH="1">
            <a:off x="1895665" y="2519987"/>
            <a:ext cx="328800" cy="1200"/>
          </a:xfrm>
          <a:prstGeom prst="straightConnector1">
            <a:avLst/>
          </a:prstGeom>
          <a:noFill/>
          <a:ln w="19050" cap="flat" cmpd="sng">
            <a:solidFill>
              <a:srgbClr val="000000"/>
            </a:solidFill>
            <a:prstDash val="solid"/>
            <a:round/>
            <a:headEnd type="none" w="med" len="med"/>
            <a:tailEnd type="triangle" w="med" len="med"/>
          </a:ln>
        </p:spPr>
      </p:cxnSp>
      <p:grpSp>
        <p:nvGrpSpPr>
          <p:cNvPr id="149" name="Google Shape;149;p16"/>
          <p:cNvGrpSpPr/>
          <p:nvPr/>
        </p:nvGrpSpPr>
        <p:grpSpPr>
          <a:xfrm>
            <a:off x="3863736" y="2214529"/>
            <a:ext cx="1086689" cy="381117"/>
            <a:chOff x="6904475" y="1759881"/>
            <a:chExt cx="1448918" cy="506400"/>
          </a:xfrm>
        </p:grpSpPr>
        <p:pic>
          <p:nvPicPr>
            <p:cNvPr id="150" name="Google Shape;150;p16"/>
            <p:cNvPicPr preferRelativeResize="0"/>
            <p:nvPr/>
          </p:nvPicPr>
          <p:blipFill>
            <a:blip r:embed="rId7">
              <a:alphaModFix/>
            </a:blip>
            <a:stretch>
              <a:fillRect/>
            </a:stretch>
          </p:blipFill>
          <p:spPr>
            <a:xfrm>
              <a:off x="6904475" y="1759881"/>
              <a:ext cx="506400" cy="506400"/>
            </a:xfrm>
            <a:prstGeom prst="rect">
              <a:avLst/>
            </a:prstGeom>
            <a:noFill/>
            <a:ln>
              <a:noFill/>
            </a:ln>
          </p:spPr>
        </p:pic>
        <p:sp>
          <p:nvSpPr>
            <p:cNvPr id="151" name="Google Shape;151;p16"/>
            <p:cNvSpPr txBox="1"/>
            <p:nvPr/>
          </p:nvSpPr>
          <p:spPr>
            <a:xfrm>
              <a:off x="7259293" y="1760343"/>
              <a:ext cx="1094100" cy="49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b="1">
                  <a:latin typeface="Source Sans Pro"/>
                  <a:ea typeface="Source Sans Pro"/>
                  <a:cs typeface="Source Sans Pro"/>
                  <a:sym typeface="Source Sans Pro"/>
                </a:rPr>
                <a:t>Final</a:t>
              </a:r>
              <a:endParaRPr sz="1000" b="1">
                <a:latin typeface="Source Sans Pro"/>
                <a:ea typeface="Source Sans Pro"/>
                <a:cs typeface="Source Sans Pro"/>
                <a:sym typeface="Source Sans Pro"/>
              </a:endParaRPr>
            </a:p>
            <a:p>
              <a:pPr marL="0" lvl="0" indent="0" algn="ctr" rtl="0">
                <a:spcBef>
                  <a:spcPts val="0"/>
                </a:spcBef>
                <a:spcAft>
                  <a:spcPts val="0"/>
                </a:spcAft>
                <a:buNone/>
              </a:pPr>
              <a:r>
                <a:rPr lang="en" sz="1000" b="1">
                  <a:latin typeface="Source Sans Pro"/>
                  <a:ea typeface="Source Sans Pro"/>
                  <a:cs typeface="Source Sans Pro"/>
                  <a:sym typeface="Source Sans Pro"/>
                </a:rPr>
                <a:t>Principles</a:t>
              </a:r>
              <a:endParaRPr sz="1000" b="1">
                <a:latin typeface="Source Sans Pro"/>
                <a:ea typeface="Source Sans Pro"/>
                <a:cs typeface="Source Sans Pro"/>
                <a:sym typeface="Source Sans Pro"/>
              </a:endParaRPr>
            </a:p>
          </p:txBody>
        </p:sp>
      </p:grpSp>
      <p:sp>
        <p:nvSpPr>
          <p:cNvPr id="152" name="Google Shape;152;p16"/>
          <p:cNvSpPr/>
          <p:nvPr/>
        </p:nvSpPr>
        <p:spPr>
          <a:xfrm>
            <a:off x="5299973" y="2122871"/>
            <a:ext cx="3782100" cy="2589000"/>
          </a:xfrm>
          <a:prstGeom prst="roundRect">
            <a:avLst>
              <a:gd name="adj" fmla="val 3792"/>
            </a:avLst>
          </a:prstGeom>
          <a:solidFill>
            <a:srgbClr val="D9EAD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3" name="Google Shape;153;p16"/>
          <p:cNvSpPr/>
          <p:nvPr/>
        </p:nvSpPr>
        <p:spPr>
          <a:xfrm>
            <a:off x="5415743" y="2929208"/>
            <a:ext cx="2486100" cy="1696800"/>
          </a:xfrm>
          <a:prstGeom prst="rect">
            <a:avLst/>
          </a:prstGeom>
          <a:solidFill>
            <a:srgbClr val="EFEFEF"/>
          </a:solidFill>
          <a:ln w="1905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4" name="Google Shape;154;p16"/>
          <p:cNvSpPr/>
          <p:nvPr/>
        </p:nvSpPr>
        <p:spPr>
          <a:xfrm>
            <a:off x="6065535" y="2205012"/>
            <a:ext cx="1383000" cy="614400"/>
          </a:xfrm>
          <a:prstGeom prst="roundRect">
            <a:avLst>
              <a:gd name="adj" fmla="val 13021"/>
            </a:avLst>
          </a:prstGeom>
          <a:solidFill>
            <a:srgbClr val="00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dirty="0">
                <a:solidFill>
                  <a:srgbClr val="FFFFFF"/>
                </a:solidFill>
                <a:latin typeface="Source Sans Pro"/>
                <a:ea typeface="Source Sans Pro"/>
                <a:cs typeface="Source Sans Pro"/>
                <a:sym typeface="Source Sans Pro"/>
              </a:rPr>
              <a:t>Generate an initial response that adheres to the principles from Stage 1</a:t>
            </a:r>
            <a:endParaRPr sz="900" b="1" dirty="0">
              <a:solidFill>
                <a:srgbClr val="FFFFFF"/>
              </a:solidFill>
              <a:latin typeface="Source Sans Pro"/>
              <a:ea typeface="Source Sans Pro"/>
              <a:cs typeface="Source Sans Pro"/>
              <a:sym typeface="Source Sans Pro"/>
            </a:endParaRPr>
          </a:p>
        </p:txBody>
      </p:sp>
      <p:sp>
        <p:nvSpPr>
          <p:cNvPr id="155" name="Google Shape;155;p16"/>
          <p:cNvSpPr txBox="1"/>
          <p:nvPr/>
        </p:nvSpPr>
        <p:spPr>
          <a:xfrm>
            <a:off x="5834725" y="1124001"/>
            <a:ext cx="2712600" cy="817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b="1" i="1">
                <a:latin typeface="Source Sans Pro"/>
                <a:ea typeface="Source Sans Pro"/>
                <a:cs typeface="Source Sans Pro"/>
                <a:sym typeface="Source Sans Pro"/>
              </a:rPr>
              <a:t>Stage 2: </a:t>
            </a:r>
            <a:r>
              <a:rPr lang="en" sz="1500" b="1">
                <a:latin typeface="Source Sans Pro"/>
                <a:ea typeface="Source Sans Pro"/>
                <a:cs typeface="Source Sans Pro"/>
                <a:sym typeface="Source Sans Pro"/>
              </a:rPr>
              <a:t>Generate a </a:t>
            </a:r>
            <a:r>
              <a:rPr lang="en" sz="1500" b="1">
                <a:solidFill>
                  <a:srgbClr val="FF9900"/>
                </a:solidFill>
                <a:latin typeface="Source Sans Pro"/>
                <a:ea typeface="Source Sans Pro"/>
                <a:cs typeface="Source Sans Pro"/>
                <a:sym typeface="Source Sans Pro"/>
              </a:rPr>
              <a:t>response</a:t>
            </a:r>
            <a:r>
              <a:rPr lang="en" sz="1500" b="1">
                <a:latin typeface="Source Sans Pro"/>
                <a:ea typeface="Source Sans Pro"/>
                <a:cs typeface="Source Sans Pro"/>
                <a:sym typeface="Source Sans Pro"/>
              </a:rPr>
              <a:t> to the user’s input by adhering to the principles</a:t>
            </a:r>
            <a:endParaRPr sz="1500" b="1">
              <a:latin typeface="Source Sans Pro"/>
              <a:ea typeface="Source Sans Pro"/>
              <a:cs typeface="Source Sans Pro"/>
              <a:sym typeface="Source Sans Pro"/>
            </a:endParaRPr>
          </a:p>
        </p:txBody>
      </p:sp>
      <p:sp>
        <p:nvSpPr>
          <p:cNvPr id="156" name="Google Shape;156;p16"/>
          <p:cNvSpPr/>
          <p:nvPr/>
        </p:nvSpPr>
        <p:spPr>
          <a:xfrm>
            <a:off x="4991772" y="2386043"/>
            <a:ext cx="550800" cy="207900"/>
          </a:xfrm>
          <a:prstGeom prst="rightArrow">
            <a:avLst>
              <a:gd name="adj1" fmla="val 50000"/>
              <a:gd name="adj2" fmla="val 82870"/>
            </a:avLst>
          </a:prstGeom>
          <a:solidFill>
            <a:srgbClr val="00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157" name="Google Shape;157;p16"/>
          <p:cNvCxnSpPr>
            <a:stCxn id="154" idx="2"/>
            <a:endCxn id="158" idx="0"/>
          </p:cNvCxnSpPr>
          <p:nvPr/>
        </p:nvCxnSpPr>
        <p:spPr>
          <a:xfrm>
            <a:off x="6757035" y="2819412"/>
            <a:ext cx="4200" cy="330300"/>
          </a:xfrm>
          <a:prstGeom prst="straightConnector1">
            <a:avLst/>
          </a:prstGeom>
          <a:noFill/>
          <a:ln w="19050" cap="flat" cmpd="sng">
            <a:solidFill>
              <a:srgbClr val="000000"/>
            </a:solidFill>
            <a:prstDash val="solid"/>
            <a:round/>
            <a:headEnd type="none" w="med" len="med"/>
            <a:tailEnd type="triangle" w="med" len="med"/>
          </a:ln>
        </p:spPr>
      </p:cxnSp>
      <p:sp>
        <p:nvSpPr>
          <p:cNvPr id="158" name="Google Shape;158;p16"/>
          <p:cNvSpPr/>
          <p:nvPr/>
        </p:nvSpPr>
        <p:spPr>
          <a:xfrm>
            <a:off x="6152433" y="3149703"/>
            <a:ext cx="1217700" cy="482100"/>
          </a:xfrm>
          <a:prstGeom prst="roundRect">
            <a:avLst>
              <a:gd name="adj" fmla="val 11731"/>
            </a:avLst>
          </a:prstGeom>
          <a:solidFill>
            <a:srgbClr val="D5A6B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a:latin typeface="Source Sans Pro"/>
                <a:ea typeface="Source Sans Pro"/>
                <a:cs typeface="Source Sans Pro"/>
                <a:sym typeface="Source Sans Pro"/>
              </a:rPr>
              <a:t>Does the response align well with the principles?</a:t>
            </a:r>
            <a:endParaRPr sz="900" b="1">
              <a:latin typeface="Source Sans Pro"/>
              <a:ea typeface="Source Sans Pro"/>
              <a:cs typeface="Source Sans Pro"/>
              <a:sym typeface="Source Sans Pro"/>
            </a:endParaRPr>
          </a:p>
        </p:txBody>
      </p:sp>
      <p:grpSp>
        <p:nvGrpSpPr>
          <p:cNvPr id="159" name="Google Shape;159;p16"/>
          <p:cNvGrpSpPr/>
          <p:nvPr/>
        </p:nvGrpSpPr>
        <p:grpSpPr>
          <a:xfrm>
            <a:off x="5415761" y="2143301"/>
            <a:ext cx="729225" cy="611279"/>
            <a:chOff x="3056049" y="1492699"/>
            <a:chExt cx="972300" cy="812223"/>
          </a:xfrm>
        </p:grpSpPr>
        <p:pic>
          <p:nvPicPr>
            <p:cNvPr id="160" name="Google Shape;160;p16"/>
            <p:cNvPicPr preferRelativeResize="0"/>
            <p:nvPr/>
          </p:nvPicPr>
          <p:blipFill>
            <a:blip r:embed="rId5">
              <a:alphaModFix/>
            </a:blip>
            <a:stretch>
              <a:fillRect/>
            </a:stretch>
          </p:blipFill>
          <p:spPr>
            <a:xfrm>
              <a:off x="3356573" y="1847722"/>
              <a:ext cx="457199" cy="457199"/>
            </a:xfrm>
            <a:prstGeom prst="rect">
              <a:avLst/>
            </a:prstGeom>
            <a:noFill/>
            <a:ln>
              <a:noFill/>
            </a:ln>
          </p:spPr>
        </p:pic>
        <p:sp>
          <p:nvSpPr>
            <p:cNvPr id="161" name="Google Shape;161;p16"/>
            <p:cNvSpPr txBox="1"/>
            <p:nvPr/>
          </p:nvSpPr>
          <p:spPr>
            <a:xfrm>
              <a:off x="3056049" y="1492699"/>
              <a:ext cx="972300" cy="33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b="1">
                  <a:latin typeface="Source Sans Pro"/>
                  <a:ea typeface="Source Sans Pro"/>
                  <a:cs typeface="Source Sans Pro"/>
                  <a:sym typeface="Source Sans Pro"/>
                </a:rPr>
                <a:t>Base LLM</a:t>
              </a:r>
              <a:endParaRPr sz="1000" b="1">
                <a:latin typeface="Source Sans Pro"/>
                <a:ea typeface="Source Sans Pro"/>
                <a:cs typeface="Source Sans Pro"/>
                <a:sym typeface="Source Sans Pro"/>
              </a:endParaRPr>
            </a:p>
          </p:txBody>
        </p:sp>
      </p:grpSp>
      <p:cxnSp>
        <p:nvCxnSpPr>
          <p:cNvPr id="162" name="Google Shape;162;p16"/>
          <p:cNvCxnSpPr>
            <a:stCxn id="158" idx="3"/>
          </p:cNvCxnSpPr>
          <p:nvPr/>
        </p:nvCxnSpPr>
        <p:spPr>
          <a:xfrm>
            <a:off x="7370133" y="3390753"/>
            <a:ext cx="630900" cy="3900"/>
          </a:xfrm>
          <a:prstGeom prst="straightConnector1">
            <a:avLst/>
          </a:prstGeom>
          <a:noFill/>
          <a:ln w="19050" cap="flat" cmpd="sng">
            <a:solidFill>
              <a:srgbClr val="000000"/>
            </a:solidFill>
            <a:prstDash val="solid"/>
            <a:round/>
            <a:headEnd type="none" w="med" len="med"/>
            <a:tailEnd type="triangle" w="med" len="med"/>
          </a:ln>
        </p:spPr>
      </p:cxnSp>
      <p:sp>
        <p:nvSpPr>
          <p:cNvPr id="163" name="Google Shape;163;p16"/>
          <p:cNvSpPr/>
          <p:nvPr/>
        </p:nvSpPr>
        <p:spPr>
          <a:xfrm>
            <a:off x="7449824" y="3124963"/>
            <a:ext cx="378900" cy="193800"/>
          </a:xfrm>
          <a:prstGeom prst="rect">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a:latin typeface="Source Sans Pro"/>
                <a:ea typeface="Source Sans Pro"/>
                <a:cs typeface="Source Sans Pro"/>
                <a:sym typeface="Source Sans Pro"/>
              </a:rPr>
              <a:t>YES</a:t>
            </a:r>
            <a:endParaRPr sz="900" b="1">
              <a:latin typeface="Source Sans Pro"/>
              <a:ea typeface="Source Sans Pro"/>
              <a:cs typeface="Source Sans Pro"/>
              <a:sym typeface="Source Sans Pro"/>
            </a:endParaRPr>
          </a:p>
        </p:txBody>
      </p:sp>
      <p:cxnSp>
        <p:nvCxnSpPr>
          <p:cNvPr id="164" name="Google Shape;164;p16"/>
          <p:cNvCxnSpPr>
            <a:stCxn id="158" idx="2"/>
            <a:endCxn id="165" idx="0"/>
          </p:cNvCxnSpPr>
          <p:nvPr/>
        </p:nvCxnSpPr>
        <p:spPr>
          <a:xfrm>
            <a:off x="6761283" y="3631803"/>
            <a:ext cx="3300" cy="457500"/>
          </a:xfrm>
          <a:prstGeom prst="straightConnector1">
            <a:avLst/>
          </a:prstGeom>
          <a:noFill/>
          <a:ln w="19050" cap="flat" cmpd="sng">
            <a:solidFill>
              <a:srgbClr val="000000"/>
            </a:solidFill>
            <a:prstDash val="dash"/>
            <a:round/>
            <a:headEnd type="none" w="med" len="med"/>
            <a:tailEnd type="triangle" w="med" len="med"/>
          </a:ln>
        </p:spPr>
      </p:cxnSp>
      <p:sp>
        <p:nvSpPr>
          <p:cNvPr id="166" name="Google Shape;166;p16"/>
          <p:cNvSpPr/>
          <p:nvPr/>
        </p:nvSpPr>
        <p:spPr>
          <a:xfrm>
            <a:off x="6310780" y="3737408"/>
            <a:ext cx="378900" cy="193800"/>
          </a:xfrm>
          <a:prstGeom prst="rect">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Source Sans Pro"/>
                <a:ea typeface="Source Sans Pro"/>
                <a:cs typeface="Source Sans Pro"/>
                <a:sym typeface="Source Sans Pro"/>
              </a:rPr>
              <a:t>NO</a:t>
            </a:r>
            <a:endParaRPr sz="1100" b="1">
              <a:latin typeface="Source Sans Pro"/>
              <a:ea typeface="Source Sans Pro"/>
              <a:cs typeface="Source Sans Pro"/>
              <a:sym typeface="Source Sans Pro"/>
            </a:endParaRPr>
          </a:p>
        </p:txBody>
      </p:sp>
      <p:sp>
        <p:nvSpPr>
          <p:cNvPr id="165" name="Google Shape;165;p16"/>
          <p:cNvSpPr/>
          <p:nvPr/>
        </p:nvSpPr>
        <p:spPr>
          <a:xfrm>
            <a:off x="6119800" y="4089401"/>
            <a:ext cx="1289700" cy="457500"/>
          </a:xfrm>
          <a:prstGeom prst="roundRect">
            <a:avLst>
              <a:gd name="adj" fmla="val 14033"/>
            </a:avLst>
          </a:prstGeom>
          <a:solidFill>
            <a:srgbClr val="00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dirty="0">
                <a:solidFill>
                  <a:srgbClr val="FFFFFF"/>
                </a:solidFill>
                <a:latin typeface="Source Sans Pro"/>
                <a:ea typeface="Source Sans Pro"/>
                <a:cs typeface="Source Sans Pro"/>
                <a:sym typeface="Source Sans Pro"/>
              </a:rPr>
              <a:t>Refine the response based on feedback</a:t>
            </a:r>
            <a:endParaRPr sz="1000" b="1" dirty="0">
              <a:solidFill>
                <a:srgbClr val="FFFFFF"/>
              </a:solidFill>
              <a:latin typeface="Source Sans Pro"/>
              <a:ea typeface="Source Sans Pro"/>
              <a:cs typeface="Source Sans Pro"/>
              <a:sym typeface="Source Sans Pro"/>
            </a:endParaRPr>
          </a:p>
        </p:txBody>
      </p:sp>
      <p:cxnSp>
        <p:nvCxnSpPr>
          <p:cNvPr id="167" name="Google Shape;167;p16"/>
          <p:cNvCxnSpPr>
            <a:stCxn id="165" idx="1"/>
            <a:endCxn id="168" idx="1"/>
          </p:cNvCxnSpPr>
          <p:nvPr/>
        </p:nvCxnSpPr>
        <p:spPr>
          <a:xfrm rot="10800000">
            <a:off x="5696500" y="3390551"/>
            <a:ext cx="423300" cy="927600"/>
          </a:xfrm>
          <a:prstGeom prst="bentConnector3">
            <a:avLst>
              <a:gd name="adj1" fmla="val 156271"/>
            </a:avLst>
          </a:prstGeom>
          <a:noFill/>
          <a:ln w="19050" cap="flat" cmpd="sng">
            <a:solidFill>
              <a:srgbClr val="000000"/>
            </a:solidFill>
            <a:prstDash val="dash"/>
            <a:round/>
            <a:headEnd type="none" w="med" len="med"/>
            <a:tailEnd type="triangle" w="med" len="med"/>
          </a:ln>
        </p:spPr>
      </p:cxnSp>
      <p:grpSp>
        <p:nvGrpSpPr>
          <p:cNvPr id="169" name="Google Shape;169;p16"/>
          <p:cNvGrpSpPr/>
          <p:nvPr/>
        </p:nvGrpSpPr>
        <p:grpSpPr>
          <a:xfrm>
            <a:off x="7246650" y="3862326"/>
            <a:ext cx="785250" cy="649181"/>
            <a:chOff x="2688865" y="1405762"/>
            <a:chExt cx="1047000" cy="862584"/>
          </a:xfrm>
        </p:grpSpPr>
        <p:pic>
          <p:nvPicPr>
            <p:cNvPr id="170" name="Google Shape;170;p16"/>
            <p:cNvPicPr preferRelativeResize="0"/>
            <p:nvPr/>
          </p:nvPicPr>
          <p:blipFill>
            <a:blip r:embed="rId5">
              <a:alphaModFix/>
            </a:blip>
            <a:stretch>
              <a:fillRect/>
            </a:stretch>
          </p:blipFill>
          <p:spPr>
            <a:xfrm>
              <a:off x="2966410" y="1811147"/>
              <a:ext cx="457199" cy="457199"/>
            </a:xfrm>
            <a:prstGeom prst="rect">
              <a:avLst/>
            </a:prstGeom>
            <a:noFill/>
            <a:ln>
              <a:noFill/>
            </a:ln>
          </p:spPr>
        </p:pic>
        <p:sp>
          <p:nvSpPr>
            <p:cNvPr id="171" name="Google Shape;171;p16"/>
            <p:cNvSpPr txBox="1"/>
            <p:nvPr/>
          </p:nvSpPr>
          <p:spPr>
            <a:xfrm>
              <a:off x="2688865" y="1405762"/>
              <a:ext cx="1047000" cy="33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b="1">
                  <a:latin typeface="Source Sans Pro"/>
                  <a:ea typeface="Source Sans Pro"/>
                  <a:cs typeface="Source Sans Pro"/>
                  <a:sym typeface="Source Sans Pro"/>
                </a:rPr>
                <a:t>Base LLM</a:t>
              </a:r>
              <a:endParaRPr sz="1000" b="1">
                <a:latin typeface="Source Sans Pro"/>
                <a:ea typeface="Source Sans Pro"/>
                <a:cs typeface="Source Sans Pro"/>
                <a:sym typeface="Source Sans Pro"/>
              </a:endParaRPr>
            </a:p>
          </p:txBody>
        </p:sp>
      </p:grpSp>
      <p:grpSp>
        <p:nvGrpSpPr>
          <p:cNvPr id="172" name="Google Shape;172;p16"/>
          <p:cNvGrpSpPr/>
          <p:nvPr/>
        </p:nvGrpSpPr>
        <p:grpSpPr>
          <a:xfrm>
            <a:off x="5439499" y="2893401"/>
            <a:ext cx="983475" cy="703560"/>
            <a:chOff x="2809701" y="2618676"/>
            <a:chExt cx="1311300" cy="934839"/>
          </a:xfrm>
        </p:grpSpPr>
        <p:sp>
          <p:nvSpPr>
            <p:cNvPr id="173" name="Google Shape;173;p16"/>
            <p:cNvSpPr txBox="1"/>
            <p:nvPr/>
          </p:nvSpPr>
          <p:spPr>
            <a:xfrm>
              <a:off x="2809701" y="2618676"/>
              <a:ext cx="1311300" cy="33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b="1">
                  <a:latin typeface="Source Sans Pro"/>
                  <a:ea typeface="Source Sans Pro"/>
                  <a:cs typeface="Source Sans Pro"/>
                  <a:sym typeface="Source Sans Pro"/>
                </a:rPr>
                <a:t>Critic Model</a:t>
              </a:r>
              <a:endParaRPr sz="1000" b="1">
                <a:latin typeface="Source Sans Pro"/>
                <a:ea typeface="Source Sans Pro"/>
                <a:cs typeface="Source Sans Pro"/>
                <a:sym typeface="Source Sans Pro"/>
              </a:endParaRPr>
            </a:p>
          </p:txBody>
        </p:sp>
        <p:pic>
          <p:nvPicPr>
            <p:cNvPr id="168" name="Google Shape;168;p16"/>
            <p:cNvPicPr preferRelativeResize="0"/>
            <p:nvPr/>
          </p:nvPicPr>
          <p:blipFill>
            <a:blip r:embed="rId6">
              <a:alphaModFix/>
            </a:blip>
            <a:stretch>
              <a:fillRect/>
            </a:stretch>
          </p:blipFill>
          <p:spPr>
            <a:xfrm>
              <a:off x="3152275" y="3004875"/>
              <a:ext cx="548640" cy="548640"/>
            </a:xfrm>
            <a:prstGeom prst="rect">
              <a:avLst/>
            </a:prstGeom>
            <a:noFill/>
            <a:ln>
              <a:noFill/>
            </a:ln>
          </p:spPr>
        </p:pic>
      </p:grpSp>
      <p:sp>
        <p:nvSpPr>
          <p:cNvPr id="174" name="Google Shape;174;p16"/>
          <p:cNvSpPr/>
          <p:nvPr/>
        </p:nvSpPr>
        <p:spPr>
          <a:xfrm>
            <a:off x="8058875" y="2519976"/>
            <a:ext cx="962400" cy="2151300"/>
          </a:xfrm>
          <a:prstGeom prst="rect">
            <a:avLst/>
          </a:prstGeom>
          <a:solidFill>
            <a:srgbClr val="FFF2CC"/>
          </a:solidFill>
          <a:ln w="9525" cap="flat" cmpd="sng">
            <a:solidFill>
              <a:srgbClr val="1F1F1F"/>
            </a:solidFill>
            <a:prstDash val="dash"/>
            <a:round/>
            <a:headEnd type="none" w="sm" len="sm"/>
            <a:tailEnd type="none" w="sm" len="sm"/>
          </a:ln>
        </p:spPr>
        <p:txBody>
          <a:bodyPr spcFirstLastPara="1" wrap="square" lIns="45700" tIns="91425" rIns="45700" bIns="91425" anchor="ctr" anchorCtr="0">
            <a:noAutofit/>
          </a:bodyPr>
          <a:lstStyle/>
          <a:p>
            <a:pPr marL="0" lvl="0" indent="0" algn="ctr" rtl="0">
              <a:lnSpc>
                <a:spcPct val="135714"/>
              </a:lnSpc>
              <a:spcBef>
                <a:spcPts val="0"/>
              </a:spcBef>
              <a:spcAft>
                <a:spcPts val="0"/>
              </a:spcAft>
              <a:buNone/>
            </a:pPr>
            <a:r>
              <a:rPr lang="en" sz="600" dirty="0">
                <a:solidFill>
                  <a:srgbClr val="1F1F1F"/>
                </a:solidFill>
                <a:latin typeface="Source Sans Pro"/>
                <a:ea typeface="Source Sans Pro"/>
                <a:cs typeface="Source Sans Pro"/>
                <a:sym typeface="Source Sans Pro"/>
              </a:rPr>
              <a:t>… it’s essential to work closely with your doctor to develop a personalized plan. Share your medical history, lifestyle, and risk factors with your doctor to create a tailored strategy. Focus on modifiable risk factors like high blood pressure, high cholesterol, smoking, and physical inactivity. Make lifestyle changes such as increasing physical activity, eating a balanced diet, and quitting smoking …</a:t>
            </a:r>
            <a:endParaRPr sz="600" dirty="0">
              <a:latin typeface="Source Sans Pro"/>
              <a:ea typeface="Source Sans Pro"/>
              <a:cs typeface="Source Sans Pro"/>
              <a:sym typeface="Source Sans Pro"/>
            </a:endParaRPr>
          </a:p>
        </p:txBody>
      </p:sp>
      <p:sp>
        <p:nvSpPr>
          <p:cNvPr id="175" name="Google Shape;175;p16"/>
          <p:cNvSpPr txBox="1"/>
          <p:nvPr/>
        </p:nvSpPr>
        <p:spPr>
          <a:xfrm>
            <a:off x="7971473" y="2197226"/>
            <a:ext cx="1119300" cy="25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b="1">
                <a:latin typeface="Source Sans Pro"/>
                <a:ea typeface="Source Sans Pro"/>
                <a:cs typeface="Source Sans Pro"/>
                <a:sym typeface="Source Sans Pro"/>
              </a:rPr>
              <a:t>Final Response</a:t>
            </a:r>
            <a:endParaRPr sz="1000" b="1">
              <a:latin typeface="Source Sans Pro"/>
              <a:ea typeface="Source Sans Pro"/>
              <a:cs typeface="Source Sans Pro"/>
              <a:sym typeface="Source Sans Pro"/>
            </a:endParaRPr>
          </a:p>
        </p:txBody>
      </p:sp>
      <p:sp>
        <p:nvSpPr>
          <p:cNvPr id="176" name="Rounded Rectangle 175"/>
          <p:cNvSpPr/>
          <p:nvPr/>
        </p:nvSpPr>
        <p:spPr>
          <a:xfrm>
            <a:off x="402336"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77" name="TextBox 176"/>
          <p:cNvSpPr txBox="1"/>
          <p:nvPr/>
        </p:nvSpPr>
        <p:spPr>
          <a:xfrm>
            <a:off x="402336"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Opening</a:t>
            </a:r>
          </a:p>
          <a:p>
            <a:pPr algn="ctr">
              <a:lnSpc>
                <a:spcPct val="90000"/>
              </a:lnSpc>
              <a:spcBef>
                <a:spcPts val="0"/>
              </a:spcBef>
              <a:spcAft>
                <a:spcPts val="0"/>
              </a:spcAft>
            </a:pPr>
            <a:endParaRPr sz="840" b="0" i="0">
              <a:solidFill>
                <a:srgbClr val="787878"/>
              </a:solidFill>
              <a:latin typeface="Aptos"/>
            </a:endParaRPr>
          </a:p>
        </p:txBody>
      </p:sp>
      <p:sp>
        <p:nvSpPr>
          <p:cNvPr id="178" name="Rounded Rectangle 177"/>
          <p:cNvSpPr/>
          <p:nvPr/>
        </p:nvSpPr>
        <p:spPr>
          <a:xfrm>
            <a:off x="1797710"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79" name="TextBox 178"/>
          <p:cNvSpPr txBox="1"/>
          <p:nvPr/>
        </p:nvSpPr>
        <p:spPr>
          <a:xfrm>
            <a:off x="1797710"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1</a:t>
            </a:r>
          </a:p>
          <a:p>
            <a:pPr algn="ctr">
              <a:lnSpc>
                <a:spcPct val="90000"/>
              </a:lnSpc>
              <a:spcBef>
                <a:spcPts val="0"/>
              </a:spcBef>
              <a:spcAft>
                <a:spcPts val="0"/>
              </a:spcAft>
            </a:pPr>
            <a:r>
              <a:rPr sz="570" b="0" i="0">
                <a:solidFill>
                  <a:srgbClr val="787878"/>
                </a:solidFill>
                <a:latin typeface="Aptos"/>
              </a:rPr>
              <a:t>understanding emotions from text</a:t>
            </a:r>
          </a:p>
        </p:txBody>
      </p:sp>
      <p:sp>
        <p:nvSpPr>
          <p:cNvPr id="180" name="Rounded Rectangle 179"/>
          <p:cNvSpPr/>
          <p:nvPr/>
        </p:nvSpPr>
        <p:spPr>
          <a:xfrm>
            <a:off x="3193084" y="36576"/>
            <a:ext cx="1322222" cy="50292"/>
          </a:xfrm>
          <a:prstGeom prst="roundRect">
            <a:avLst/>
          </a:prstGeom>
          <a:solidFill>
            <a:srgbClr val="F5A7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81" name="TextBox 180"/>
          <p:cNvSpPr txBox="1"/>
          <p:nvPr/>
        </p:nvSpPr>
        <p:spPr>
          <a:xfrm>
            <a:off x="3193084"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1" i="0">
                <a:solidFill>
                  <a:srgbClr val="F5A733"/>
                </a:solidFill>
                <a:latin typeface="Aptos"/>
              </a:rPr>
              <a:t>Part 2</a:t>
            </a:r>
          </a:p>
          <a:p>
            <a:pPr algn="ctr">
              <a:lnSpc>
                <a:spcPct val="90000"/>
              </a:lnSpc>
              <a:spcBef>
                <a:spcPts val="0"/>
              </a:spcBef>
              <a:spcAft>
                <a:spcPts val="0"/>
              </a:spcAft>
            </a:pPr>
            <a:r>
              <a:rPr sz="570" b="1" i="0">
                <a:solidFill>
                  <a:srgbClr val="AB4D2A"/>
                </a:solidFill>
                <a:latin typeface="Aptos"/>
              </a:rPr>
              <a:t>emotion regulation with llms</a:t>
            </a:r>
          </a:p>
        </p:txBody>
      </p:sp>
      <p:sp>
        <p:nvSpPr>
          <p:cNvPr id="182" name="Rounded Rectangle 181"/>
          <p:cNvSpPr/>
          <p:nvPr/>
        </p:nvSpPr>
        <p:spPr>
          <a:xfrm>
            <a:off x="4588459"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83" name="TextBox 182"/>
          <p:cNvSpPr txBox="1"/>
          <p:nvPr/>
        </p:nvSpPr>
        <p:spPr>
          <a:xfrm>
            <a:off x="4588459"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3</a:t>
            </a:r>
          </a:p>
          <a:p>
            <a:pPr algn="ctr">
              <a:lnSpc>
                <a:spcPct val="90000"/>
              </a:lnSpc>
              <a:spcBef>
                <a:spcPts val="0"/>
              </a:spcBef>
              <a:spcAft>
                <a:spcPts val="0"/>
              </a:spcAft>
            </a:pPr>
            <a:r>
              <a:rPr sz="570" b="0" i="0">
                <a:solidFill>
                  <a:srgbClr val="787878"/>
                </a:solidFill>
                <a:latin typeface="Aptos"/>
              </a:rPr>
              <a:t>sustaining empathy with diverse discourse moves</a:t>
            </a:r>
          </a:p>
        </p:txBody>
      </p:sp>
      <p:sp>
        <p:nvSpPr>
          <p:cNvPr id="184" name="Rounded Rectangle 183"/>
          <p:cNvSpPr/>
          <p:nvPr/>
        </p:nvSpPr>
        <p:spPr>
          <a:xfrm>
            <a:off x="5983833"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85" name="TextBox 184"/>
          <p:cNvSpPr txBox="1"/>
          <p:nvPr/>
        </p:nvSpPr>
        <p:spPr>
          <a:xfrm>
            <a:off x="5983833"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Conclusion</a:t>
            </a:r>
          </a:p>
          <a:p>
            <a:pPr algn="ctr">
              <a:lnSpc>
                <a:spcPct val="90000"/>
              </a:lnSpc>
              <a:spcBef>
                <a:spcPts val="0"/>
              </a:spcBef>
              <a:spcAft>
                <a:spcPts val="0"/>
              </a:spcAft>
            </a:pPr>
            <a:r>
              <a:rPr sz="570" b="0" i="0">
                <a:solidFill>
                  <a:srgbClr val="787878"/>
                </a:solidFill>
                <a:latin typeface="Aptos"/>
              </a:rPr>
              <a:t>takeaways</a:t>
            </a:r>
          </a:p>
        </p:txBody>
      </p:sp>
      <p:sp>
        <p:nvSpPr>
          <p:cNvPr id="3" name="Slide Number Placeholder 2">
            <a:extLst>
              <a:ext uri="{FF2B5EF4-FFF2-40B4-BE49-F238E27FC236}">
                <a16:creationId xmlns:a16="http://schemas.microsoft.com/office/drawing/2014/main" id="{C8D4201F-C316-FC85-C9B7-4385376F94B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a:p>
        </p:txBody>
      </p:sp>
      <p:sp>
        <p:nvSpPr>
          <p:cNvPr id="4" name="TextBox 3">
            <a:extLst>
              <a:ext uri="{FF2B5EF4-FFF2-40B4-BE49-F238E27FC236}">
                <a16:creationId xmlns:a16="http://schemas.microsoft.com/office/drawing/2014/main" id="{E42A05FD-0E47-08CF-AB18-4D9BE7E0DA99}"/>
              </a:ext>
            </a:extLst>
          </p:cNvPr>
          <p:cNvSpPr txBox="1"/>
          <p:nvPr/>
        </p:nvSpPr>
        <p:spPr>
          <a:xfrm>
            <a:off x="-1" y="4897279"/>
            <a:ext cx="3097370" cy="246221"/>
          </a:xfrm>
          <a:prstGeom prst="rect">
            <a:avLst/>
          </a:prstGeom>
          <a:noFill/>
        </p:spPr>
        <p:txBody>
          <a:bodyPr wrap="square" lIns="45720" tIns="45720" rIns="45720" bIns="45720" rtlCol="0">
            <a:spAutoFit/>
          </a:bodyPr>
          <a:lstStyle/>
          <a:p>
            <a:r>
              <a:rPr lang="en-US" sz="1000" b="1" dirty="0">
                <a:solidFill>
                  <a:schemeClr val="dk2"/>
                </a:solidFill>
                <a:latin typeface="Times New Roman" panose="02020603050405020304" pitchFamily="18" charset="0"/>
                <a:ea typeface="Microsoft Himalaya" pitchFamily="2" charset="0"/>
                <a:cs typeface="Times New Roman" panose="02020603050405020304" pitchFamily="18" charset="0"/>
              </a:rPr>
              <a:t>Z</a:t>
            </a:r>
            <a:r>
              <a:rPr lang="en-US" sz="1000" b="1"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han</a:t>
            </a:r>
            <a:r>
              <a:rPr lang="en-US" sz="1000"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 Azmat, Horesh, Li, Yurochkin (ICML 2025)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3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4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3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3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3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4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4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5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5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5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59"/>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5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53"/>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57"/>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58"/>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7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66"/>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64"/>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65"/>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69"/>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16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163"/>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162"/>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174"/>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1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Evaluation Setup</a:t>
            </a:r>
            <a:endParaRPr dirty="0"/>
          </a:p>
        </p:txBody>
      </p:sp>
      <p:sp>
        <p:nvSpPr>
          <p:cNvPr id="183" name="Google Shape;183;p17"/>
          <p:cNvSpPr txBox="1">
            <a:spLocks noGrp="1"/>
          </p:cNvSpPr>
          <p:nvPr>
            <p:ph type="body" idx="1"/>
          </p:nvPr>
        </p:nvSpPr>
        <p:spPr>
          <a:xfrm>
            <a:off x="311700" y="1152475"/>
            <a:ext cx="8520600" cy="3744600"/>
          </a:xfrm>
          <a:prstGeom prst="rect">
            <a:avLst/>
          </a:prstGeom>
        </p:spPr>
        <p:txBody>
          <a:bodyPr spcFirstLastPara="1" wrap="square" lIns="91425" tIns="91425" rIns="91425" bIns="91425" anchor="t" anchorCtr="0">
            <a:normAutofit/>
          </a:bodyPr>
          <a:lstStyle/>
          <a:p>
            <a:pPr marL="122873" lvl="0" algn="l" rtl="0">
              <a:lnSpc>
                <a:spcPct val="150000"/>
              </a:lnSpc>
              <a:spcBef>
                <a:spcPts val="0"/>
              </a:spcBef>
              <a:spcAft>
                <a:spcPts val="0"/>
              </a:spcAft>
              <a:buSzPct val="100000"/>
            </a:pPr>
            <a:r>
              <a:rPr lang="en" dirty="0"/>
              <a:t>we provide SPRI with </a:t>
            </a:r>
            <a:r>
              <a:rPr lang="en" dirty="0">
                <a:solidFill>
                  <a:srgbClr val="980000"/>
                </a:solidFill>
              </a:rPr>
              <a:t>a single</a:t>
            </a:r>
            <a:r>
              <a:rPr lang="en" dirty="0"/>
              <a:t> oracle (expert-written) reappraisal constitution as the </a:t>
            </a:r>
            <a:r>
              <a:rPr lang="en" dirty="0">
                <a:solidFill>
                  <a:srgbClr val="980000"/>
                </a:solidFill>
              </a:rPr>
              <a:t>seed example</a:t>
            </a:r>
            <a:r>
              <a:rPr lang="en" dirty="0">
                <a:solidFill>
                  <a:schemeClr val="tx1"/>
                </a:solidFill>
              </a:rPr>
              <a:t> </a:t>
            </a:r>
            <a:r>
              <a:rPr lang="en" dirty="0"/>
              <a:t>in the initial principle-generation stage.</a:t>
            </a:r>
            <a:endParaRPr dirty="0"/>
          </a:p>
          <a:p>
            <a:pPr marL="408623" lvl="0" indent="-285750" algn="l" rtl="0">
              <a:lnSpc>
                <a:spcPct val="150000"/>
              </a:lnSpc>
              <a:spcBef>
                <a:spcPts val="0"/>
              </a:spcBef>
              <a:spcAft>
                <a:spcPts val="0"/>
              </a:spcAft>
              <a:buSzPct val="100000"/>
              <a:buFont typeface="Arial" panose="020B0604020202020204" pitchFamily="34" charset="0"/>
              <a:buChar char="•"/>
            </a:pPr>
            <a:r>
              <a:rPr lang="en" b="1" dirty="0"/>
              <a:t>Evaluation Data</a:t>
            </a:r>
            <a:r>
              <a:rPr lang="en" dirty="0"/>
              <a:t>: 30 Reddit posts from (Zhan et al., COLM 2024)</a:t>
            </a:r>
          </a:p>
          <a:p>
            <a:pPr marL="122873" lvl="0" algn="l" rtl="0">
              <a:lnSpc>
                <a:spcPct val="150000"/>
              </a:lnSpc>
              <a:spcBef>
                <a:spcPts val="0"/>
              </a:spcBef>
              <a:spcAft>
                <a:spcPts val="0"/>
              </a:spcAft>
              <a:buSzPct val="100000"/>
            </a:pPr>
            <a:endParaRPr lang="en" dirty="0"/>
          </a:p>
          <a:p>
            <a:pPr marL="122873" lvl="0" algn="l" rtl="0">
              <a:lnSpc>
                <a:spcPct val="150000"/>
              </a:lnSpc>
              <a:spcBef>
                <a:spcPts val="0"/>
              </a:spcBef>
              <a:spcAft>
                <a:spcPts val="0"/>
              </a:spcAft>
              <a:buSzPct val="100000"/>
            </a:pPr>
            <a:r>
              <a:rPr lang="en" dirty="0"/>
              <a:t>We carry out </a:t>
            </a:r>
            <a:r>
              <a:rPr lang="en" dirty="0">
                <a:solidFill>
                  <a:srgbClr val="980000"/>
                </a:solidFill>
              </a:rPr>
              <a:t>automatic evaluation</a:t>
            </a:r>
            <a:r>
              <a:rPr lang="en" dirty="0"/>
              <a:t> on all reappraisal responses elicited using </a:t>
            </a:r>
            <a:r>
              <a:rPr lang="en" dirty="0">
                <a:solidFill>
                  <a:srgbClr val="980000"/>
                </a:solidFill>
              </a:rPr>
              <a:t>GPT-4-0613</a:t>
            </a:r>
            <a:endParaRPr lang="en" dirty="0"/>
          </a:p>
          <a:p>
            <a:pPr marL="408623" indent="-285750">
              <a:lnSpc>
                <a:spcPct val="150000"/>
              </a:lnSpc>
              <a:buSzPct val="100000"/>
              <a:buFont typeface="Arial" panose="020B0604020202020204" pitchFamily="34" charset="0"/>
              <a:buChar char="•"/>
            </a:pPr>
            <a:r>
              <a:rPr lang="en-US" sz="1600" dirty="0"/>
              <a:t>Which showed strong correlation with evaluation results conducted by professional psychologists in Zhan et al. (COLM 2024)</a:t>
            </a:r>
          </a:p>
        </p:txBody>
      </p:sp>
      <p:sp>
        <p:nvSpPr>
          <p:cNvPr id="184" name="Rounded Rectangle 183"/>
          <p:cNvSpPr/>
          <p:nvPr/>
        </p:nvSpPr>
        <p:spPr>
          <a:xfrm>
            <a:off x="402336"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85" name="TextBox 184"/>
          <p:cNvSpPr txBox="1"/>
          <p:nvPr/>
        </p:nvSpPr>
        <p:spPr>
          <a:xfrm>
            <a:off x="402336"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Opening</a:t>
            </a:r>
          </a:p>
          <a:p>
            <a:pPr algn="ctr">
              <a:lnSpc>
                <a:spcPct val="90000"/>
              </a:lnSpc>
              <a:spcBef>
                <a:spcPts val="0"/>
              </a:spcBef>
              <a:spcAft>
                <a:spcPts val="0"/>
              </a:spcAft>
            </a:pPr>
            <a:endParaRPr sz="840" b="0" i="0">
              <a:solidFill>
                <a:srgbClr val="787878"/>
              </a:solidFill>
              <a:latin typeface="Aptos"/>
            </a:endParaRPr>
          </a:p>
        </p:txBody>
      </p:sp>
      <p:sp>
        <p:nvSpPr>
          <p:cNvPr id="186" name="Rounded Rectangle 185"/>
          <p:cNvSpPr/>
          <p:nvPr/>
        </p:nvSpPr>
        <p:spPr>
          <a:xfrm>
            <a:off x="1797710"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87" name="TextBox 186"/>
          <p:cNvSpPr txBox="1"/>
          <p:nvPr/>
        </p:nvSpPr>
        <p:spPr>
          <a:xfrm>
            <a:off x="1797710"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1</a:t>
            </a:r>
          </a:p>
          <a:p>
            <a:pPr algn="ctr">
              <a:lnSpc>
                <a:spcPct val="90000"/>
              </a:lnSpc>
              <a:spcBef>
                <a:spcPts val="0"/>
              </a:spcBef>
              <a:spcAft>
                <a:spcPts val="0"/>
              </a:spcAft>
            </a:pPr>
            <a:r>
              <a:rPr sz="570" b="0" i="0">
                <a:solidFill>
                  <a:srgbClr val="787878"/>
                </a:solidFill>
                <a:latin typeface="Aptos"/>
              </a:rPr>
              <a:t>understanding emotions from text</a:t>
            </a:r>
          </a:p>
        </p:txBody>
      </p:sp>
      <p:sp>
        <p:nvSpPr>
          <p:cNvPr id="188" name="Rounded Rectangle 187"/>
          <p:cNvSpPr/>
          <p:nvPr/>
        </p:nvSpPr>
        <p:spPr>
          <a:xfrm>
            <a:off x="3193084" y="36576"/>
            <a:ext cx="1322222" cy="50292"/>
          </a:xfrm>
          <a:prstGeom prst="roundRect">
            <a:avLst/>
          </a:prstGeom>
          <a:solidFill>
            <a:srgbClr val="F5A7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89" name="TextBox 188"/>
          <p:cNvSpPr txBox="1"/>
          <p:nvPr/>
        </p:nvSpPr>
        <p:spPr>
          <a:xfrm>
            <a:off x="3193084"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1" i="0">
                <a:solidFill>
                  <a:srgbClr val="F5A733"/>
                </a:solidFill>
                <a:latin typeface="Aptos"/>
              </a:rPr>
              <a:t>Part 2</a:t>
            </a:r>
          </a:p>
          <a:p>
            <a:pPr algn="ctr">
              <a:lnSpc>
                <a:spcPct val="90000"/>
              </a:lnSpc>
              <a:spcBef>
                <a:spcPts val="0"/>
              </a:spcBef>
              <a:spcAft>
                <a:spcPts val="0"/>
              </a:spcAft>
            </a:pPr>
            <a:r>
              <a:rPr sz="570" b="1" i="0">
                <a:solidFill>
                  <a:srgbClr val="AB4D2A"/>
                </a:solidFill>
                <a:latin typeface="Aptos"/>
              </a:rPr>
              <a:t>emotion regulation with llms</a:t>
            </a:r>
          </a:p>
        </p:txBody>
      </p:sp>
      <p:sp>
        <p:nvSpPr>
          <p:cNvPr id="190" name="Rounded Rectangle 189"/>
          <p:cNvSpPr/>
          <p:nvPr/>
        </p:nvSpPr>
        <p:spPr>
          <a:xfrm>
            <a:off x="4588459"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91" name="TextBox 190"/>
          <p:cNvSpPr txBox="1"/>
          <p:nvPr/>
        </p:nvSpPr>
        <p:spPr>
          <a:xfrm>
            <a:off x="4588459"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3</a:t>
            </a:r>
          </a:p>
          <a:p>
            <a:pPr algn="ctr">
              <a:lnSpc>
                <a:spcPct val="90000"/>
              </a:lnSpc>
              <a:spcBef>
                <a:spcPts val="0"/>
              </a:spcBef>
              <a:spcAft>
                <a:spcPts val="0"/>
              </a:spcAft>
            </a:pPr>
            <a:r>
              <a:rPr sz="570" b="0" i="0">
                <a:solidFill>
                  <a:srgbClr val="787878"/>
                </a:solidFill>
                <a:latin typeface="Aptos"/>
              </a:rPr>
              <a:t>sustaining empathy with diverse discourse moves</a:t>
            </a:r>
          </a:p>
        </p:txBody>
      </p:sp>
      <p:sp>
        <p:nvSpPr>
          <p:cNvPr id="192" name="Rounded Rectangle 191"/>
          <p:cNvSpPr/>
          <p:nvPr/>
        </p:nvSpPr>
        <p:spPr>
          <a:xfrm>
            <a:off x="5983833"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93" name="TextBox 192"/>
          <p:cNvSpPr txBox="1"/>
          <p:nvPr/>
        </p:nvSpPr>
        <p:spPr>
          <a:xfrm>
            <a:off x="5983833"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Conclusion</a:t>
            </a:r>
          </a:p>
          <a:p>
            <a:pPr algn="ctr">
              <a:lnSpc>
                <a:spcPct val="90000"/>
              </a:lnSpc>
              <a:spcBef>
                <a:spcPts val="0"/>
              </a:spcBef>
              <a:spcAft>
                <a:spcPts val="0"/>
              </a:spcAft>
            </a:pPr>
            <a:r>
              <a:rPr sz="570" b="0" i="0">
                <a:solidFill>
                  <a:srgbClr val="787878"/>
                </a:solidFill>
                <a:latin typeface="Aptos"/>
              </a:rPr>
              <a:t>takeaways</a:t>
            </a:r>
          </a:p>
        </p:txBody>
      </p:sp>
      <p:sp>
        <p:nvSpPr>
          <p:cNvPr id="3" name="Slide Number Placeholder 2">
            <a:extLst>
              <a:ext uri="{FF2B5EF4-FFF2-40B4-BE49-F238E27FC236}">
                <a16:creationId xmlns:a16="http://schemas.microsoft.com/office/drawing/2014/main" id="{F871E932-F11F-E4E6-6526-66FB9AB7513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22</a:t>
            </a:fld>
            <a:endParaRPr lang="en"/>
          </a:p>
        </p:txBody>
      </p:sp>
      <p:sp>
        <p:nvSpPr>
          <p:cNvPr id="4" name="TextBox 3">
            <a:extLst>
              <a:ext uri="{FF2B5EF4-FFF2-40B4-BE49-F238E27FC236}">
                <a16:creationId xmlns:a16="http://schemas.microsoft.com/office/drawing/2014/main" id="{E8877F54-5815-63AE-FB78-2600B2ED98CE}"/>
              </a:ext>
            </a:extLst>
          </p:cNvPr>
          <p:cNvSpPr txBox="1"/>
          <p:nvPr/>
        </p:nvSpPr>
        <p:spPr>
          <a:xfrm>
            <a:off x="-1" y="4897279"/>
            <a:ext cx="3097370" cy="246221"/>
          </a:xfrm>
          <a:prstGeom prst="rect">
            <a:avLst/>
          </a:prstGeom>
          <a:noFill/>
        </p:spPr>
        <p:txBody>
          <a:bodyPr wrap="square" lIns="45720" tIns="45720" rIns="45720" bIns="45720" rtlCol="0">
            <a:spAutoFit/>
          </a:bodyPr>
          <a:lstStyle/>
          <a:p>
            <a:r>
              <a:rPr lang="en-US" sz="1000" b="1" dirty="0">
                <a:solidFill>
                  <a:schemeClr val="dk2"/>
                </a:solidFill>
                <a:latin typeface="Times New Roman" panose="02020603050405020304" pitchFamily="18" charset="0"/>
                <a:ea typeface="Microsoft Himalaya" pitchFamily="2" charset="0"/>
                <a:cs typeface="Times New Roman" panose="02020603050405020304" pitchFamily="18" charset="0"/>
              </a:rPr>
              <a:t>Z</a:t>
            </a:r>
            <a:r>
              <a:rPr lang="en-US" sz="1000" b="1"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han</a:t>
            </a:r>
            <a:r>
              <a:rPr lang="en-US" sz="1000"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 Azmat, Horesh, Li, Yurochkin (ICML 2025)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Evaluation Results for </a:t>
            </a:r>
            <a:r>
              <a:rPr lang="en" dirty="0">
                <a:solidFill>
                  <a:srgbClr val="C00000"/>
                </a:solidFill>
              </a:rPr>
              <a:t>Cognitive Reappraisal</a:t>
            </a:r>
            <a:endParaRPr dirty="0">
              <a:solidFill>
                <a:srgbClr val="C00000"/>
              </a:solidFill>
            </a:endParaRPr>
          </a:p>
        </p:txBody>
      </p:sp>
      <p:sp>
        <p:nvSpPr>
          <p:cNvPr id="192" name="Google Shape;192;p18"/>
          <p:cNvSpPr txBox="1">
            <a:spLocks noGrp="1"/>
          </p:cNvSpPr>
          <p:nvPr>
            <p:ph type="body" idx="1"/>
          </p:nvPr>
        </p:nvSpPr>
        <p:spPr>
          <a:xfrm>
            <a:off x="311700" y="3250925"/>
            <a:ext cx="8520600" cy="13179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b="1" dirty="0">
                <a:solidFill>
                  <a:srgbClr val="980000"/>
                </a:solidFill>
              </a:rPr>
              <a:t>SPRI consistently outperforms methods that lack access to oracle principles</a:t>
            </a:r>
            <a:r>
              <a:rPr lang="en" dirty="0"/>
              <a:t> both in terms of reappraisal alignment and perceived empathy, even though it only utilizes a single seed principle.</a:t>
            </a:r>
            <a:endParaRPr dirty="0"/>
          </a:p>
        </p:txBody>
      </p:sp>
      <p:pic>
        <p:nvPicPr>
          <p:cNvPr id="2" name="Picture 1">
            <a:extLst>
              <a:ext uri="{FF2B5EF4-FFF2-40B4-BE49-F238E27FC236}">
                <a16:creationId xmlns:a16="http://schemas.microsoft.com/office/drawing/2014/main" id="{8CD81704-B683-7DF6-DF18-E4EF85D9D239}"/>
              </a:ext>
            </a:extLst>
          </p:cNvPr>
          <p:cNvPicPr>
            <a:picLocks noChangeAspect="1"/>
          </p:cNvPicPr>
          <p:nvPr/>
        </p:nvPicPr>
        <p:blipFill>
          <a:blip r:embed="rId3"/>
          <a:srcRect b="82463"/>
          <a:stretch/>
        </p:blipFill>
        <p:spPr>
          <a:xfrm>
            <a:off x="161917" y="1418531"/>
            <a:ext cx="8670383" cy="304800"/>
          </a:xfrm>
          <a:prstGeom prst="rect">
            <a:avLst/>
          </a:prstGeom>
        </p:spPr>
      </p:pic>
      <p:pic>
        <p:nvPicPr>
          <p:cNvPr id="4" name="Picture 3">
            <a:extLst>
              <a:ext uri="{FF2B5EF4-FFF2-40B4-BE49-F238E27FC236}">
                <a16:creationId xmlns:a16="http://schemas.microsoft.com/office/drawing/2014/main" id="{A7CB8E47-338B-8B87-1E7E-42FD282497BE}"/>
              </a:ext>
            </a:extLst>
          </p:cNvPr>
          <p:cNvPicPr>
            <a:picLocks noChangeAspect="1"/>
          </p:cNvPicPr>
          <p:nvPr/>
        </p:nvPicPr>
        <p:blipFill>
          <a:blip r:embed="rId3"/>
          <a:srcRect t="17615" b="56079"/>
          <a:stretch/>
        </p:blipFill>
        <p:spPr>
          <a:xfrm>
            <a:off x="161916" y="1723330"/>
            <a:ext cx="8670383" cy="457200"/>
          </a:xfrm>
          <a:prstGeom prst="rect">
            <a:avLst/>
          </a:prstGeom>
        </p:spPr>
      </p:pic>
      <p:pic>
        <p:nvPicPr>
          <p:cNvPr id="5" name="Picture 4">
            <a:extLst>
              <a:ext uri="{FF2B5EF4-FFF2-40B4-BE49-F238E27FC236}">
                <a16:creationId xmlns:a16="http://schemas.microsoft.com/office/drawing/2014/main" id="{611C8B45-B02F-7810-BB30-E011634564C2}"/>
              </a:ext>
            </a:extLst>
          </p:cNvPr>
          <p:cNvPicPr>
            <a:picLocks noChangeAspect="1"/>
          </p:cNvPicPr>
          <p:nvPr/>
        </p:nvPicPr>
        <p:blipFill>
          <a:blip r:embed="rId3"/>
          <a:srcRect t="70149" b="18930"/>
          <a:stretch/>
        </p:blipFill>
        <p:spPr>
          <a:xfrm>
            <a:off x="161914" y="2637729"/>
            <a:ext cx="8670383" cy="189810"/>
          </a:xfrm>
          <a:prstGeom prst="rect">
            <a:avLst/>
          </a:prstGeom>
        </p:spPr>
      </p:pic>
      <p:pic>
        <p:nvPicPr>
          <p:cNvPr id="6" name="Picture 5">
            <a:extLst>
              <a:ext uri="{FF2B5EF4-FFF2-40B4-BE49-F238E27FC236}">
                <a16:creationId xmlns:a16="http://schemas.microsoft.com/office/drawing/2014/main" id="{5CCA11FF-1D41-67A0-E455-8BEFD5592F65}"/>
              </a:ext>
            </a:extLst>
          </p:cNvPr>
          <p:cNvPicPr>
            <a:picLocks noChangeAspect="1"/>
          </p:cNvPicPr>
          <p:nvPr/>
        </p:nvPicPr>
        <p:blipFill>
          <a:blip r:embed="rId3"/>
          <a:srcRect t="59579" b="29500"/>
          <a:stretch/>
        </p:blipFill>
        <p:spPr>
          <a:xfrm>
            <a:off x="161914" y="2447920"/>
            <a:ext cx="8670383" cy="189810"/>
          </a:xfrm>
          <a:prstGeom prst="rect">
            <a:avLst/>
          </a:prstGeom>
        </p:spPr>
      </p:pic>
      <p:pic>
        <p:nvPicPr>
          <p:cNvPr id="7" name="Picture 6">
            <a:extLst>
              <a:ext uri="{FF2B5EF4-FFF2-40B4-BE49-F238E27FC236}">
                <a16:creationId xmlns:a16="http://schemas.microsoft.com/office/drawing/2014/main" id="{A4A4553B-9339-44AF-69AB-982CE422A9E7}"/>
              </a:ext>
            </a:extLst>
          </p:cNvPr>
          <p:cNvPicPr>
            <a:picLocks noChangeAspect="1"/>
          </p:cNvPicPr>
          <p:nvPr/>
        </p:nvPicPr>
        <p:blipFill>
          <a:blip r:embed="rId3"/>
          <a:srcRect t="43844" b="40771"/>
          <a:stretch/>
        </p:blipFill>
        <p:spPr>
          <a:xfrm>
            <a:off x="161915" y="2180530"/>
            <a:ext cx="8670383" cy="267389"/>
          </a:xfrm>
          <a:prstGeom prst="rect">
            <a:avLst/>
          </a:prstGeom>
        </p:spPr>
      </p:pic>
      <p:pic>
        <p:nvPicPr>
          <p:cNvPr id="12" name="Picture 11">
            <a:extLst>
              <a:ext uri="{FF2B5EF4-FFF2-40B4-BE49-F238E27FC236}">
                <a16:creationId xmlns:a16="http://schemas.microsoft.com/office/drawing/2014/main" id="{2DA0C0E8-CF32-95FA-ADB2-0C142483D533}"/>
              </a:ext>
            </a:extLst>
          </p:cNvPr>
          <p:cNvPicPr>
            <a:picLocks noChangeAspect="1"/>
          </p:cNvPicPr>
          <p:nvPr/>
        </p:nvPicPr>
        <p:blipFill>
          <a:blip r:embed="rId3"/>
          <a:srcRect t="81071"/>
          <a:stretch/>
        </p:blipFill>
        <p:spPr>
          <a:xfrm>
            <a:off x="161914" y="2827539"/>
            <a:ext cx="8670383" cy="328994"/>
          </a:xfrm>
          <a:prstGeom prst="rect">
            <a:avLst/>
          </a:prstGeom>
        </p:spPr>
      </p:pic>
      <p:sp>
        <p:nvSpPr>
          <p:cNvPr id="193" name="Rounded Rectangle 192"/>
          <p:cNvSpPr/>
          <p:nvPr/>
        </p:nvSpPr>
        <p:spPr>
          <a:xfrm>
            <a:off x="402336"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94" name="TextBox 193"/>
          <p:cNvSpPr txBox="1"/>
          <p:nvPr/>
        </p:nvSpPr>
        <p:spPr>
          <a:xfrm>
            <a:off x="402336"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Opening</a:t>
            </a:r>
          </a:p>
          <a:p>
            <a:pPr algn="ctr">
              <a:lnSpc>
                <a:spcPct val="90000"/>
              </a:lnSpc>
              <a:spcBef>
                <a:spcPts val="0"/>
              </a:spcBef>
              <a:spcAft>
                <a:spcPts val="0"/>
              </a:spcAft>
            </a:pPr>
            <a:endParaRPr sz="840" b="0" i="0">
              <a:solidFill>
                <a:srgbClr val="787878"/>
              </a:solidFill>
              <a:latin typeface="Aptos"/>
            </a:endParaRPr>
          </a:p>
        </p:txBody>
      </p:sp>
      <p:sp>
        <p:nvSpPr>
          <p:cNvPr id="195" name="Rounded Rectangle 194"/>
          <p:cNvSpPr/>
          <p:nvPr/>
        </p:nvSpPr>
        <p:spPr>
          <a:xfrm>
            <a:off x="1797710"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96" name="TextBox 195"/>
          <p:cNvSpPr txBox="1"/>
          <p:nvPr/>
        </p:nvSpPr>
        <p:spPr>
          <a:xfrm>
            <a:off x="1797710"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1</a:t>
            </a:r>
          </a:p>
          <a:p>
            <a:pPr algn="ctr">
              <a:lnSpc>
                <a:spcPct val="90000"/>
              </a:lnSpc>
              <a:spcBef>
                <a:spcPts val="0"/>
              </a:spcBef>
              <a:spcAft>
                <a:spcPts val="0"/>
              </a:spcAft>
            </a:pPr>
            <a:r>
              <a:rPr sz="570" b="0" i="0">
                <a:solidFill>
                  <a:srgbClr val="787878"/>
                </a:solidFill>
                <a:latin typeface="Aptos"/>
              </a:rPr>
              <a:t>understanding emotions from text</a:t>
            </a:r>
          </a:p>
        </p:txBody>
      </p:sp>
      <p:sp>
        <p:nvSpPr>
          <p:cNvPr id="197" name="Rounded Rectangle 196"/>
          <p:cNvSpPr/>
          <p:nvPr/>
        </p:nvSpPr>
        <p:spPr>
          <a:xfrm>
            <a:off x="3193084" y="36576"/>
            <a:ext cx="1322222" cy="50292"/>
          </a:xfrm>
          <a:prstGeom prst="roundRect">
            <a:avLst/>
          </a:prstGeom>
          <a:solidFill>
            <a:srgbClr val="F5A7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98" name="TextBox 197"/>
          <p:cNvSpPr txBox="1"/>
          <p:nvPr/>
        </p:nvSpPr>
        <p:spPr>
          <a:xfrm>
            <a:off x="3193084"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1" i="0">
                <a:solidFill>
                  <a:srgbClr val="F5A733"/>
                </a:solidFill>
                <a:latin typeface="Aptos"/>
              </a:rPr>
              <a:t>Part 2</a:t>
            </a:r>
          </a:p>
          <a:p>
            <a:pPr algn="ctr">
              <a:lnSpc>
                <a:spcPct val="90000"/>
              </a:lnSpc>
              <a:spcBef>
                <a:spcPts val="0"/>
              </a:spcBef>
              <a:spcAft>
                <a:spcPts val="0"/>
              </a:spcAft>
            </a:pPr>
            <a:r>
              <a:rPr sz="570" b="1" i="0">
                <a:solidFill>
                  <a:srgbClr val="AB4D2A"/>
                </a:solidFill>
                <a:latin typeface="Aptos"/>
              </a:rPr>
              <a:t>emotion regulation with llms</a:t>
            </a:r>
          </a:p>
        </p:txBody>
      </p:sp>
      <p:sp>
        <p:nvSpPr>
          <p:cNvPr id="199" name="Rounded Rectangle 198"/>
          <p:cNvSpPr/>
          <p:nvPr/>
        </p:nvSpPr>
        <p:spPr>
          <a:xfrm>
            <a:off x="4588459"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00" name="TextBox 199"/>
          <p:cNvSpPr txBox="1"/>
          <p:nvPr/>
        </p:nvSpPr>
        <p:spPr>
          <a:xfrm>
            <a:off x="4588459"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3</a:t>
            </a:r>
          </a:p>
          <a:p>
            <a:pPr algn="ctr">
              <a:lnSpc>
                <a:spcPct val="90000"/>
              </a:lnSpc>
              <a:spcBef>
                <a:spcPts val="0"/>
              </a:spcBef>
              <a:spcAft>
                <a:spcPts val="0"/>
              </a:spcAft>
            </a:pPr>
            <a:r>
              <a:rPr sz="570" b="0" i="0">
                <a:solidFill>
                  <a:srgbClr val="787878"/>
                </a:solidFill>
                <a:latin typeface="Aptos"/>
              </a:rPr>
              <a:t>sustaining empathy with diverse discourse moves</a:t>
            </a:r>
          </a:p>
        </p:txBody>
      </p:sp>
      <p:sp>
        <p:nvSpPr>
          <p:cNvPr id="201" name="Rounded Rectangle 200"/>
          <p:cNvSpPr/>
          <p:nvPr/>
        </p:nvSpPr>
        <p:spPr>
          <a:xfrm>
            <a:off x="5983833"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02" name="TextBox 201"/>
          <p:cNvSpPr txBox="1"/>
          <p:nvPr/>
        </p:nvSpPr>
        <p:spPr>
          <a:xfrm>
            <a:off x="5983833"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Conclusion</a:t>
            </a:r>
          </a:p>
          <a:p>
            <a:pPr algn="ctr">
              <a:lnSpc>
                <a:spcPct val="90000"/>
              </a:lnSpc>
              <a:spcBef>
                <a:spcPts val="0"/>
              </a:spcBef>
              <a:spcAft>
                <a:spcPts val="0"/>
              </a:spcAft>
            </a:pPr>
            <a:r>
              <a:rPr sz="570" b="0" i="0">
                <a:solidFill>
                  <a:srgbClr val="787878"/>
                </a:solidFill>
                <a:latin typeface="Aptos"/>
              </a:rPr>
              <a:t>takeaways</a:t>
            </a:r>
          </a:p>
        </p:txBody>
      </p:sp>
      <p:sp>
        <p:nvSpPr>
          <p:cNvPr id="3" name="Slide Number Placeholder 2">
            <a:extLst>
              <a:ext uri="{FF2B5EF4-FFF2-40B4-BE49-F238E27FC236}">
                <a16:creationId xmlns:a16="http://schemas.microsoft.com/office/drawing/2014/main" id="{13A951CC-AA44-BE53-0448-B9A274B133C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a:t>
            </a:fld>
            <a:endParaRPr lang="en"/>
          </a:p>
        </p:txBody>
      </p:sp>
      <p:sp>
        <p:nvSpPr>
          <p:cNvPr id="9" name="TextBox 8">
            <a:extLst>
              <a:ext uri="{FF2B5EF4-FFF2-40B4-BE49-F238E27FC236}">
                <a16:creationId xmlns:a16="http://schemas.microsoft.com/office/drawing/2014/main" id="{55440E2E-A116-E365-4D48-A14B77D333ED}"/>
              </a:ext>
            </a:extLst>
          </p:cNvPr>
          <p:cNvSpPr txBox="1"/>
          <p:nvPr/>
        </p:nvSpPr>
        <p:spPr>
          <a:xfrm>
            <a:off x="-1" y="4897279"/>
            <a:ext cx="3097370" cy="246221"/>
          </a:xfrm>
          <a:prstGeom prst="rect">
            <a:avLst/>
          </a:prstGeom>
          <a:noFill/>
        </p:spPr>
        <p:txBody>
          <a:bodyPr wrap="square" lIns="45720" tIns="45720" rIns="45720" bIns="45720" rtlCol="0">
            <a:spAutoFit/>
          </a:bodyPr>
          <a:lstStyle/>
          <a:p>
            <a:r>
              <a:rPr lang="en-US" sz="1000" b="1" dirty="0">
                <a:solidFill>
                  <a:schemeClr val="dk2"/>
                </a:solidFill>
                <a:latin typeface="Times New Roman" panose="02020603050405020304" pitchFamily="18" charset="0"/>
                <a:ea typeface="Microsoft Himalaya" pitchFamily="2" charset="0"/>
                <a:cs typeface="Times New Roman" panose="02020603050405020304" pitchFamily="18" charset="0"/>
              </a:rPr>
              <a:t>Z</a:t>
            </a:r>
            <a:r>
              <a:rPr lang="en-US" sz="1000" b="1"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han</a:t>
            </a:r>
            <a:r>
              <a:rPr lang="en-US" sz="1000"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 Azmat, Horesh, Li, Yurochkin (ICML 2025)</a:t>
            </a:r>
          </a:p>
        </p:txBody>
      </p:sp>
      <p:sp>
        <p:nvSpPr>
          <p:cNvPr id="10" name="Google Shape;389;p40">
            <a:extLst>
              <a:ext uri="{FF2B5EF4-FFF2-40B4-BE49-F238E27FC236}">
                <a16:creationId xmlns:a16="http://schemas.microsoft.com/office/drawing/2014/main" id="{295A92C5-D4AD-3E9E-59C3-90BA545A9D45}"/>
              </a:ext>
            </a:extLst>
          </p:cNvPr>
          <p:cNvSpPr/>
          <p:nvPr/>
        </p:nvSpPr>
        <p:spPr>
          <a:xfrm>
            <a:off x="1100831" y="2582798"/>
            <a:ext cx="7731466" cy="304801"/>
          </a:xfrm>
          <a:custGeom>
            <a:avLst/>
            <a:gdLst>
              <a:gd name="csX0" fmla="*/ 0 w 7731466"/>
              <a:gd name="csY0" fmla="*/ 15789 h 304801"/>
              <a:gd name="csX1" fmla="*/ 15789 w 7731466"/>
              <a:gd name="csY1" fmla="*/ 0 h 304801"/>
              <a:gd name="csX2" fmla="*/ 869777 w 7731466"/>
              <a:gd name="csY2" fmla="*/ 0 h 304801"/>
              <a:gd name="csX3" fmla="*/ 1492768 w 7731466"/>
              <a:gd name="csY3" fmla="*/ 0 h 304801"/>
              <a:gd name="csX4" fmla="*/ 2038760 w 7731466"/>
              <a:gd name="csY4" fmla="*/ 0 h 304801"/>
              <a:gd name="csX5" fmla="*/ 2815748 w 7731466"/>
              <a:gd name="csY5" fmla="*/ 0 h 304801"/>
              <a:gd name="csX6" fmla="*/ 3438739 w 7731466"/>
              <a:gd name="csY6" fmla="*/ 0 h 304801"/>
              <a:gd name="csX7" fmla="*/ 4292727 w 7731466"/>
              <a:gd name="csY7" fmla="*/ 0 h 304801"/>
              <a:gd name="csX8" fmla="*/ 4838719 w 7731466"/>
              <a:gd name="csY8" fmla="*/ 0 h 304801"/>
              <a:gd name="csX9" fmla="*/ 5692706 w 7731466"/>
              <a:gd name="csY9" fmla="*/ 0 h 304801"/>
              <a:gd name="csX10" fmla="*/ 6161700 w 7731466"/>
              <a:gd name="csY10" fmla="*/ 0 h 304801"/>
              <a:gd name="csX11" fmla="*/ 6861689 w 7731466"/>
              <a:gd name="csY11" fmla="*/ 0 h 304801"/>
              <a:gd name="csX12" fmla="*/ 7715677 w 7731466"/>
              <a:gd name="csY12" fmla="*/ 0 h 304801"/>
              <a:gd name="csX13" fmla="*/ 7731466 w 7731466"/>
              <a:gd name="csY13" fmla="*/ 15789 h 304801"/>
              <a:gd name="csX14" fmla="*/ 7731466 w 7731466"/>
              <a:gd name="csY14" fmla="*/ 289012 h 304801"/>
              <a:gd name="csX15" fmla="*/ 7715677 w 7731466"/>
              <a:gd name="csY15" fmla="*/ 304801 h 304801"/>
              <a:gd name="csX16" fmla="*/ 6938688 w 7731466"/>
              <a:gd name="csY16" fmla="*/ 304801 h 304801"/>
              <a:gd name="csX17" fmla="*/ 6238698 w 7731466"/>
              <a:gd name="csY17" fmla="*/ 304801 h 304801"/>
              <a:gd name="csX18" fmla="*/ 5769705 w 7731466"/>
              <a:gd name="csY18" fmla="*/ 304801 h 304801"/>
              <a:gd name="csX19" fmla="*/ 5223713 w 7731466"/>
              <a:gd name="csY19" fmla="*/ 304801 h 304801"/>
              <a:gd name="csX20" fmla="*/ 4369726 w 7731466"/>
              <a:gd name="csY20" fmla="*/ 304801 h 304801"/>
              <a:gd name="csX21" fmla="*/ 3669736 w 7731466"/>
              <a:gd name="csY21" fmla="*/ 304801 h 304801"/>
              <a:gd name="csX22" fmla="*/ 3123744 w 7731466"/>
              <a:gd name="csY22" fmla="*/ 304801 h 304801"/>
              <a:gd name="csX23" fmla="*/ 2423754 w 7731466"/>
              <a:gd name="csY23" fmla="*/ 304801 h 304801"/>
              <a:gd name="csX24" fmla="*/ 1954761 w 7731466"/>
              <a:gd name="csY24" fmla="*/ 304801 h 304801"/>
              <a:gd name="csX25" fmla="*/ 1485768 w 7731466"/>
              <a:gd name="csY25" fmla="*/ 304801 h 304801"/>
              <a:gd name="csX26" fmla="*/ 785778 w 7731466"/>
              <a:gd name="csY26" fmla="*/ 304801 h 304801"/>
              <a:gd name="csX27" fmla="*/ 15789 w 7731466"/>
              <a:gd name="csY27" fmla="*/ 304801 h 304801"/>
              <a:gd name="csX28" fmla="*/ 0 w 7731466"/>
              <a:gd name="csY28" fmla="*/ 289012 h 304801"/>
              <a:gd name="csX29" fmla="*/ 0 w 7731466"/>
              <a:gd name="csY29" fmla="*/ 15789 h 30480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7731466" h="304801" extrusionOk="0">
                <a:moveTo>
                  <a:pt x="0" y="15789"/>
                </a:moveTo>
                <a:cubicBezTo>
                  <a:pt x="-1322" y="6253"/>
                  <a:pt x="6661" y="153"/>
                  <a:pt x="15789" y="0"/>
                </a:cubicBezTo>
                <a:cubicBezTo>
                  <a:pt x="235874" y="-11579"/>
                  <a:pt x="460724" y="-19208"/>
                  <a:pt x="869777" y="0"/>
                </a:cubicBezTo>
                <a:cubicBezTo>
                  <a:pt x="1278830" y="19208"/>
                  <a:pt x="1320972" y="1964"/>
                  <a:pt x="1492768" y="0"/>
                </a:cubicBezTo>
                <a:cubicBezTo>
                  <a:pt x="1664564" y="-1964"/>
                  <a:pt x="1808668" y="5287"/>
                  <a:pt x="2038760" y="0"/>
                </a:cubicBezTo>
                <a:cubicBezTo>
                  <a:pt x="2268852" y="-5287"/>
                  <a:pt x="2559906" y="18453"/>
                  <a:pt x="2815748" y="0"/>
                </a:cubicBezTo>
                <a:cubicBezTo>
                  <a:pt x="3071590" y="-18453"/>
                  <a:pt x="3294362" y="-7971"/>
                  <a:pt x="3438739" y="0"/>
                </a:cubicBezTo>
                <a:cubicBezTo>
                  <a:pt x="3583116" y="7971"/>
                  <a:pt x="4120229" y="6285"/>
                  <a:pt x="4292727" y="0"/>
                </a:cubicBezTo>
                <a:cubicBezTo>
                  <a:pt x="4465225" y="-6285"/>
                  <a:pt x="4661672" y="8615"/>
                  <a:pt x="4838719" y="0"/>
                </a:cubicBezTo>
                <a:cubicBezTo>
                  <a:pt x="5015766" y="-8615"/>
                  <a:pt x="5422643" y="-34971"/>
                  <a:pt x="5692706" y="0"/>
                </a:cubicBezTo>
                <a:cubicBezTo>
                  <a:pt x="5962769" y="34971"/>
                  <a:pt x="5965352" y="-2883"/>
                  <a:pt x="6161700" y="0"/>
                </a:cubicBezTo>
                <a:cubicBezTo>
                  <a:pt x="6358048" y="2883"/>
                  <a:pt x="6711446" y="19339"/>
                  <a:pt x="6861689" y="0"/>
                </a:cubicBezTo>
                <a:cubicBezTo>
                  <a:pt x="7011932" y="-19339"/>
                  <a:pt x="7335357" y="3663"/>
                  <a:pt x="7715677" y="0"/>
                </a:cubicBezTo>
                <a:cubicBezTo>
                  <a:pt x="7724759" y="-358"/>
                  <a:pt x="7732721" y="6259"/>
                  <a:pt x="7731466" y="15789"/>
                </a:cubicBezTo>
                <a:cubicBezTo>
                  <a:pt x="7725478" y="147332"/>
                  <a:pt x="7740212" y="192583"/>
                  <a:pt x="7731466" y="289012"/>
                </a:cubicBezTo>
                <a:cubicBezTo>
                  <a:pt x="7730816" y="297839"/>
                  <a:pt x="7722789" y="303692"/>
                  <a:pt x="7715677" y="304801"/>
                </a:cubicBezTo>
                <a:cubicBezTo>
                  <a:pt x="7334945" y="277372"/>
                  <a:pt x="7169783" y="304522"/>
                  <a:pt x="6938688" y="304801"/>
                </a:cubicBezTo>
                <a:cubicBezTo>
                  <a:pt x="6707593" y="305080"/>
                  <a:pt x="6545389" y="328635"/>
                  <a:pt x="6238698" y="304801"/>
                </a:cubicBezTo>
                <a:cubicBezTo>
                  <a:pt x="5932007" y="280968"/>
                  <a:pt x="5926710" y="300959"/>
                  <a:pt x="5769705" y="304801"/>
                </a:cubicBezTo>
                <a:cubicBezTo>
                  <a:pt x="5612700" y="308643"/>
                  <a:pt x="5377532" y="289098"/>
                  <a:pt x="5223713" y="304801"/>
                </a:cubicBezTo>
                <a:cubicBezTo>
                  <a:pt x="5069894" y="320504"/>
                  <a:pt x="4738365" y="337670"/>
                  <a:pt x="4369726" y="304801"/>
                </a:cubicBezTo>
                <a:cubicBezTo>
                  <a:pt x="4001087" y="271932"/>
                  <a:pt x="3848617" y="295612"/>
                  <a:pt x="3669736" y="304801"/>
                </a:cubicBezTo>
                <a:cubicBezTo>
                  <a:pt x="3490855" y="313991"/>
                  <a:pt x="3324334" y="280510"/>
                  <a:pt x="3123744" y="304801"/>
                </a:cubicBezTo>
                <a:cubicBezTo>
                  <a:pt x="2923154" y="329092"/>
                  <a:pt x="2721415" y="335056"/>
                  <a:pt x="2423754" y="304801"/>
                </a:cubicBezTo>
                <a:cubicBezTo>
                  <a:pt x="2126093" y="274547"/>
                  <a:pt x="2050387" y="314121"/>
                  <a:pt x="1954761" y="304801"/>
                </a:cubicBezTo>
                <a:cubicBezTo>
                  <a:pt x="1859135" y="295481"/>
                  <a:pt x="1583524" y="313496"/>
                  <a:pt x="1485768" y="304801"/>
                </a:cubicBezTo>
                <a:cubicBezTo>
                  <a:pt x="1388012" y="296106"/>
                  <a:pt x="932904" y="283238"/>
                  <a:pt x="785778" y="304801"/>
                </a:cubicBezTo>
                <a:cubicBezTo>
                  <a:pt x="638652" y="326365"/>
                  <a:pt x="255696" y="301798"/>
                  <a:pt x="15789" y="304801"/>
                </a:cubicBezTo>
                <a:cubicBezTo>
                  <a:pt x="7041" y="304227"/>
                  <a:pt x="1379" y="298601"/>
                  <a:pt x="0" y="289012"/>
                </a:cubicBezTo>
                <a:cubicBezTo>
                  <a:pt x="-4352" y="179067"/>
                  <a:pt x="-10342" y="136674"/>
                  <a:pt x="0" y="15789"/>
                </a:cubicBezTo>
                <a:close/>
              </a:path>
            </a:pathLst>
          </a:custGeom>
          <a:noFill/>
          <a:ln w="25400" cap="flat" cmpd="sng">
            <a:solidFill>
              <a:srgbClr val="A03223"/>
            </a:solidFill>
            <a:prstDash val="sysDash"/>
            <a:round/>
            <a:headEnd type="none" w="sm" len="sm"/>
            <a:tailEnd type="none" w="sm" len="sm"/>
            <a:extLst>
              <a:ext uri="{C807C97D-BFC1-408E-A445-0C87EB9F89A2}">
                <ask:lineSketchStyleProps xmlns:ask="http://schemas.microsoft.com/office/drawing/2018/sketchyshapes" sd="1219033472">
                  <a:prstGeom prst="roundRect">
                    <a:avLst>
                      <a:gd name="adj" fmla="val 5180"/>
                    </a:avLst>
                  </a:prstGeom>
                  <ask:type>
                    <ask:lineSketchFreehand/>
                  </ask:type>
                </ask:lineSketchStyleProps>
              </a:ext>
            </a:extLst>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78035-9FA6-9BEC-7D35-8B8A702C80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6E50B6-8A32-4E20-C1F0-7E771AFDCD81}"/>
              </a:ext>
            </a:extLst>
          </p:cNvPr>
          <p:cNvSpPr>
            <a:spLocks noGrp="1"/>
          </p:cNvSpPr>
          <p:nvPr>
            <p:ph type="title"/>
          </p:nvPr>
        </p:nvSpPr>
        <p:spPr>
          <a:xfrm>
            <a:off x="311700" y="766354"/>
            <a:ext cx="8520600" cy="2586446"/>
          </a:xfrm>
        </p:spPr>
        <p:txBody>
          <a:bodyPr>
            <a:noAutofit/>
          </a:bodyPr>
          <a:lstStyle/>
          <a:p>
            <a:r>
              <a:rPr lang="en-US" dirty="0">
                <a:solidFill>
                  <a:schemeClr val="tx1"/>
                </a:solidFill>
              </a:rPr>
              <a:t>LLMs Do Well on These Emotion Tasks!</a:t>
            </a:r>
            <a:br>
              <a:rPr lang="en-US" sz="2800" dirty="0">
                <a:solidFill>
                  <a:srgbClr val="666666"/>
                </a:solidFill>
              </a:rPr>
            </a:br>
            <a:r>
              <a:rPr lang="en-US" sz="3200" dirty="0">
                <a:solidFill>
                  <a:srgbClr val="666666"/>
                </a:solidFill>
              </a:rPr>
              <a:t>But they were all carried out in</a:t>
            </a:r>
            <a:br>
              <a:rPr lang="en-US" sz="3200" dirty="0">
                <a:solidFill>
                  <a:srgbClr val="666666"/>
                </a:solidFill>
              </a:rPr>
            </a:br>
            <a:r>
              <a:rPr lang="en-US" sz="3200" dirty="0">
                <a:solidFill>
                  <a:srgbClr val="666666"/>
                </a:solidFill>
              </a:rPr>
              <a:t>single-turn settings</a:t>
            </a:r>
            <a:endParaRPr lang="en-US" sz="2800" dirty="0">
              <a:solidFill>
                <a:srgbClr val="666666"/>
              </a:solidFill>
            </a:endParaRPr>
          </a:p>
        </p:txBody>
      </p:sp>
      <p:pic>
        <p:nvPicPr>
          <p:cNvPr id="10" name="Picture 9">
            <a:extLst>
              <a:ext uri="{FF2B5EF4-FFF2-40B4-BE49-F238E27FC236}">
                <a16:creationId xmlns:a16="http://schemas.microsoft.com/office/drawing/2014/main" id="{F1B25173-A158-86C6-980C-FF65D86FD76E}"/>
              </a:ext>
            </a:extLst>
          </p:cNvPr>
          <p:cNvPicPr>
            <a:picLocks noChangeAspect="1"/>
          </p:cNvPicPr>
          <p:nvPr/>
        </p:nvPicPr>
        <p:blipFill>
          <a:blip r:embed="rId3"/>
          <a:stretch>
            <a:fillRect/>
          </a:stretch>
        </p:blipFill>
        <p:spPr>
          <a:xfrm>
            <a:off x="402336" y="3509754"/>
            <a:ext cx="609419" cy="609419"/>
          </a:xfrm>
          <a:prstGeom prst="rect">
            <a:avLst/>
          </a:prstGeom>
        </p:spPr>
      </p:pic>
      <p:sp>
        <p:nvSpPr>
          <p:cNvPr id="12" name="TextBox 11">
            <a:extLst>
              <a:ext uri="{FF2B5EF4-FFF2-40B4-BE49-F238E27FC236}">
                <a16:creationId xmlns:a16="http://schemas.microsoft.com/office/drawing/2014/main" id="{9F30E0D0-1265-3859-56D4-A35FC13E973A}"/>
              </a:ext>
            </a:extLst>
          </p:cNvPr>
          <p:cNvSpPr txBox="1"/>
          <p:nvPr/>
        </p:nvSpPr>
        <p:spPr>
          <a:xfrm>
            <a:off x="1256368" y="3152745"/>
            <a:ext cx="7666567" cy="1323439"/>
          </a:xfrm>
          <a:prstGeom prst="rect">
            <a:avLst/>
          </a:prstGeom>
          <a:noFill/>
        </p:spPr>
        <p:txBody>
          <a:bodyPr wrap="square">
            <a:spAutoFit/>
          </a:bodyPr>
          <a:lstStyle/>
          <a:p>
            <a:r>
              <a:rPr lang="en-US" sz="2000" b="1" dirty="0">
                <a:solidFill>
                  <a:srgbClr val="C00000"/>
                </a:solidFill>
                <a:latin typeface="Source Sans Pro"/>
                <a:ea typeface="Source Sans Pro"/>
                <a:sym typeface="Source Sans Pro"/>
              </a:rPr>
              <a:t>Empathy is not just about one good response.</a:t>
            </a:r>
          </a:p>
          <a:p>
            <a:r>
              <a:rPr lang="en-US" sz="2000" b="1" dirty="0">
                <a:solidFill>
                  <a:srgbClr val="C00000"/>
                </a:solidFill>
                <a:latin typeface="Source Sans Pro"/>
                <a:ea typeface="Source Sans Pro"/>
                <a:sym typeface="Source Sans Pro"/>
              </a:rPr>
              <a:t>It is about adapting your support as a conversation unfolds.</a:t>
            </a:r>
          </a:p>
          <a:p>
            <a:endParaRPr lang="en-US" sz="2000" b="1" i="1" dirty="0">
              <a:solidFill>
                <a:srgbClr val="C00000"/>
              </a:solidFill>
              <a:latin typeface="Source Sans Pro"/>
              <a:ea typeface="Source Sans Pro"/>
              <a:sym typeface="Source Sans Pro"/>
            </a:endParaRPr>
          </a:p>
          <a:p>
            <a:r>
              <a:rPr lang="en-US" sz="2000" b="1" i="1" dirty="0">
                <a:solidFill>
                  <a:srgbClr val="C00000"/>
                </a:solidFill>
                <a:latin typeface="Source Sans Pro"/>
                <a:ea typeface="Source Sans Pro"/>
                <a:sym typeface="Source Sans Pro"/>
              </a:rPr>
              <a:t>    ⇨ Can LLMs sustain this across multi-turn conversations?</a:t>
            </a:r>
          </a:p>
        </p:txBody>
      </p:sp>
      <p:sp>
        <p:nvSpPr>
          <p:cNvPr id="13" name="Rounded Rectangle 12"/>
          <p:cNvSpPr/>
          <p:nvPr/>
        </p:nvSpPr>
        <p:spPr>
          <a:xfrm>
            <a:off x="402336"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TextBox 13"/>
          <p:cNvSpPr txBox="1"/>
          <p:nvPr/>
        </p:nvSpPr>
        <p:spPr>
          <a:xfrm>
            <a:off x="402336"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Opening</a:t>
            </a:r>
          </a:p>
          <a:p>
            <a:pPr algn="ctr">
              <a:lnSpc>
                <a:spcPct val="90000"/>
              </a:lnSpc>
              <a:spcBef>
                <a:spcPts val="0"/>
              </a:spcBef>
              <a:spcAft>
                <a:spcPts val="0"/>
              </a:spcAft>
            </a:pPr>
            <a:endParaRPr sz="840" b="0" i="0">
              <a:solidFill>
                <a:srgbClr val="787878"/>
              </a:solidFill>
              <a:latin typeface="Aptos"/>
            </a:endParaRPr>
          </a:p>
        </p:txBody>
      </p:sp>
      <p:sp>
        <p:nvSpPr>
          <p:cNvPr id="15" name="Rounded Rectangle 14"/>
          <p:cNvSpPr/>
          <p:nvPr/>
        </p:nvSpPr>
        <p:spPr>
          <a:xfrm>
            <a:off x="1797710"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6" name="TextBox 15"/>
          <p:cNvSpPr txBox="1"/>
          <p:nvPr/>
        </p:nvSpPr>
        <p:spPr>
          <a:xfrm>
            <a:off x="1797710"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1</a:t>
            </a:r>
          </a:p>
          <a:p>
            <a:pPr algn="ctr">
              <a:lnSpc>
                <a:spcPct val="90000"/>
              </a:lnSpc>
              <a:spcBef>
                <a:spcPts val="0"/>
              </a:spcBef>
              <a:spcAft>
                <a:spcPts val="0"/>
              </a:spcAft>
            </a:pPr>
            <a:r>
              <a:rPr sz="570" b="0" i="0">
                <a:solidFill>
                  <a:srgbClr val="787878"/>
                </a:solidFill>
                <a:latin typeface="Aptos"/>
              </a:rPr>
              <a:t>understanding emotions from text</a:t>
            </a:r>
          </a:p>
        </p:txBody>
      </p:sp>
      <p:sp>
        <p:nvSpPr>
          <p:cNvPr id="17" name="Rounded Rectangle 16"/>
          <p:cNvSpPr/>
          <p:nvPr/>
        </p:nvSpPr>
        <p:spPr>
          <a:xfrm>
            <a:off x="3193084" y="36576"/>
            <a:ext cx="1322222" cy="50292"/>
          </a:xfrm>
          <a:prstGeom prst="roundRect">
            <a:avLst/>
          </a:prstGeom>
          <a:solidFill>
            <a:srgbClr val="F5A7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8" name="TextBox 17"/>
          <p:cNvSpPr txBox="1"/>
          <p:nvPr/>
        </p:nvSpPr>
        <p:spPr>
          <a:xfrm>
            <a:off x="3193084"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1" i="0">
                <a:solidFill>
                  <a:srgbClr val="F5A733"/>
                </a:solidFill>
                <a:latin typeface="Aptos"/>
              </a:rPr>
              <a:t>Part 2</a:t>
            </a:r>
          </a:p>
          <a:p>
            <a:pPr algn="ctr">
              <a:lnSpc>
                <a:spcPct val="90000"/>
              </a:lnSpc>
              <a:spcBef>
                <a:spcPts val="0"/>
              </a:spcBef>
              <a:spcAft>
                <a:spcPts val="0"/>
              </a:spcAft>
            </a:pPr>
            <a:r>
              <a:rPr sz="570" b="1" i="0">
                <a:solidFill>
                  <a:srgbClr val="AB4D2A"/>
                </a:solidFill>
                <a:latin typeface="Aptos"/>
              </a:rPr>
              <a:t>emotion regulation with llms</a:t>
            </a:r>
          </a:p>
        </p:txBody>
      </p:sp>
      <p:sp>
        <p:nvSpPr>
          <p:cNvPr id="19" name="Rounded Rectangle 18"/>
          <p:cNvSpPr/>
          <p:nvPr/>
        </p:nvSpPr>
        <p:spPr>
          <a:xfrm>
            <a:off x="4588459"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0" name="TextBox 19"/>
          <p:cNvSpPr txBox="1"/>
          <p:nvPr/>
        </p:nvSpPr>
        <p:spPr>
          <a:xfrm>
            <a:off x="4588459"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3</a:t>
            </a:r>
          </a:p>
          <a:p>
            <a:pPr algn="ctr">
              <a:lnSpc>
                <a:spcPct val="90000"/>
              </a:lnSpc>
              <a:spcBef>
                <a:spcPts val="0"/>
              </a:spcBef>
              <a:spcAft>
                <a:spcPts val="0"/>
              </a:spcAft>
            </a:pPr>
            <a:r>
              <a:rPr sz="570" b="0" i="0">
                <a:solidFill>
                  <a:srgbClr val="787878"/>
                </a:solidFill>
                <a:latin typeface="Aptos"/>
              </a:rPr>
              <a:t>sustaining empathy with diverse discourse moves</a:t>
            </a:r>
          </a:p>
        </p:txBody>
      </p:sp>
      <p:sp>
        <p:nvSpPr>
          <p:cNvPr id="21" name="Rounded Rectangle 20"/>
          <p:cNvSpPr/>
          <p:nvPr/>
        </p:nvSpPr>
        <p:spPr>
          <a:xfrm>
            <a:off x="5983833"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2" name="TextBox 21"/>
          <p:cNvSpPr txBox="1"/>
          <p:nvPr/>
        </p:nvSpPr>
        <p:spPr>
          <a:xfrm>
            <a:off x="5983833"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Conclusion</a:t>
            </a:r>
          </a:p>
          <a:p>
            <a:pPr algn="ctr">
              <a:lnSpc>
                <a:spcPct val="90000"/>
              </a:lnSpc>
              <a:spcBef>
                <a:spcPts val="0"/>
              </a:spcBef>
              <a:spcAft>
                <a:spcPts val="0"/>
              </a:spcAft>
            </a:pPr>
            <a:r>
              <a:rPr sz="570" b="0" i="0">
                <a:solidFill>
                  <a:srgbClr val="787878"/>
                </a:solidFill>
                <a:latin typeface="Aptos"/>
              </a:rPr>
              <a:t>takeaways</a:t>
            </a:r>
          </a:p>
        </p:txBody>
      </p:sp>
      <p:sp>
        <p:nvSpPr>
          <p:cNvPr id="4" name="Slide Number Placeholder 3">
            <a:extLst>
              <a:ext uri="{FF2B5EF4-FFF2-40B4-BE49-F238E27FC236}">
                <a16:creationId xmlns:a16="http://schemas.microsoft.com/office/drawing/2014/main" id="{7F45D064-0D71-70E6-3439-F28DC4796B3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24</a:t>
            </a:fld>
            <a:endParaRPr lang="en"/>
          </a:p>
        </p:txBody>
      </p:sp>
    </p:spTree>
    <p:extLst>
      <p:ext uri="{BB962C8B-B14F-4D97-AF65-F5344CB8AC3E}">
        <p14:creationId xmlns:p14="http://schemas.microsoft.com/office/powerpoint/2010/main" val="6824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grpSp>
        <p:nvGrpSpPr>
          <p:cNvPr id="238" name="Google Shape;238;p24"/>
          <p:cNvGrpSpPr/>
          <p:nvPr/>
        </p:nvGrpSpPr>
        <p:grpSpPr>
          <a:xfrm>
            <a:off x="-163796" y="1637068"/>
            <a:ext cx="9564283" cy="2021483"/>
            <a:chOff x="-163795" y="2207368"/>
            <a:chExt cx="9564283" cy="2021483"/>
          </a:xfrm>
        </p:grpSpPr>
        <p:sp>
          <p:nvSpPr>
            <p:cNvPr id="239" name="Google Shape;239;p24"/>
            <p:cNvSpPr/>
            <p:nvPr/>
          </p:nvSpPr>
          <p:spPr>
            <a:xfrm>
              <a:off x="-163796" y="2207368"/>
              <a:ext cx="9564283" cy="2021483"/>
            </a:xfrm>
            <a:custGeom>
              <a:avLst/>
              <a:gdLst/>
              <a:ahLst/>
              <a:cxnLst/>
              <a:rect l="l" t="t" r="r" b="b"/>
              <a:pathLst>
                <a:path w="21047" h="3277" extrusionOk="0">
                  <a:moveTo>
                    <a:pt x="0" y="3276"/>
                  </a:moveTo>
                  <a:lnTo>
                    <a:pt x="0" y="3276"/>
                  </a:lnTo>
                  <a:cubicBezTo>
                    <a:pt x="1791" y="2105"/>
                    <a:pt x="4446" y="808"/>
                    <a:pt x="7400" y="1212"/>
                  </a:cubicBezTo>
                  <a:lnTo>
                    <a:pt x="7400" y="1212"/>
                  </a:lnTo>
                  <a:cubicBezTo>
                    <a:pt x="9534" y="1503"/>
                    <a:pt x="10330" y="2478"/>
                    <a:pt x="12300" y="2827"/>
                  </a:cubicBezTo>
                  <a:lnTo>
                    <a:pt x="12300" y="2827"/>
                  </a:lnTo>
                  <a:cubicBezTo>
                    <a:pt x="14185" y="3161"/>
                    <a:pt x="17032" y="2904"/>
                    <a:pt x="21046" y="0"/>
                  </a:cubicBezTo>
                </a:path>
              </a:pathLst>
            </a:custGeom>
            <a:noFill/>
            <a:ln w="733675" cap="flat" cmpd="sng">
              <a:solidFill>
                <a:srgbClr val="262626"/>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Georgia"/>
                <a:ea typeface="Georgia"/>
                <a:cs typeface="Georgia"/>
                <a:sym typeface="Georgia"/>
              </a:endParaRPr>
            </a:p>
          </p:txBody>
        </p:sp>
        <p:sp>
          <p:nvSpPr>
            <p:cNvPr id="240" name="Google Shape;240;p24"/>
            <p:cNvSpPr/>
            <p:nvPr/>
          </p:nvSpPr>
          <p:spPr>
            <a:xfrm>
              <a:off x="42812" y="2452828"/>
              <a:ext cx="8975141" cy="1722203"/>
            </a:xfrm>
            <a:custGeom>
              <a:avLst/>
              <a:gdLst/>
              <a:ahLst/>
              <a:cxnLst/>
              <a:rect l="l" t="t" r="r" b="b"/>
              <a:pathLst>
                <a:path w="19750" h="2792" extrusionOk="0">
                  <a:moveTo>
                    <a:pt x="0" y="2432"/>
                  </a:moveTo>
                  <a:lnTo>
                    <a:pt x="0" y="2432"/>
                  </a:lnTo>
                  <a:cubicBezTo>
                    <a:pt x="1740" y="1423"/>
                    <a:pt x="4063" y="508"/>
                    <a:pt x="6608" y="856"/>
                  </a:cubicBezTo>
                  <a:lnTo>
                    <a:pt x="6608" y="856"/>
                  </a:lnTo>
                  <a:cubicBezTo>
                    <a:pt x="8743" y="1147"/>
                    <a:pt x="9539" y="2122"/>
                    <a:pt x="11509" y="2471"/>
                  </a:cubicBezTo>
                  <a:lnTo>
                    <a:pt x="11509" y="2471"/>
                  </a:lnTo>
                  <a:cubicBezTo>
                    <a:pt x="13313" y="2791"/>
                    <a:pt x="16000" y="2568"/>
                    <a:pt x="19749" y="0"/>
                  </a:cubicBezTo>
                </a:path>
              </a:pathLst>
            </a:custGeom>
            <a:noFill/>
            <a:ln w="57150" cap="flat" cmpd="sng">
              <a:solidFill>
                <a:schemeClr val="lt1"/>
              </a:solidFill>
              <a:prstDash val="lgDash"/>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Georgia"/>
                <a:ea typeface="Georgia"/>
                <a:cs typeface="Georgia"/>
                <a:sym typeface="Georgia"/>
              </a:endParaRPr>
            </a:p>
          </p:txBody>
        </p:sp>
      </p:grpSp>
      <p:grpSp>
        <p:nvGrpSpPr>
          <p:cNvPr id="241" name="Google Shape;241;p24"/>
          <p:cNvGrpSpPr/>
          <p:nvPr/>
        </p:nvGrpSpPr>
        <p:grpSpPr>
          <a:xfrm>
            <a:off x="249975" y="486313"/>
            <a:ext cx="2722807" cy="1766234"/>
            <a:chOff x="249975" y="904213"/>
            <a:chExt cx="2722807" cy="1766234"/>
          </a:xfrm>
        </p:grpSpPr>
        <p:grpSp>
          <p:nvGrpSpPr>
            <p:cNvPr id="242" name="Google Shape;242;p24"/>
            <p:cNvGrpSpPr/>
            <p:nvPr/>
          </p:nvGrpSpPr>
          <p:grpSpPr>
            <a:xfrm>
              <a:off x="249975" y="904213"/>
              <a:ext cx="2722807" cy="1766234"/>
              <a:chOff x="543364" y="730690"/>
              <a:chExt cx="3630409" cy="2354979"/>
            </a:xfrm>
          </p:grpSpPr>
          <p:grpSp>
            <p:nvGrpSpPr>
              <p:cNvPr id="243" name="Google Shape;243;p24"/>
              <p:cNvGrpSpPr/>
              <p:nvPr/>
            </p:nvGrpSpPr>
            <p:grpSpPr>
              <a:xfrm>
                <a:off x="1170556" y="1776622"/>
                <a:ext cx="847818" cy="1309047"/>
                <a:chOff x="2020971" y="2726929"/>
                <a:chExt cx="2331733" cy="3600240"/>
              </a:xfrm>
            </p:grpSpPr>
            <p:sp>
              <p:nvSpPr>
                <p:cNvPr id="244" name="Google Shape;244;p24"/>
                <p:cNvSpPr/>
                <p:nvPr/>
              </p:nvSpPr>
              <p:spPr>
                <a:xfrm>
                  <a:off x="2742070" y="5327103"/>
                  <a:ext cx="894797" cy="1000066"/>
                </a:xfrm>
                <a:custGeom>
                  <a:avLst/>
                  <a:gdLst/>
                  <a:ahLst/>
                  <a:cxnLst/>
                  <a:rect l="l" t="t" r="r" b="b"/>
                  <a:pathLst>
                    <a:path w="750" h="837" extrusionOk="0">
                      <a:moveTo>
                        <a:pt x="749" y="0"/>
                      </a:moveTo>
                      <a:lnTo>
                        <a:pt x="375" y="836"/>
                      </a:lnTo>
                      <a:lnTo>
                        <a:pt x="0" y="0"/>
                      </a:lnTo>
                      <a:lnTo>
                        <a:pt x="749" y="0"/>
                      </a:lnTo>
                    </a:path>
                  </a:pathLst>
                </a:custGeom>
                <a:solidFill>
                  <a:schemeClr val="l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Georgia"/>
                    <a:ea typeface="Georgia"/>
                    <a:cs typeface="Georgia"/>
                    <a:sym typeface="Georgia"/>
                  </a:endParaRPr>
                </a:p>
              </p:txBody>
            </p:sp>
            <p:sp>
              <p:nvSpPr>
                <p:cNvPr id="245" name="Google Shape;245;p24"/>
                <p:cNvSpPr/>
                <p:nvPr/>
              </p:nvSpPr>
              <p:spPr>
                <a:xfrm>
                  <a:off x="2020971" y="2726929"/>
                  <a:ext cx="2331733" cy="2331733"/>
                </a:xfrm>
                <a:custGeom>
                  <a:avLst/>
                  <a:gdLst/>
                  <a:ahLst/>
                  <a:cxnLst/>
                  <a:rect l="l" t="t" r="r" b="b"/>
                  <a:pathLst>
                    <a:path w="1954" h="1955" extrusionOk="0">
                      <a:moveTo>
                        <a:pt x="0" y="977"/>
                      </a:moveTo>
                      <a:lnTo>
                        <a:pt x="0" y="977"/>
                      </a:lnTo>
                      <a:cubicBezTo>
                        <a:pt x="0" y="1516"/>
                        <a:pt x="437" y="1954"/>
                        <a:pt x="977" y="1954"/>
                      </a:cubicBezTo>
                      <a:lnTo>
                        <a:pt x="977" y="1954"/>
                      </a:lnTo>
                      <a:cubicBezTo>
                        <a:pt x="1516" y="1954"/>
                        <a:pt x="1953" y="1516"/>
                        <a:pt x="1953" y="977"/>
                      </a:cubicBezTo>
                      <a:lnTo>
                        <a:pt x="1953" y="977"/>
                      </a:lnTo>
                      <a:cubicBezTo>
                        <a:pt x="1953" y="438"/>
                        <a:pt x="1516" y="0"/>
                        <a:pt x="977" y="0"/>
                      </a:cubicBezTo>
                      <a:lnTo>
                        <a:pt x="977" y="0"/>
                      </a:lnTo>
                      <a:cubicBezTo>
                        <a:pt x="437" y="0"/>
                        <a:pt x="0" y="438"/>
                        <a:pt x="0" y="977"/>
                      </a:cubicBezTo>
                    </a:path>
                  </a:pathLst>
                </a:custGeom>
                <a:solidFill>
                  <a:schemeClr val="l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Georgia"/>
                    <a:ea typeface="Georgia"/>
                    <a:cs typeface="Georgia"/>
                    <a:sym typeface="Georgia"/>
                  </a:endParaRPr>
                </a:p>
              </p:txBody>
            </p:sp>
          </p:grpSp>
          <p:sp>
            <p:nvSpPr>
              <p:cNvPr id="246" name="Google Shape;246;p24"/>
              <p:cNvSpPr txBox="1"/>
              <p:nvPr/>
            </p:nvSpPr>
            <p:spPr>
              <a:xfrm>
                <a:off x="543364" y="730690"/>
                <a:ext cx="3630409" cy="99104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r>
                  <a:rPr lang="en" b="1" dirty="0">
                    <a:solidFill>
                      <a:schemeClr val="lt2"/>
                    </a:solidFill>
                    <a:latin typeface="Source Sans Pro"/>
                    <a:ea typeface="Source Sans Pro"/>
                    <a:cs typeface="Source Sans Pro"/>
                    <a:sym typeface="Source Sans Pro"/>
                  </a:rPr>
                  <a:t>Deciphering Emotions from Text</a:t>
                </a:r>
                <a:endParaRPr b="1" dirty="0">
                  <a:solidFill>
                    <a:schemeClr val="lt2"/>
                  </a:solidFill>
                  <a:latin typeface="Source Sans Pro"/>
                  <a:ea typeface="Source Sans Pro"/>
                  <a:cs typeface="Source Sans Pro"/>
                  <a:sym typeface="Source Sans Pro"/>
                </a:endParaRPr>
              </a:p>
              <a:p>
                <a:pPr marL="182880" lvl="0" indent="-134620" algn="l" rtl="0">
                  <a:lnSpc>
                    <a:spcPct val="115000"/>
                  </a:lnSpc>
                  <a:spcBef>
                    <a:spcPts val="0"/>
                  </a:spcBef>
                  <a:spcAft>
                    <a:spcPts val="0"/>
                  </a:spcAft>
                  <a:buClr>
                    <a:schemeClr val="lt2"/>
                  </a:buClr>
                  <a:buSzPts val="1400"/>
                  <a:buFont typeface="Source Sans Pro"/>
                  <a:buChar char="●"/>
                </a:pPr>
                <a:r>
                  <a:rPr lang="en" dirty="0">
                    <a:solidFill>
                      <a:schemeClr val="lt2"/>
                    </a:solidFill>
                    <a:latin typeface="Source Sans Pro"/>
                    <a:ea typeface="Source Sans Pro"/>
                    <a:cs typeface="Source Sans Pro"/>
                    <a:sym typeface="Source Sans Pro"/>
                  </a:rPr>
                  <a:t>EMNLP 2022</a:t>
                </a:r>
                <a:endParaRPr dirty="0">
                  <a:solidFill>
                    <a:schemeClr val="lt2"/>
                  </a:solidFill>
                  <a:latin typeface="Source Sans Pro"/>
                  <a:ea typeface="Source Sans Pro"/>
                  <a:cs typeface="Source Sans Pro"/>
                  <a:sym typeface="Source Sans Pro"/>
                </a:endParaRPr>
              </a:p>
              <a:p>
                <a:pPr marL="182880" lvl="0" indent="-134620" algn="l" rtl="0">
                  <a:lnSpc>
                    <a:spcPct val="115000"/>
                  </a:lnSpc>
                  <a:spcBef>
                    <a:spcPts val="0"/>
                  </a:spcBef>
                  <a:spcAft>
                    <a:spcPts val="0"/>
                  </a:spcAft>
                  <a:buClr>
                    <a:schemeClr val="lt2"/>
                  </a:buClr>
                  <a:buSzPts val="1400"/>
                  <a:buFont typeface="Source Sans Pro"/>
                  <a:buChar char="●"/>
                </a:pPr>
                <a:r>
                  <a:rPr lang="en" dirty="0">
                    <a:solidFill>
                      <a:schemeClr val="lt2"/>
                    </a:solidFill>
                    <a:latin typeface="Source Sans Pro"/>
                    <a:ea typeface="Source Sans Pro"/>
                    <a:cs typeface="Source Sans Pro"/>
                    <a:sym typeface="Source Sans Pro"/>
                  </a:rPr>
                  <a:t>EMNLP 2023 Findings</a:t>
                </a:r>
                <a:endParaRPr dirty="0">
                  <a:solidFill>
                    <a:schemeClr val="lt2"/>
                  </a:solidFill>
                  <a:latin typeface="Source Sans Pro"/>
                  <a:ea typeface="Source Sans Pro"/>
                  <a:cs typeface="Source Sans Pro"/>
                  <a:sym typeface="Source Sans Pro"/>
                </a:endParaRPr>
              </a:p>
            </p:txBody>
          </p:sp>
        </p:grpSp>
        <p:sp>
          <p:nvSpPr>
            <p:cNvPr id="247" name="Google Shape;247;p24"/>
            <p:cNvSpPr txBox="1"/>
            <p:nvPr/>
          </p:nvSpPr>
          <p:spPr>
            <a:xfrm>
              <a:off x="731204" y="1797838"/>
              <a:ext cx="614100" cy="3924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2100" b="1">
                  <a:solidFill>
                    <a:schemeClr val="lt1"/>
                  </a:solidFill>
                  <a:latin typeface="Georgia"/>
                  <a:ea typeface="Georgia"/>
                  <a:cs typeface="Georgia"/>
                  <a:sym typeface="Georgia"/>
                </a:rPr>
                <a:t>1</a:t>
              </a:r>
              <a:endParaRPr sz="1100">
                <a:latin typeface="Georgia"/>
                <a:ea typeface="Georgia"/>
                <a:cs typeface="Georgia"/>
                <a:sym typeface="Georgia"/>
              </a:endParaRPr>
            </a:p>
          </p:txBody>
        </p:sp>
      </p:grpSp>
      <p:grpSp>
        <p:nvGrpSpPr>
          <p:cNvPr id="254" name="Google Shape;254;p24"/>
          <p:cNvGrpSpPr/>
          <p:nvPr/>
        </p:nvGrpSpPr>
        <p:grpSpPr>
          <a:xfrm>
            <a:off x="7682998" y="3361727"/>
            <a:ext cx="635863" cy="1011071"/>
            <a:chOff x="3654698" y="2950977"/>
            <a:chExt cx="635863" cy="1011071"/>
          </a:xfrm>
        </p:grpSpPr>
        <p:grpSp>
          <p:nvGrpSpPr>
            <p:cNvPr id="255" name="Google Shape;255;p24"/>
            <p:cNvGrpSpPr/>
            <p:nvPr/>
          </p:nvGrpSpPr>
          <p:grpSpPr>
            <a:xfrm>
              <a:off x="3654698" y="2950977"/>
              <a:ext cx="635863" cy="1011071"/>
              <a:chOff x="6254378" y="2903607"/>
              <a:chExt cx="2331733" cy="3707632"/>
            </a:xfrm>
          </p:grpSpPr>
          <p:sp>
            <p:nvSpPr>
              <p:cNvPr id="256" name="Google Shape;256;p24"/>
              <p:cNvSpPr/>
              <p:nvPr/>
            </p:nvSpPr>
            <p:spPr>
              <a:xfrm rot="10800000" flipH="1">
                <a:off x="6972635" y="2903607"/>
                <a:ext cx="894797" cy="1000066"/>
              </a:xfrm>
              <a:custGeom>
                <a:avLst/>
                <a:gdLst/>
                <a:ahLst/>
                <a:cxnLst/>
                <a:rect l="l" t="t" r="r" b="b"/>
                <a:pathLst>
                  <a:path w="750" h="837" extrusionOk="0">
                    <a:moveTo>
                      <a:pt x="749" y="0"/>
                    </a:moveTo>
                    <a:lnTo>
                      <a:pt x="375" y="836"/>
                    </a:lnTo>
                    <a:lnTo>
                      <a:pt x="0" y="0"/>
                    </a:lnTo>
                    <a:lnTo>
                      <a:pt x="749" y="0"/>
                    </a:lnTo>
                  </a:path>
                </a:pathLst>
              </a:custGeom>
              <a:solidFill>
                <a:schemeClr val="l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Georgia"/>
                  <a:ea typeface="Georgia"/>
                  <a:cs typeface="Georgia"/>
                  <a:sym typeface="Georgia"/>
                </a:endParaRPr>
              </a:p>
            </p:txBody>
          </p:sp>
          <p:sp>
            <p:nvSpPr>
              <p:cNvPr id="257" name="Google Shape;257;p24"/>
              <p:cNvSpPr/>
              <p:nvPr/>
            </p:nvSpPr>
            <p:spPr>
              <a:xfrm>
                <a:off x="6254378" y="4279505"/>
                <a:ext cx="2331733" cy="2331733"/>
              </a:xfrm>
              <a:custGeom>
                <a:avLst/>
                <a:gdLst/>
                <a:ahLst/>
                <a:cxnLst/>
                <a:rect l="l" t="t" r="r" b="b"/>
                <a:pathLst>
                  <a:path w="1954" h="1955" extrusionOk="0">
                    <a:moveTo>
                      <a:pt x="0" y="977"/>
                    </a:moveTo>
                    <a:lnTo>
                      <a:pt x="0" y="977"/>
                    </a:lnTo>
                    <a:cubicBezTo>
                      <a:pt x="0" y="1516"/>
                      <a:pt x="437" y="1954"/>
                      <a:pt x="977" y="1954"/>
                    </a:cubicBezTo>
                    <a:lnTo>
                      <a:pt x="977" y="1954"/>
                    </a:lnTo>
                    <a:cubicBezTo>
                      <a:pt x="1516" y="1954"/>
                      <a:pt x="1953" y="1516"/>
                      <a:pt x="1953" y="977"/>
                    </a:cubicBezTo>
                    <a:lnTo>
                      <a:pt x="1953" y="977"/>
                    </a:lnTo>
                    <a:cubicBezTo>
                      <a:pt x="1953" y="438"/>
                      <a:pt x="1516" y="0"/>
                      <a:pt x="977" y="0"/>
                    </a:cubicBezTo>
                    <a:lnTo>
                      <a:pt x="977" y="0"/>
                    </a:lnTo>
                    <a:cubicBezTo>
                      <a:pt x="437" y="0"/>
                      <a:pt x="0" y="438"/>
                      <a:pt x="0" y="977"/>
                    </a:cubicBezTo>
                  </a:path>
                </a:pathLst>
              </a:custGeom>
              <a:solidFill>
                <a:schemeClr val="l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Georgia"/>
                  <a:ea typeface="Georgia"/>
                  <a:cs typeface="Georgia"/>
                  <a:sym typeface="Georgia"/>
                </a:endParaRPr>
              </a:p>
            </p:txBody>
          </p:sp>
        </p:grpSp>
        <p:sp>
          <p:nvSpPr>
            <p:cNvPr id="258" name="Google Shape;258;p24"/>
            <p:cNvSpPr txBox="1"/>
            <p:nvPr/>
          </p:nvSpPr>
          <p:spPr>
            <a:xfrm>
              <a:off x="3665532" y="3408070"/>
              <a:ext cx="614100" cy="3924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2100" b="1">
                  <a:solidFill>
                    <a:schemeClr val="lt1"/>
                  </a:solidFill>
                  <a:latin typeface="Georgia"/>
                  <a:ea typeface="Georgia"/>
                  <a:cs typeface="Georgia"/>
                  <a:sym typeface="Georgia"/>
                </a:rPr>
                <a:t>4</a:t>
              </a:r>
              <a:endParaRPr sz="1100">
                <a:latin typeface="Georgia"/>
                <a:ea typeface="Georgia"/>
                <a:cs typeface="Georgia"/>
                <a:sym typeface="Georgia"/>
              </a:endParaRPr>
            </a:p>
          </p:txBody>
        </p:sp>
      </p:grpSp>
      <p:grpSp>
        <p:nvGrpSpPr>
          <p:cNvPr id="260" name="Google Shape;260;p24"/>
          <p:cNvGrpSpPr/>
          <p:nvPr/>
        </p:nvGrpSpPr>
        <p:grpSpPr>
          <a:xfrm>
            <a:off x="6435369" y="1880362"/>
            <a:ext cx="635864" cy="981785"/>
            <a:chOff x="1787169" y="1612462"/>
            <a:chExt cx="635864" cy="981785"/>
          </a:xfrm>
        </p:grpSpPr>
        <p:grpSp>
          <p:nvGrpSpPr>
            <p:cNvPr id="262" name="Google Shape;262;p24"/>
            <p:cNvGrpSpPr/>
            <p:nvPr/>
          </p:nvGrpSpPr>
          <p:grpSpPr>
            <a:xfrm>
              <a:off x="1787169" y="1612462"/>
              <a:ext cx="635864" cy="981785"/>
              <a:chOff x="5932962" y="2447501"/>
              <a:chExt cx="2331733" cy="3600240"/>
            </a:xfrm>
          </p:grpSpPr>
          <p:sp>
            <p:nvSpPr>
              <p:cNvPr id="263" name="Google Shape;263;p24"/>
              <p:cNvSpPr/>
              <p:nvPr/>
            </p:nvSpPr>
            <p:spPr>
              <a:xfrm>
                <a:off x="6654061" y="5047675"/>
                <a:ext cx="894797" cy="1000066"/>
              </a:xfrm>
              <a:custGeom>
                <a:avLst/>
                <a:gdLst/>
                <a:ahLst/>
                <a:cxnLst/>
                <a:rect l="l" t="t" r="r" b="b"/>
                <a:pathLst>
                  <a:path w="750" h="837" extrusionOk="0">
                    <a:moveTo>
                      <a:pt x="749" y="0"/>
                    </a:moveTo>
                    <a:lnTo>
                      <a:pt x="375" y="836"/>
                    </a:lnTo>
                    <a:lnTo>
                      <a:pt x="0" y="0"/>
                    </a:lnTo>
                    <a:lnTo>
                      <a:pt x="749" y="0"/>
                    </a:lnTo>
                  </a:path>
                </a:pathLst>
              </a:custGeom>
              <a:solidFill>
                <a:srgbClr val="93C47D"/>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Georgia"/>
                  <a:ea typeface="Georgia"/>
                  <a:cs typeface="Georgia"/>
                  <a:sym typeface="Georgia"/>
                </a:endParaRPr>
              </a:p>
            </p:txBody>
          </p:sp>
          <p:sp>
            <p:nvSpPr>
              <p:cNvPr id="264" name="Google Shape;264;p24"/>
              <p:cNvSpPr/>
              <p:nvPr/>
            </p:nvSpPr>
            <p:spPr>
              <a:xfrm>
                <a:off x="5932962" y="2447501"/>
                <a:ext cx="2331733" cy="2331733"/>
              </a:xfrm>
              <a:custGeom>
                <a:avLst/>
                <a:gdLst/>
                <a:ahLst/>
                <a:cxnLst/>
                <a:rect l="l" t="t" r="r" b="b"/>
                <a:pathLst>
                  <a:path w="1954" h="1955" extrusionOk="0">
                    <a:moveTo>
                      <a:pt x="0" y="977"/>
                    </a:moveTo>
                    <a:lnTo>
                      <a:pt x="0" y="977"/>
                    </a:lnTo>
                    <a:cubicBezTo>
                      <a:pt x="0" y="1516"/>
                      <a:pt x="437" y="1954"/>
                      <a:pt x="977" y="1954"/>
                    </a:cubicBezTo>
                    <a:lnTo>
                      <a:pt x="977" y="1954"/>
                    </a:lnTo>
                    <a:cubicBezTo>
                      <a:pt x="1516" y="1954"/>
                      <a:pt x="1953" y="1516"/>
                      <a:pt x="1953" y="977"/>
                    </a:cubicBezTo>
                    <a:lnTo>
                      <a:pt x="1953" y="977"/>
                    </a:lnTo>
                    <a:cubicBezTo>
                      <a:pt x="1953" y="438"/>
                      <a:pt x="1516" y="0"/>
                      <a:pt x="977" y="0"/>
                    </a:cubicBezTo>
                    <a:lnTo>
                      <a:pt x="977" y="0"/>
                    </a:lnTo>
                    <a:cubicBezTo>
                      <a:pt x="437" y="0"/>
                      <a:pt x="0" y="438"/>
                      <a:pt x="0" y="977"/>
                    </a:cubicBezTo>
                  </a:path>
                </a:pathLst>
              </a:custGeom>
              <a:solidFill>
                <a:srgbClr val="93C47D"/>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Georgia"/>
                  <a:ea typeface="Georgia"/>
                  <a:cs typeface="Georgia"/>
                  <a:sym typeface="Georgia"/>
                </a:endParaRPr>
              </a:p>
            </p:txBody>
          </p:sp>
        </p:grpSp>
        <p:sp>
          <p:nvSpPr>
            <p:cNvPr id="266" name="Google Shape;266;p24"/>
            <p:cNvSpPr txBox="1"/>
            <p:nvPr/>
          </p:nvSpPr>
          <p:spPr>
            <a:xfrm>
              <a:off x="1798004" y="1691640"/>
              <a:ext cx="614100" cy="3924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2100" b="1">
                  <a:solidFill>
                    <a:schemeClr val="lt1"/>
                  </a:solidFill>
                  <a:latin typeface="Georgia"/>
                  <a:ea typeface="Georgia"/>
                  <a:cs typeface="Georgia"/>
                  <a:sym typeface="Georgia"/>
                </a:rPr>
                <a:t>3</a:t>
              </a:r>
              <a:endParaRPr sz="1100">
                <a:latin typeface="Georgia"/>
                <a:ea typeface="Georgia"/>
                <a:cs typeface="Georgia"/>
                <a:sym typeface="Georgia"/>
              </a:endParaRPr>
            </a:p>
          </p:txBody>
        </p:sp>
      </p:grpSp>
      <p:grpSp>
        <p:nvGrpSpPr>
          <p:cNvPr id="2" name="Group 1">
            <a:extLst>
              <a:ext uri="{FF2B5EF4-FFF2-40B4-BE49-F238E27FC236}">
                <a16:creationId xmlns:a16="http://schemas.microsoft.com/office/drawing/2014/main" id="{A8A09D57-896D-DF7C-FD78-62249CA0E2B3}"/>
              </a:ext>
            </a:extLst>
          </p:cNvPr>
          <p:cNvGrpSpPr/>
          <p:nvPr/>
        </p:nvGrpSpPr>
        <p:grpSpPr>
          <a:xfrm>
            <a:off x="1224199" y="3224460"/>
            <a:ext cx="3593856" cy="1486561"/>
            <a:chOff x="1224199" y="3025550"/>
            <a:chExt cx="3593856" cy="1486561"/>
          </a:xfrm>
        </p:grpSpPr>
        <p:grpSp>
          <p:nvGrpSpPr>
            <p:cNvPr id="3" name="Google Shape;215;p23">
              <a:extLst>
                <a:ext uri="{FF2B5EF4-FFF2-40B4-BE49-F238E27FC236}">
                  <a16:creationId xmlns:a16="http://schemas.microsoft.com/office/drawing/2014/main" id="{AF9D6611-F3A9-894D-A595-27B6620D20E6}"/>
                </a:ext>
              </a:extLst>
            </p:cNvPr>
            <p:cNvGrpSpPr/>
            <p:nvPr/>
          </p:nvGrpSpPr>
          <p:grpSpPr>
            <a:xfrm>
              <a:off x="3828693" y="3116630"/>
              <a:ext cx="635863" cy="1011070"/>
              <a:chOff x="9340220" y="628208"/>
              <a:chExt cx="2331733" cy="3707628"/>
            </a:xfrm>
          </p:grpSpPr>
          <p:sp>
            <p:nvSpPr>
              <p:cNvPr id="6" name="Google Shape;216;p23">
                <a:extLst>
                  <a:ext uri="{FF2B5EF4-FFF2-40B4-BE49-F238E27FC236}">
                    <a16:creationId xmlns:a16="http://schemas.microsoft.com/office/drawing/2014/main" id="{34745E89-F75D-5E4B-9D52-6A7E53D7B456}"/>
                  </a:ext>
                </a:extLst>
              </p:cNvPr>
              <p:cNvSpPr/>
              <p:nvPr/>
            </p:nvSpPr>
            <p:spPr>
              <a:xfrm rot="10800000" flipH="1">
                <a:off x="10058479" y="628208"/>
                <a:ext cx="894797" cy="1000066"/>
              </a:xfrm>
              <a:custGeom>
                <a:avLst/>
                <a:gdLst/>
                <a:ahLst/>
                <a:cxnLst/>
                <a:rect l="l" t="t" r="r" b="b"/>
                <a:pathLst>
                  <a:path w="750" h="837" extrusionOk="0">
                    <a:moveTo>
                      <a:pt x="749" y="0"/>
                    </a:moveTo>
                    <a:lnTo>
                      <a:pt x="375" y="836"/>
                    </a:lnTo>
                    <a:lnTo>
                      <a:pt x="0" y="0"/>
                    </a:lnTo>
                    <a:lnTo>
                      <a:pt x="749" y="0"/>
                    </a:lnTo>
                  </a:path>
                </a:pathLst>
              </a:custGeom>
              <a:solidFill>
                <a:srgbClr val="EEEEEE"/>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Georgia"/>
                  <a:ea typeface="Georgia"/>
                  <a:cs typeface="Georgia"/>
                  <a:sym typeface="Georgia"/>
                </a:endParaRPr>
              </a:p>
            </p:txBody>
          </p:sp>
          <p:sp>
            <p:nvSpPr>
              <p:cNvPr id="7" name="Google Shape;217;p23">
                <a:extLst>
                  <a:ext uri="{FF2B5EF4-FFF2-40B4-BE49-F238E27FC236}">
                    <a16:creationId xmlns:a16="http://schemas.microsoft.com/office/drawing/2014/main" id="{8C928393-BC5C-C05A-230E-CE4D0F7AC709}"/>
                  </a:ext>
                </a:extLst>
              </p:cNvPr>
              <p:cNvSpPr/>
              <p:nvPr/>
            </p:nvSpPr>
            <p:spPr>
              <a:xfrm>
                <a:off x="9340220" y="2004105"/>
                <a:ext cx="2331733" cy="2331731"/>
              </a:xfrm>
              <a:custGeom>
                <a:avLst/>
                <a:gdLst/>
                <a:ahLst/>
                <a:cxnLst/>
                <a:rect l="l" t="t" r="r" b="b"/>
                <a:pathLst>
                  <a:path w="1954" h="1955" extrusionOk="0">
                    <a:moveTo>
                      <a:pt x="0" y="977"/>
                    </a:moveTo>
                    <a:lnTo>
                      <a:pt x="0" y="977"/>
                    </a:lnTo>
                    <a:cubicBezTo>
                      <a:pt x="0" y="1516"/>
                      <a:pt x="437" y="1954"/>
                      <a:pt x="977" y="1954"/>
                    </a:cubicBezTo>
                    <a:lnTo>
                      <a:pt x="977" y="1954"/>
                    </a:lnTo>
                    <a:cubicBezTo>
                      <a:pt x="1516" y="1954"/>
                      <a:pt x="1953" y="1516"/>
                      <a:pt x="1953" y="977"/>
                    </a:cubicBezTo>
                    <a:lnTo>
                      <a:pt x="1953" y="977"/>
                    </a:lnTo>
                    <a:cubicBezTo>
                      <a:pt x="1953" y="438"/>
                      <a:pt x="1516" y="0"/>
                      <a:pt x="977" y="0"/>
                    </a:cubicBezTo>
                    <a:lnTo>
                      <a:pt x="977" y="0"/>
                    </a:lnTo>
                    <a:cubicBezTo>
                      <a:pt x="437" y="0"/>
                      <a:pt x="0" y="438"/>
                      <a:pt x="0" y="977"/>
                    </a:cubicBezTo>
                  </a:path>
                </a:pathLst>
              </a:custGeom>
              <a:solidFill>
                <a:srgbClr val="EEEEEE"/>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Georgia"/>
                  <a:ea typeface="Georgia"/>
                  <a:cs typeface="Georgia"/>
                  <a:sym typeface="Georgia"/>
                </a:endParaRPr>
              </a:p>
            </p:txBody>
          </p:sp>
        </p:grpSp>
        <p:sp>
          <p:nvSpPr>
            <p:cNvPr id="4" name="Google Shape;218;p23">
              <a:extLst>
                <a:ext uri="{FF2B5EF4-FFF2-40B4-BE49-F238E27FC236}">
                  <a16:creationId xmlns:a16="http://schemas.microsoft.com/office/drawing/2014/main" id="{77664F8B-9FD1-928D-D464-30E03A289839}"/>
                </a:ext>
              </a:extLst>
            </p:cNvPr>
            <p:cNvSpPr txBox="1"/>
            <p:nvPr/>
          </p:nvSpPr>
          <p:spPr>
            <a:xfrm>
              <a:off x="3839527" y="3576080"/>
              <a:ext cx="614100" cy="3924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2100" b="1" dirty="0">
                  <a:solidFill>
                    <a:schemeClr val="lt1"/>
                  </a:solidFill>
                  <a:latin typeface="Georgia"/>
                  <a:ea typeface="Georgia"/>
                  <a:cs typeface="Georgia"/>
                  <a:sym typeface="Georgia"/>
                </a:rPr>
                <a:t>2</a:t>
              </a:r>
              <a:endParaRPr sz="1100" dirty="0">
                <a:latin typeface="Georgia"/>
                <a:ea typeface="Georgia"/>
                <a:cs typeface="Georgia"/>
                <a:sym typeface="Georgia"/>
              </a:endParaRPr>
            </a:p>
          </p:txBody>
        </p:sp>
        <p:sp>
          <p:nvSpPr>
            <p:cNvPr id="5" name="Google Shape;219;p23">
              <a:extLst>
                <a:ext uri="{FF2B5EF4-FFF2-40B4-BE49-F238E27FC236}">
                  <a16:creationId xmlns:a16="http://schemas.microsoft.com/office/drawing/2014/main" id="{A765647D-C53F-1BC0-EB69-DA2C7F88AF2E}"/>
                </a:ext>
              </a:extLst>
            </p:cNvPr>
            <p:cNvSpPr txBox="1"/>
            <p:nvPr/>
          </p:nvSpPr>
          <p:spPr>
            <a:xfrm>
              <a:off x="1224199" y="3025550"/>
              <a:ext cx="3593856" cy="1486561"/>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r>
                <a:rPr lang="en" b="1" dirty="0">
                  <a:solidFill>
                    <a:srgbClr val="EEEEEE"/>
                  </a:solidFill>
                  <a:latin typeface="Source Sans Pro"/>
                  <a:ea typeface="Source Sans Pro"/>
                  <a:cs typeface="Source Sans Pro"/>
                  <a:sym typeface="Source Sans Pro"/>
                </a:rPr>
                <a:t>Unveiling Advanced Psychological Capabilities from LLMs:</a:t>
              </a:r>
            </a:p>
            <a:p>
              <a:pPr marL="0" lvl="0" indent="0" algn="l" rtl="0">
                <a:lnSpc>
                  <a:spcPct val="115000"/>
                </a:lnSpc>
                <a:spcBef>
                  <a:spcPts val="0"/>
                </a:spcBef>
                <a:spcAft>
                  <a:spcPts val="0"/>
                </a:spcAft>
                <a:buNone/>
              </a:pPr>
              <a:r>
                <a:rPr lang="en" b="1" i="1" dirty="0">
                  <a:solidFill>
                    <a:srgbClr val="EEEEEE"/>
                  </a:solidFill>
                  <a:latin typeface="Source Sans Pro"/>
                  <a:ea typeface="Source Sans Pro"/>
                  <a:cs typeface="Source Sans Pro"/>
                  <a:sym typeface="Source Sans Pro"/>
                </a:rPr>
                <a:t>A Case of Targeted Reappraisal</a:t>
              </a:r>
              <a:endParaRPr b="1" i="1" dirty="0">
                <a:solidFill>
                  <a:srgbClr val="EEEEEE"/>
                </a:solidFill>
                <a:latin typeface="Source Sans Pro"/>
                <a:ea typeface="Source Sans Pro"/>
                <a:cs typeface="Source Sans Pro"/>
                <a:sym typeface="Source Sans Pro"/>
              </a:endParaRPr>
            </a:p>
            <a:p>
              <a:pPr marL="182880" lvl="0" indent="-134620" algn="l" rtl="0">
                <a:lnSpc>
                  <a:spcPct val="115000"/>
                </a:lnSpc>
                <a:spcBef>
                  <a:spcPts val="0"/>
                </a:spcBef>
                <a:spcAft>
                  <a:spcPts val="0"/>
                </a:spcAft>
                <a:buClr>
                  <a:srgbClr val="EEEEEE"/>
                </a:buClr>
                <a:buSzPts val="1400"/>
                <a:buFont typeface="Source Sans Pro"/>
                <a:buChar char="●"/>
              </a:pPr>
              <a:r>
                <a:rPr lang="en" dirty="0">
                  <a:solidFill>
                    <a:srgbClr val="EEEEEE"/>
                  </a:solidFill>
                  <a:latin typeface="Source Sans Pro"/>
                  <a:ea typeface="Source Sans Pro"/>
                  <a:cs typeface="Source Sans Pro"/>
                  <a:sym typeface="Source Sans Pro"/>
                </a:rPr>
                <a:t>COLM 2024</a:t>
              </a:r>
              <a:endParaRPr lang="en-US" dirty="0">
                <a:solidFill>
                  <a:srgbClr val="EEEEEE"/>
                </a:solidFill>
                <a:latin typeface="Source Sans Pro"/>
                <a:ea typeface="Source Sans Pro"/>
                <a:cs typeface="Source Sans Pro"/>
                <a:sym typeface="Source Sans Pro"/>
              </a:endParaRPr>
            </a:p>
            <a:p>
              <a:pPr marL="182880" lvl="0" indent="-134620" algn="l" rtl="0">
                <a:lnSpc>
                  <a:spcPct val="115000"/>
                </a:lnSpc>
                <a:spcBef>
                  <a:spcPts val="0"/>
                </a:spcBef>
                <a:spcAft>
                  <a:spcPts val="0"/>
                </a:spcAft>
                <a:buClr>
                  <a:srgbClr val="EEEEEE"/>
                </a:buClr>
                <a:buSzPts val="1400"/>
                <a:buFont typeface="Source Sans Pro"/>
                <a:buChar char="●"/>
              </a:pPr>
              <a:r>
                <a:rPr lang="en-US" dirty="0">
                  <a:solidFill>
                    <a:srgbClr val="EEEEEE"/>
                  </a:solidFill>
                  <a:latin typeface="Source Sans Pro"/>
                  <a:ea typeface="Source Sans Pro"/>
                  <a:cs typeface="Source Sans Pro"/>
                  <a:sym typeface="Source Sans Pro"/>
                </a:rPr>
                <a:t>ICML 2025</a:t>
              </a:r>
            </a:p>
            <a:p>
              <a:pPr marL="182880" lvl="0" indent="-134620" algn="l" rtl="0">
                <a:lnSpc>
                  <a:spcPct val="115000"/>
                </a:lnSpc>
                <a:spcBef>
                  <a:spcPts val="0"/>
                </a:spcBef>
                <a:spcAft>
                  <a:spcPts val="0"/>
                </a:spcAft>
                <a:buClr>
                  <a:srgbClr val="EEEEEE"/>
                </a:buClr>
                <a:buSzPts val="1400"/>
                <a:buFont typeface="Source Sans Pro"/>
                <a:buChar char="●"/>
              </a:pPr>
              <a:endParaRPr lang="en-US" dirty="0">
                <a:solidFill>
                  <a:srgbClr val="EEEEEE"/>
                </a:solidFill>
                <a:latin typeface="Source Sans Pro"/>
                <a:ea typeface="Source Sans Pro"/>
                <a:cs typeface="Source Sans Pro"/>
                <a:sym typeface="Source Sans Pro"/>
              </a:endParaRPr>
            </a:p>
          </p:txBody>
        </p:sp>
      </p:grpSp>
      <p:sp>
        <p:nvSpPr>
          <p:cNvPr id="268" name="Rounded Rectangle 267"/>
          <p:cNvSpPr/>
          <p:nvPr/>
        </p:nvSpPr>
        <p:spPr>
          <a:xfrm>
            <a:off x="402336"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69" name="TextBox 268"/>
          <p:cNvSpPr txBox="1"/>
          <p:nvPr/>
        </p:nvSpPr>
        <p:spPr>
          <a:xfrm>
            <a:off x="402336"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Opening</a:t>
            </a:r>
          </a:p>
          <a:p>
            <a:pPr algn="ctr">
              <a:lnSpc>
                <a:spcPct val="90000"/>
              </a:lnSpc>
              <a:spcBef>
                <a:spcPts val="0"/>
              </a:spcBef>
              <a:spcAft>
                <a:spcPts val="0"/>
              </a:spcAft>
            </a:pPr>
            <a:endParaRPr sz="840" b="1" i="0">
              <a:solidFill>
                <a:srgbClr val="6F899A"/>
              </a:solidFill>
              <a:latin typeface="Aptos"/>
            </a:endParaRPr>
          </a:p>
        </p:txBody>
      </p:sp>
      <p:sp>
        <p:nvSpPr>
          <p:cNvPr id="270" name="Rounded Rectangle 269"/>
          <p:cNvSpPr/>
          <p:nvPr/>
        </p:nvSpPr>
        <p:spPr>
          <a:xfrm>
            <a:off x="1797710"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71" name="TextBox 270"/>
          <p:cNvSpPr txBox="1"/>
          <p:nvPr/>
        </p:nvSpPr>
        <p:spPr>
          <a:xfrm>
            <a:off x="1797710"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1</a:t>
            </a:r>
          </a:p>
          <a:p>
            <a:pPr algn="ctr">
              <a:lnSpc>
                <a:spcPct val="90000"/>
              </a:lnSpc>
              <a:spcBef>
                <a:spcPts val="0"/>
              </a:spcBef>
              <a:spcAft>
                <a:spcPts val="0"/>
              </a:spcAft>
            </a:pPr>
            <a:r>
              <a:rPr sz="570" b="0" i="0">
                <a:solidFill>
                  <a:srgbClr val="787878"/>
                </a:solidFill>
                <a:latin typeface="Aptos"/>
              </a:rPr>
              <a:t>understanding emotions from text</a:t>
            </a:r>
          </a:p>
        </p:txBody>
      </p:sp>
      <p:sp>
        <p:nvSpPr>
          <p:cNvPr id="272" name="Rounded Rectangle 271"/>
          <p:cNvSpPr/>
          <p:nvPr/>
        </p:nvSpPr>
        <p:spPr>
          <a:xfrm>
            <a:off x="3193084"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73" name="TextBox 272"/>
          <p:cNvSpPr txBox="1"/>
          <p:nvPr/>
        </p:nvSpPr>
        <p:spPr>
          <a:xfrm>
            <a:off x="3193084"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2</a:t>
            </a:r>
          </a:p>
          <a:p>
            <a:pPr algn="ctr">
              <a:lnSpc>
                <a:spcPct val="90000"/>
              </a:lnSpc>
              <a:spcBef>
                <a:spcPts val="0"/>
              </a:spcBef>
              <a:spcAft>
                <a:spcPts val="0"/>
              </a:spcAft>
            </a:pPr>
            <a:r>
              <a:rPr sz="570" b="0" i="0">
                <a:solidFill>
                  <a:srgbClr val="787878"/>
                </a:solidFill>
                <a:latin typeface="Aptos"/>
              </a:rPr>
              <a:t>emotion regulation with llms</a:t>
            </a:r>
          </a:p>
        </p:txBody>
      </p:sp>
      <p:sp>
        <p:nvSpPr>
          <p:cNvPr id="274" name="Rounded Rectangle 273"/>
          <p:cNvSpPr/>
          <p:nvPr/>
        </p:nvSpPr>
        <p:spPr>
          <a:xfrm>
            <a:off x="4588459" y="36576"/>
            <a:ext cx="1322222" cy="50292"/>
          </a:xfrm>
          <a:prstGeom prst="roundRect">
            <a:avLst/>
          </a:prstGeom>
          <a:solidFill>
            <a:srgbClr val="8AC77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75" name="TextBox 274"/>
          <p:cNvSpPr txBox="1"/>
          <p:nvPr/>
        </p:nvSpPr>
        <p:spPr>
          <a:xfrm>
            <a:off x="4588459"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1" i="0">
                <a:solidFill>
                  <a:srgbClr val="8AC775"/>
                </a:solidFill>
                <a:latin typeface="Aptos"/>
              </a:rPr>
              <a:t>Part 3</a:t>
            </a:r>
          </a:p>
          <a:p>
            <a:pPr algn="ctr">
              <a:lnSpc>
                <a:spcPct val="90000"/>
              </a:lnSpc>
              <a:spcBef>
                <a:spcPts val="0"/>
              </a:spcBef>
              <a:spcAft>
                <a:spcPts val="0"/>
              </a:spcAft>
            </a:pPr>
            <a:r>
              <a:rPr sz="570" b="1" i="0">
                <a:solidFill>
                  <a:srgbClr val="8AC775"/>
                </a:solidFill>
                <a:latin typeface="Aptos"/>
              </a:rPr>
              <a:t>sustaining empathy with diverse discourse moves</a:t>
            </a:r>
          </a:p>
        </p:txBody>
      </p:sp>
      <p:sp>
        <p:nvSpPr>
          <p:cNvPr id="276" name="Rounded Rectangle 275"/>
          <p:cNvSpPr/>
          <p:nvPr/>
        </p:nvSpPr>
        <p:spPr>
          <a:xfrm>
            <a:off x="5983833"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77" name="TextBox 276"/>
          <p:cNvSpPr txBox="1"/>
          <p:nvPr/>
        </p:nvSpPr>
        <p:spPr>
          <a:xfrm>
            <a:off x="5983833"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Conclusion</a:t>
            </a:r>
          </a:p>
          <a:p>
            <a:pPr algn="ctr">
              <a:lnSpc>
                <a:spcPct val="90000"/>
              </a:lnSpc>
              <a:spcBef>
                <a:spcPts val="0"/>
              </a:spcBef>
              <a:spcAft>
                <a:spcPts val="0"/>
              </a:spcAft>
            </a:pPr>
            <a:r>
              <a:rPr sz="570" b="0" i="0">
                <a:solidFill>
                  <a:srgbClr val="787878"/>
                </a:solidFill>
                <a:latin typeface="Aptos"/>
              </a:rPr>
              <a:t>takeaways</a:t>
            </a:r>
          </a:p>
        </p:txBody>
      </p:sp>
      <p:sp>
        <p:nvSpPr>
          <p:cNvPr id="9" name="Google Shape;100;p14">
            <a:extLst>
              <a:ext uri="{FF2B5EF4-FFF2-40B4-BE49-F238E27FC236}">
                <a16:creationId xmlns:a16="http://schemas.microsoft.com/office/drawing/2014/main" id="{91B42B02-D8F1-01A3-1591-FB0F993CA82D}"/>
              </a:ext>
            </a:extLst>
          </p:cNvPr>
          <p:cNvSpPr txBox="1"/>
          <p:nvPr/>
        </p:nvSpPr>
        <p:spPr>
          <a:xfrm>
            <a:off x="4785136" y="967416"/>
            <a:ext cx="2800030" cy="991041"/>
          </a:xfrm>
          <a:prstGeom prst="rect">
            <a:avLst/>
          </a:prstGeom>
          <a:noFill/>
          <a:ln>
            <a:noFill/>
          </a:ln>
        </p:spPr>
        <p:txBody>
          <a:bodyPr spcFirstLastPara="1" wrap="square" lIns="0" tIns="0" rIns="0" bIns="0" anchor="t" anchorCtr="0">
            <a:spAutoFit/>
          </a:bodyPr>
          <a:lstStyle/>
          <a:p>
            <a:pPr lvl="0">
              <a:lnSpc>
                <a:spcPct val="115000"/>
              </a:lnSpc>
            </a:pPr>
            <a:endParaRPr lang="en" b="1" dirty="0">
              <a:solidFill>
                <a:schemeClr val="dk2"/>
              </a:solidFill>
              <a:latin typeface="Source Sans Pro"/>
              <a:ea typeface="Source Sans Pro"/>
              <a:cs typeface="Source Sans Pro"/>
              <a:sym typeface="Source Sans Pro"/>
            </a:endParaRPr>
          </a:p>
          <a:p>
            <a:pPr lvl="0">
              <a:lnSpc>
                <a:spcPct val="115000"/>
              </a:lnSpc>
            </a:pPr>
            <a:r>
              <a:rPr lang="en-US" b="1" dirty="0">
                <a:solidFill>
                  <a:schemeClr val="dk2"/>
                </a:solidFill>
                <a:latin typeface="Source Sans Pro"/>
                <a:ea typeface="Source Sans Pro"/>
                <a:cs typeface="Source Sans Pro"/>
                <a:sym typeface="Source Sans Pro"/>
              </a:rPr>
              <a:t>Discourse Diversity in Multi-Turn Empathic Dialogue</a:t>
            </a:r>
            <a:endParaRPr dirty="0">
              <a:solidFill>
                <a:schemeClr val="dk2"/>
              </a:solidFill>
              <a:latin typeface="Source Sans Pro"/>
              <a:ea typeface="Source Sans Pro"/>
              <a:sym typeface="Source Sans Pro"/>
            </a:endParaRPr>
          </a:p>
          <a:p>
            <a:pPr marL="182880" indent="-134620">
              <a:lnSpc>
                <a:spcPct val="115000"/>
              </a:lnSpc>
              <a:buClr>
                <a:schemeClr val="dk2"/>
              </a:buClr>
              <a:buSzPts val="1400"/>
              <a:buFont typeface="Source Sans Pro"/>
              <a:buChar char="●"/>
            </a:pPr>
            <a:r>
              <a:rPr lang="en" i="1" dirty="0">
                <a:solidFill>
                  <a:schemeClr val="dk2"/>
                </a:solidFill>
                <a:latin typeface="Source Sans Pro"/>
                <a:ea typeface="Source Sans Pro"/>
                <a:sym typeface="Source Sans Pro"/>
              </a:rPr>
              <a:t>Under review</a:t>
            </a:r>
            <a:endParaRPr i="1" dirty="0">
              <a:solidFill>
                <a:schemeClr val="dk2"/>
              </a:solidFill>
              <a:latin typeface="Source Sans Pro"/>
              <a:ea typeface="Source Sans Pro"/>
              <a:sym typeface="Source Sans Pro"/>
            </a:endParaRPr>
          </a:p>
        </p:txBody>
      </p:sp>
      <p:sp>
        <p:nvSpPr>
          <p:cNvPr id="10" name="Google Shape;94;p14">
            <a:extLst>
              <a:ext uri="{FF2B5EF4-FFF2-40B4-BE49-F238E27FC236}">
                <a16:creationId xmlns:a16="http://schemas.microsoft.com/office/drawing/2014/main" id="{50C32655-4A42-F653-AD7F-0B11AF68FB0D}"/>
              </a:ext>
            </a:extLst>
          </p:cNvPr>
          <p:cNvSpPr txBox="1"/>
          <p:nvPr/>
        </p:nvSpPr>
        <p:spPr>
          <a:xfrm>
            <a:off x="6644944" y="4341346"/>
            <a:ext cx="2295000" cy="49552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r>
              <a:rPr lang="en" b="1" dirty="0">
                <a:solidFill>
                  <a:srgbClr val="EEEEEE"/>
                </a:solidFill>
                <a:latin typeface="Source Sans Pro"/>
                <a:ea typeface="Source Sans Pro"/>
                <a:cs typeface="Source Sans Pro"/>
                <a:sym typeface="Source Sans Pro"/>
              </a:rPr>
              <a:t>Conclusion</a:t>
            </a:r>
            <a:endParaRPr b="1" dirty="0">
              <a:solidFill>
                <a:srgbClr val="EEEEEE"/>
              </a:solidFill>
              <a:latin typeface="Source Sans Pro"/>
              <a:ea typeface="Source Sans Pro"/>
              <a:cs typeface="Source Sans Pro"/>
              <a:sym typeface="Source Sans Pro"/>
            </a:endParaRPr>
          </a:p>
          <a:p>
            <a:pPr marL="182880" marR="0" lvl="0" indent="-134620" algn="l" defTabSz="914400" rtl="0" eaLnBrk="1" fontAlgn="auto" latinLnBrk="0" hangingPunct="1">
              <a:lnSpc>
                <a:spcPct val="115000"/>
              </a:lnSpc>
              <a:spcBef>
                <a:spcPts val="0"/>
              </a:spcBef>
              <a:spcAft>
                <a:spcPts val="0"/>
              </a:spcAft>
              <a:buClr>
                <a:srgbClr val="EEEEEE"/>
              </a:buClr>
              <a:buSzPts val="1400"/>
              <a:buFont typeface="Source Sans Pro"/>
              <a:buChar char="●"/>
              <a:tabLst/>
              <a:defRPr/>
            </a:pPr>
            <a:r>
              <a:rPr lang="en" dirty="0">
                <a:solidFill>
                  <a:srgbClr val="EEEEEE"/>
                </a:solidFill>
                <a:latin typeface="Source Sans Pro"/>
                <a:ea typeface="Source Sans Pro"/>
                <a:cs typeface="Source Sans Pro"/>
                <a:sym typeface="Source Sans Pro"/>
              </a:rPr>
              <a:t>Summary of Contributions</a:t>
            </a:r>
            <a:endParaRPr dirty="0">
              <a:solidFill>
                <a:srgbClr val="EEEEEE"/>
              </a:solidFill>
              <a:latin typeface="Source Sans Pro"/>
              <a:ea typeface="Source Sans Pro"/>
              <a:cs typeface="Source Sans Pro"/>
              <a:sym typeface="Source Sans Pro"/>
            </a:endParaRPr>
          </a:p>
        </p:txBody>
      </p:sp>
      <p:sp>
        <p:nvSpPr>
          <p:cNvPr id="11" name="Slide Number Placeholder 10">
            <a:extLst>
              <a:ext uri="{FF2B5EF4-FFF2-40B4-BE49-F238E27FC236}">
                <a16:creationId xmlns:a16="http://schemas.microsoft.com/office/drawing/2014/main" id="{C95A55B7-B349-B89D-FFD4-0CB99DF0549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a:t>
            </a:fld>
            <a:endParaRPr lang="en"/>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0">
          <a:extLst>
            <a:ext uri="{FF2B5EF4-FFF2-40B4-BE49-F238E27FC236}">
              <a16:creationId xmlns:a16="http://schemas.microsoft.com/office/drawing/2014/main" id="{8D6EF6F4-4FAD-722B-B2E5-7E88DCD5B524}"/>
            </a:ext>
          </a:extLst>
        </p:cNvPr>
        <p:cNvGrpSpPr/>
        <p:nvPr/>
      </p:nvGrpSpPr>
      <p:grpSpPr>
        <a:xfrm>
          <a:off x="0" y="0"/>
          <a:ext cx="0" cy="0"/>
          <a:chOff x="0" y="0"/>
          <a:chExt cx="0" cy="0"/>
        </a:xfrm>
      </p:grpSpPr>
      <p:sp>
        <p:nvSpPr>
          <p:cNvPr id="141" name="Google Shape;141;p16">
            <a:extLst>
              <a:ext uri="{FF2B5EF4-FFF2-40B4-BE49-F238E27FC236}">
                <a16:creationId xmlns:a16="http://schemas.microsoft.com/office/drawing/2014/main" id="{E84BC558-0513-E13F-CABD-7978876D3C2D}"/>
              </a:ext>
            </a:extLst>
          </p:cNvPr>
          <p:cNvSpPr txBox="1">
            <a:spLocks noGrp="1"/>
          </p:cNvSpPr>
          <p:nvPr>
            <p:ph type="title"/>
          </p:nvPr>
        </p:nvSpPr>
        <p:spPr>
          <a:xfrm>
            <a:off x="160577" y="764750"/>
            <a:ext cx="8709458" cy="2036656"/>
          </a:xfrm>
          <a:prstGeom prst="rect">
            <a:avLst/>
          </a:prstGeom>
        </p:spPr>
        <p:txBody>
          <a:bodyPr spcFirstLastPara="1" wrap="square" lIns="91425" tIns="91425" rIns="91425" bIns="91425" anchor="ctr" anchorCtr="0">
            <a:normAutofit/>
          </a:bodyPr>
          <a:lstStyle/>
          <a:p>
            <a:r>
              <a:rPr lang="en-US" i="1" dirty="0">
                <a:solidFill>
                  <a:srgbClr val="C00000"/>
                </a:solidFill>
              </a:rPr>
              <a:t>Part 3</a:t>
            </a:r>
            <a:br>
              <a:rPr lang="en-US" dirty="0"/>
            </a:br>
            <a:r>
              <a:rPr lang="en-US" sz="3200" dirty="0"/>
              <a:t>Discourse Diversity in</a:t>
            </a:r>
            <a:br>
              <a:rPr lang="en-US" sz="3200" dirty="0"/>
            </a:br>
            <a:r>
              <a:rPr lang="en-US" sz="3200" dirty="0"/>
              <a:t>Multi-Turn Empathic Dialogue</a:t>
            </a:r>
            <a:endParaRPr lang="en-US" dirty="0"/>
          </a:p>
        </p:txBody>
      </p:sp>
      <p:sp>
        <p:nvSpPr>
          <p:cNvPr id="148" name="Rounded Rectangle 147"/>
          <p:cNvSpPr/>
          <p:nvPr/>
        </p:nvSpPr>
        <p:spPr>
          <a:xfrm>
            <a:off x="402336"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9" name="TextBox 148"/>
          <p:cNvSpPr txBox="1"/>
          <p:nvPr/>
        </p:nvSpPr>
        <p:spPr>
          <a:xfrm>
            <a:off x="402336"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Opening</a:t>
            </a:r>
          </a:p>
          <a:p>
            <a:pPr algn="ctr">
              <a:lnSpc>
                <a:spcPct val="90000"/>
              </a:lnSpc>
              <a:spcBef>
                <a:spcPts val="0"/>
              </a:spcBef>
              <a:spcAft>
                <a:spcPts val="0"/>
              </a:spcAft>
            </a:pPr>
            <a:endParaRPr sz="840" b="0" i="0">
              <a:solidFill>
                <a:srgbClr val="787878"/>
              </a:solidFill>
              <a:latin typeface="Aptos"/>
            </a:endParaRPr>
          </a:p>
        </p:txBody>
      </p:sp>
      <p:sp>
        <p:nvSpPr>
          <p:cNvPr id="150" name="Rounded Rectangle 149"/>
          <p:cNvSpPr/>
          <p:nvPr/>
        </p:nvSpPr>
        <p:spPr>
          <a:xfrm>
            <a:off x="1797710"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51" name="TextBox 150"/>
          <p:cNvSpPr txBox="1"/>
          <p:nvPr/>
        </p:nvSpPr>
        <p:spPr>
          <a:xfrm>
            <a:off x="1797710"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1</a:t>
            </a:r>
          </a:p>
          <a:p>
            <a:pPr algn="ctr">
              <a:lnSpc>
                <a:spcPct val="90000"/>
              </a:lnSpc>
              <a:spcBef>
                <a:spcPts val="0"/>
              </a:spcBef>
              <a:spcAft>
                <a:spcPts val="0"/>
              </a:spcAft>
            </a:pPr>
            <a:r>
              <a:rPr sz="570" b="0" i="0">
                <a:solidFill>
                  <a:srgbClr val="787878"/>
                </a:solidFill>
                <a:latin typeface="Aptos"/>
              </a:rPr>
              <a:t>understanding emotions from text</a:t>
            </a:r>
          </a:p>
        </p:txBody>
      </p:sp>
      <p:sp>
        <p:nvSpPr>
          <p:cNvPr id="152" name="Rounded Rectangle 151"/>
          <p:cNvSpPr/>
          <p:nvPr/>
        </p:nvSpPr>
        <p:spPr>
          <a:xfrm>
            <a:off x="3193084"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53" name="TextBox 152"/>
          <p:cNvSpPr txBox="1"/>
          <p:nvPr/>
        </p:nvSpPr>
        <p:spPr>
          <a:xfrm>
            <a:off x="3193084"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2</a:t>
            </a:r>
          </a:p>
          <a:p>
            <a:pPr algn="ctr">
              <a:lnSpc>
                <a:spcPct val="90000"/>
              </a:lnSpc>
              <a:spcBef>
                <a:spcPts val="0"/>
              </a:spcBef>
              <a:spcAft>
                <a:spcPts val="0"/>
              </a:spcAft>
            </a:pPr>
            <a:r>
              <a:rPr sz="570" b="0" i="0">
                <a:solidFill>
                  <a:srgbClr val="787878"/>
                </a:solidFill>
                <a:latin typeface="Aptos"/>
              </a:rPr>
              <a:t>emotion regulation with llms</a:t>
            </a:r>
          </a:p>
        </p:txBody>
      </p:sp>
      <p:sp>
        <p:nvSpPr>
          <p:cNvPr id="154" name="Rounded Rectangle 153"/>
          <p:cNvSpPr/>
          <p:nvPr/>
        </p:nvSpPr>
        <p:spPr>
          <a:xfrm>
            <a:off x="4588459" y="36576"/>
            <a:ext cx="1322222" cy="50292"/>
          </a:xfrm>
          <a:prstGeom prst="roundRect">
            <a:avLst/>
          </a:prstGeom>
          <a:solidFill>
            <a:srgbClr val="8AC77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55" name="TextBox 154"/>
          <p:cNvSpPr txBox="1"/>
          <p:nvPr/>
        </p:nvSpPr>
        <p:spPr>
          <a:xfrm>
            <a:off x="4588459"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1" i="0">
                <a:solidFill>
                  <a:srgbClr val="8AC775"/>
                </a:solidFill>
                <a:latin typeface="Aptos"/>
              </a:rPr>
              <a:t>Part 3</a:t>
            </a:r>
          </a:p>
          <a:p>
            <a:pPr algn="ctr">
              <a:lnSpc>
                <a:spcPct val="90000"/>
              </a:lnSpc>
              <a:spcBef>
                <a:spcPts val="0"/>
              </a:spcBef>
              <a:spcAft>
                <a:spcPts val="0"/>
              </a:spcAft>
            </a:pPr>
            <a:r>
              <a:rPr sz="570" b="1" i="0">
                <a:solidFill>
                  <a:srgbClr val="AB4D2A"/>
                </a:solidFill>
                <a:latin typeface="Aptos"/>
              </a:rPr>
              <a:t>sustaining empathy with diverse discourse moves</a:t>
            </a:r>
          </a:p>
        </p:txBody>
      </p:sp>
      <p:sp>
        <p:nvSpPr>
          <p:cNvPr id="156" name="Rounded Rectangle 155"/>
          <p:cNvSpPr/>
          <p:nvPr/>
        </p:nvSpPr>
        <p:spPr>
          <a:xfrm>
            <a:off x="5983833"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57" name="TextBox 156"/>
          <p:cNvSpPr txBox="1"/>
          <p:nvPr/>
        </p:nvSpPr>
        <p:spPr>
          <a:xfrm>
            <a:off x="5983833"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Conclusion</a:t>
            </a:r>
          </a:p>
          <a:p>
            <a:pPr algn="ctr">
              <a:lnSpc>
                <a:spcPct val="90000"/>
              </a:lnSpc>
              <a:spcBef>
                <a:spcPts val="0"/>
              </a:spcBef>
              <a:spcAft>
                <a:spcPts val="0"/>
              </a:spcAft>
            </a:pPr>
            <a:r>
              <a:rPr sz="570" b="0" i="0">
                <a:solidFill>
                  <a:srgbClr val="787878"/>
                </a:solidFill>
                <a:latin typeface="Aptos"/>
              </a:rPr>
              <a:t>takeaways</a:t>
            </a:r>
          </a:p>
        </p:txBody>
      </p:sp>
      <p:sp>
        <p:nvSpPr>
          <p:cNvPr id="2" name="Google Shape;143;p16">
            <a:extLst>
              <a:ext uri="{FF2B5EF4-FFF2-40B4-BE49-F238E27FC236}">
                <a16:creationId xmlns:a16="http://schemas.microsoft.com/office/drawing/2014/main" id="{6A434769-41FD-F996-08B5-4260953D6495}"/>
              </a:ext>
            </a:extLst>
          </p:cNvPr>
          <p:cNvSpPr txBox="1"/>
          <p:nvPr/>
        </p:nvSpPr>
        <p:spPr>
          <a:xfrm>
            <a:off x="302256" y="2583216"/>
            <a:ext cx="8539488" cy="830966"/>
          </a:xfrm>
          <a:prstGeom prst="rect">
            <a:avLst/>
          </a:prstGeom>
          <a:noFill/>
          <a:ln>
            <a:noFill/>
          </a:ln>
        </p:spPr>
        <p:txBody>
          <a:bodyPr spcFirstLastPara="1" wrap="square" lIns="91425" tIns="91425" rIns="91425" bIns="91425" anchor="t" anchorCtr="0">
            <a:spAutoFit/>
          </a:bodyPr>
          <a:lstStyle/>
          <a:p>
            <a:pPr algn="ctr">
              <a:lnSpc>
                <a:spcPct val="150000"/>
              </a:lnSpc>
            </a:pPr>
            <a:r>
              <a:rPr lang="en-US" sz="1600" b="1" dirty="0">
                <a:latin typeface="Source Sans Pro"/>
                <a:ea typeface="Source Sans Pro"/>
                <a:cs typeface="Source Sans Pro"/>
                <a:sym typeface="Source Sans Pro"/>
              </a:rPr>
              <a:t>Hongli Zhan</a:t>
            </a:r>
            <a:r>
              <a:rPr lang="en-US" sz="1600" dirty="0">
                <a:latin typeface="Source Sans Pro"/>
                <a:ea typeface="Source Sans Pro"/>
                <a:cs typeface="Source Sans Pro"/>
                <a:sym typeface="Source Sans Pro"/>
              </a:rPr>
              <a:t>, Emma Gueorguieva, Javier Hernandez, Jina Suh, Desmond C. Ong, Junyi Jessy Li</a:t>
            </a:r>
          </a:p>
          <a:p>
            <a:pPr algn="ctr">
              <a:lnSpc>
                <a:spcPct val="150000"/>
              </a:lnSpc>
            </a:pPr>
            <a:r>
              <a:rPr lang="en-US" sz="1200" i="1" dirty="0">
                <a:solidFill>
                  <a:schemeClr val="dk1"/>
                </a:solidFill>
                <a:latin typeface="Source Sans Pro"/>
                <a:ea typeface="Source Sans Pro"/>
                <a:sym typeface="Source Sans Pro"/>
              </a:rPr>
              <a:t>Under Review</a:t>
            </a:r>
          </a:p>
        </p:txBody>
      </p:sp>
      <p:pic>
        <p:nvPicPr>
          <p:cNvPr id="3" name="Picture 2" descr="A person in a suit with his arms crossed&#10;&#10;AI-generated content may be incorrect.">
            <a:extLst>
              <a:ext uri="{FF2B5EF4-FFF2-40B4-BE49-F238E27FC236}">
                <a16:creationId xmlns:a16="http://schemas.microsoft.com/office/drawing/2014/main" id="{AAC0ADDA-340C-73A3-77BE-155957AD2AFC}"/>
              </a:ext>
            </a:extLst>
          </p:cNvPr>
          <p:cNvPicPr>
            <a:picLocks noChangeAspect="1"/>
          </p:cNvPicPr>
          <p:nvPr/>
        </p:nvPicPr>
        <p:blipFill rotWithShape="1">
          <a:blip r:embed="rId3"/>
          <a:srcRect l="4084" t="4035" r="9984" b="30652"/>
          <a:stretch>
            <a:fillRect/>
          </a:stretch>
        </p:blipFill>
        <p:spPr>
          <a:xfrm>
            <a:off x="5910681" y="3547655"/>
            <a:ext cx="1109006" cy="1107675"/>
          </a:xfrm>
          <a:prstGeom prst="ellipse">
            <a:avLst/>
          </a:prstGeom>
        </p:spPr>
      </p:pic>
      <p:pic>
        <p:nvPicPr>
          <p:cNvPr id="4" name="Picture 3" descr="A person wearing glasses and a sweater&#10;&#10;AI-generated content may be incorrect.">
            <a:extLst>
              <a:ext uri="{FF2B5EF4-FFF2-40B4-BE49-F238E27FC236}">
                <a16:creationId xmlns:a16="http://schemas.microsoft.com/office/drawing/2014/main" id="{6E917F01-FBE6-AF64-C74D-A712879C24C8}"/>
              </a:ext>
            </a:extLst>
          </p:cNvPr>
          <p:cNvPicPr>
            <a:picLocks noChangeAspect="1"/>
          </p:cNvPicPr>
          <p:nvPr/>
        </p:nvPicPr>
        <p:blipFill rotWithShape="1">
          <a:blip r:embed="rId4"/>
          <a:srcRect t="11044" b="13968"/>
          <a:stretch>
            <a:fillRect/>
          </a:stretch>
        </p:blipFill>
        <p:spPr>
          <a:xfrm>
            <a:off x="705701" y="3554212"/>
            <a:ext cx="1109005" cy="1107675"/>
          </a:xfrm>
          <a:prstGeom prst="ellipse">
            <a:avLst/>
          </a:prstGeom>
        </p:spPr>
      </p:pic>
      <p:pic>
        <p:nvPicPr>
          <p:cNvPr id="5" name="Picture 4" descr="A person sitting in a chair&#10;&#10;AI-generated content may be incorrect.">
            <a:extLst>
              <a:ext uri="{FF2B5EF4-FFF2-40B4-BE49-F238E27FC236}">
                <a16:creationId xmlns:a16="http://schemas.microsoft.com/office/drawing/2014/main" id="{A2542A10-1DF7-4DAD-9767-7D0736B8596F}"/>
              </a:ext>
            </a:extLst>
          </p:cNvPr>
          <p:cNvPicPr>
            <a:picLocks noChangeAspect="1"/>
          </p:cNvPicPr>
          <p:nvPr/>
        </p:nvPicPr>
        <p:blipFill>
          <a:blip r:embed="rId5"/>
          <a:stretch>
            <a:fillRect/>
          </a:stretch>
        </p:blipFill>
        <p:spPr>
          <a:xfrm>
            <a:off x="7208648" y="3546326"/>
            <a:ext cx="1109004" cy="1109004"/>
          </a:xfrm>
          <a:prstGeom prst="ellipse">
            <a:avLst/>
          </a:prstGeom>
        </p:spPr>
      </p:pic>
      <p:pic>
        <p:nvPicPr>
          <p:cNvPr id="6" name="Picture 5" descr="A person with long hair smiling&#10;&#10;AI-generated content may be incorrect.">
            <a:extLst>
              <a:ext uri="{FF2B5EF4-FFF2-40B4-BE49-F238E27FC236}">
                <a16:creationId xmlns:a16="http://schemas.microsoft.com/office/drawing/2014/main" id="{FEA2371B-00EB-99EC-59F6-86370BB7575B}"/>
              </a:ext>
            </a:extLst>
          </p:cNvPr>
          <p:cNvPicPr>
            <a:picLocks noChangeAspect="1"/>
          </p:cNvPicPr>
          <p:nvPr/>
        </p:nvPicPr>
        <p:blipFill>
          <a:blip r:embed="rId6"/>
          <a:stretch>
            <a:fillRect/>
          </a:stretch>
        </p:blipFill>
        <p:spPr>
          <a:xfrm>
            <a:off x="4646873" y="3554212"/>
            <a:ext cx="1109004" cy="1109004"/>
          </a:xfrm>
          <a:prstGeom prst="ellipse">
            <a:avLst/>
          </a:prstGeom>
        </p:spPr>
      </p:pic>
      <p:pic>
        <p:nvPicPr>
          <p:cNvPr id="8" name="Picture 7" descr="A person wearing a dress and a white sash&#10;&#10;AI-generated content may be incorrect.">
            <a:extLst>
              <a:ext uri="{FF2B5EF4-FFF2-40B4-BE49-F238E27FC236}">
                <a16:creationId xmlns:a16="http://schemas.microsoft.com/office/drawing/2014/main" id="{C6EBE96A-E198-AF9F-5306-46D4E18A8A6E}"/>
              </a:ext>
            </a:extLst>
          </p:cNvPr>
          <p:cNvPicPr>
            <a:picLocks noChangeAspect="1"/>
          </p:cNvPicPr>
          <p:nvPr/>
        </p:nvPicPr>
        <p:blipFill>
          <a:blip r:embed="rId7"/>
          <a:srcRect b="20096"/>
          <a:stretch>
            <a:fillRect/>
          </a:stretch>
        </p:blipFill>
        <p:spPr>
          <a:xfrm>
            <a:off x="2084079" y="3554212"/>
            <a:ext cx="1109005" cy="1107675"/>
          </a:xfrm>
          <a:prstGeom prst="ellipse">
            <a:avLst/>
          </a:prstGeom>
        </p:spPr>
      </p:pic>
      <p:pic>
        <p:nvPicPr>
          <p:cNvPr id="11" name="Picture 10" descr="A person with a beard smiling&#10;&#10;AI-generated content may be incorrect.">
            <a:extLst>
              <a:ext uri="{FF2B5EF4-FFF2-40B4-BE49-F238E27FC236}">
                <a16:creationId xmlns:a16="http://schemas.microsoft.com/office/drawing/2014/main" id="{7DAA64F7-9463-0762-5219-48650ECD1B57}"/>
              </a:ext>
            </a:extLst>
          </p:cNvPr>
          <p:cNvPicPr>
            <a:picLocks noChangeAspect="1"/>
          </p:cNvPicPr>
          <p:nvPr/>
        </p:nvPicPr>
        <p:blipFill rotWithShape="1">
          <a:blip r:embed="rId8"/>
          <a:srcRect l="149" t="1925" r="-149" b="9231"/>
          <a:stretch>
            <a:fillRect/>
          </a:stretch>
        </p:blipFill>
        <p:spPr>
          <a:xfrm>
            <a:off x="3347888" y="3554212"/>
            <a:ext cx="1109005" cy="1109005"/>
          </a:xfrm>
          <a:prstGeom prst="ellipse">
            <a:avLst/>
          </a:prstGeom>
        </p:spPr>
      </p:pic>
      <p:sp>
        <p:nvSpPr>
          <p:cNvPr id="12" name="Slide Number Placeholder 11">
            <a:extLst>
              <a:ext uri="{FF2B5EF4-FFF2-40B4-BE49-F238E27FC236}">
                <a16:creationId xmlns:a16="http://schemas.microsoft.com/office/drawing/2014/main" id="{8E64E31D-1B0B-73B4-32AA-8A4C932508C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26</a:t>
            </a:fld>
            <a:endParaRPr lang="en"/>
          </a:p>
        </p:txBody>
      </p:sp>
    </p:spTree>
    <p:extLst>
      <p:ext uri="{BB962C8B-B14F-4D97-AF65-F5344CB8AC3E}">
        <p14:creationId xmlns:p14="http://schemas.microsoft.com/office/powerpoint/2010/main" val="40897109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05AA5-C8E0-E590-91CA-42BDF3AFE8E7}"/>
              </a:ext>
            </a:extLst>
          </p:cNvPr>
          <p:cNvSpPr>
            <a:spLocks noGrp="1"/>
          </p:cNvSpPr>
          <p:nvPr>
            <p:ph type="title"/>
          </p:nvPr>
        </p:nvSpPr>
        <p:spPr/>
        <p:txBody>
          <a:bodyPr>
            <a:normAutofit/>
          </a:bodyPr>
          <a:lstStyle/>
          <a:p>
            <a:r>
              <a:rPr lang="en-US" dirty="0"/>
              <a:t>LLM Responses Are Perceived as Empathic</a:t>
            </a:r>
            <a:r>
              <a:rPr lang="en-US" sz="1800" dirty="0"/>
              <a:t> </a:t>
            </a:r>
            <a:r>
              <a:rPr lang="en-US" sz="1800" dirty="0">
                <a:solidFill>
                  <a:srgbClr val="C00000"/>
                </a:solidFill>
              </a:rPr>
              <a:t>in single turns</a:t>
            </a:r>
            <a:endParaRPr lang="en-US" sz="1800" dirty="0"/>
          </a:p>
        </p:txBody>
      </p:sp>
      <p:sp>
        <p:nvSpPr>
          <p:cNvPr id="4" name="Slide Number Placeholder 3">
            <a:extLst>
              <a:ext uri="{FF2B5EF4-FFF2-40B4-BE49-F238E27FC236}">
                <a16:creationId xmlns:a16="http://schemas.microsoft.com/office/drawing/2014/main" id="{DD79F4AC-6532-2017-5352-2DFA0DAAB24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27</a:t>
            </a:fld>
            <a:endParaRPr lang="en"/>
          </a:p>
        </p:txBody>
      </p:sp>
      <p:sp>
        <p:nvSpPr>
          <p:cNvPr id="5" name="TextBox 4">
            <a:extLst>
              <a:ext uri="{FF2B5EF4-FFF2-40B4-BE49-F238E27FC236}">
                <a16:creationId xmlns:a16="http://schemas.microsoft.com/office/drawing/2014/main" id="{222AD047-091C-05AF-30AE-D146494F82C5}"/>
              </a:ext>
            </a:extLst>
          </p:cNvPr>
          <p:cNvSpPr txBox="1"/>
          <p:nvPr/>
        </p:nvSpPr>
        <p:spPr>
          <a:xfrm>
            <a:off x="-1" y="4897279"/>
            <a:ext cx="3385458" cy="246221"/>
          </a:xfrm>
          <a:prstGeom prst="rect">
            <a:avLst/>
          </a:prstGeom>
          <a:noFill/>
        </p:spPr>
        <p:txBody>
          <a:bodyPr wrap="square" lIns="45720" tIns="45720" rIns="45720" bIns="45720" rtlCol="0">
            <a:spAutoFit/>
          </a:bodyPr>
          <a:lstStyle/>
          <a:p>
            <a:r>
              <a:rPr lang="en-US" sz="1000"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Results from: Lee, Suh, </a:t>
            </a:r>
            <a:r>
              <a:rPr lang="en-US" sz="1000" b="1"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Zhan</a:t>
            </a:r>
            <a:r>
              <a:rPr lang="en-US" sz="1000"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 Li, Ong (</a:t>
            </a:r>
            <a:r>
              <a:rPr lang="en-US" sz="1000" i="1"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ACII 2024</a:t>
            </a:r>
            <a:r>
              <a:rPr lang="en-US" sz="1000"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a:t>
            </a:r>
          </a:p>
        </p:txBody>
      </p:sp>
      <p:graphicFrame>
        <p:nvGraphicFramePr>
          <p:cNvPr id="25" name="Chart 24">
            <a:extLst>
              <a:ext uri="{FF2B5EF4-FFF2-40B4-BE49-F238E27FC236}">
                <a16:creationId xmlns:a16="http://schemas.microsoft.com/office/drawing/2014/main" id="{ACB71CC8-C736-42BD-BD2F-2F33BA08AE2B}"/>
              </a:ext>
            </a:extLst>
          </p:cNvPr>
          <p:cNvGraphicFramePr/>
          <p:nvPr>
            <p:extLst>
              <p:ext uri="{D42A27DB-BD31-4B8C-83A1-F6EECF244321}">
                <p14:modId xmlns:p14="http://schemas.microsoft.com/office/powerpoint/2010/main" val="2073968718"/>
              </p:ext>
            </p:extLst>
          </p:nvPr>
        </p:nvGraphicFramePr>
        <p:xfrm>
          <a:off x="432488" y="1059995"/>
          <a:ext cx="5011579" cy="3046470"/>
        </p:xfrm>
        <a:graphic>
          <a:graphicData uri="http://schemas.openxmlformats.org/drawingml/2006/chart">
            <c:chart xmlns:c="http://schemas.openxmlformats.org/drawingml/2006/chart" xmlns:r="http://schemas.openxmlformats.org/officeDocument/2006/relationships" r:id="rId2"/>
          </a:graphicData>
        </a:graphic>
      </p:graphicFrame>
      <p:sp>
        <p:nvSpPr>
          <p:cNvPr id="27" name="TextBox 26">
            <a:extLst>
              <a:ext uri="{FF2B5EF4-FFF2-40B4-BE49-F238E27FC236}">
                <a16:creationId xmlns:a16="http://schemas.microsoft.com/office/drawing/2014/main" id="{5E2F46F0-35D5-CE5B-833F-15CC33916EF6}"/>
              </a:ext>
            </a:extLst>
          </p:cNvPr>
          <p:cNvSpPr txBox="1"/>
          <p:nvPr/>
        </p:nvSpPr>
        <p:spPr>
          <a:xfrm>
            <a:off x="1178031" y="4117503"/>
            <a:ext cx="3883801" cy="553998"/>
          </a:xfrm>
          <a:prstGeom prst="rect">
            <a:avLst/>
          </a:prstGeom>
          <a:noFill/>
        </p:spPr>
        <p:txBody>
          <a:bodyPr wrap="square">
            <a:spAutoFit/>
          </a:bodyPr>
          <a:lstStyle/>
          <a:p>
            <a:pPr algn="ctr">
              <a:defRPr sz="1500" b="1" i="1">
                <a:solidFill>
                  <a:srgbClr val="333333"/>
                </a:solidFill>
                <a:latin typeface="Calibri"/>
              </a:defRPr>
            </a:pPr>
            <a:r>
              <a:rPr lang="en-US" dirty="0"/>
              <a:t>In single-turn evaluations,</a:t>
            </a:r>
          </a:p>
          <a:p>
            <a:pPr algn="ctr">
              <a:defRPr sz="1500" b="1" i="1">
                <a:solidFill>
                  <a:srgbClr val="333333"/>
                </a:solidFill>
                <a:latin typeface="Calibri"/>
              </a:defRPr>
            </a:pPr>
            <a:r>
              <a:rPr lang="en-US" dirty="0"/>
              <a:t>raters judge LLM responses as more empathic</a:t>
            </a:r>
          </a:p>
        </p:txBody>
      </p:sp>
      <p:sp>
        <p:nvSpPr>
          <p:cNvPr id="28" name="Rounded Rectangle 27">
            <a:extLst>
              <a:ext uri="{FF2B5EF4-FFF2-40B4-BE49-F238E27FC236}">
                <a16:creationId xmlns:a16="http://schemas.microsoft.com/office/drawing/2014/main" id="{22E24563-C66B-C0A1-1683-6A3D82A4FD1D}"/>
              </a:ext>
            </a:extLst>
          </p:cNvPr>
          <p:cNvSpPr/>
          <p:nvPr/>
        </p:nvSpPr>
        <p:spPr>
          <a:xfrm>
            <a:off x="402336"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9" name="TextBox 28">
            <a:extLst>
              <a:ext uri="{FF2B5EF4-FFF2-40B4-BE49-F238E27FC236}">
                <a16:creationId xmlns:a16="http://schemas.microsoft.com/office/drawing/2014/main" id="{3034410C-C9B6-C67F-3D0B-D903C8CEEE51}"/>
              </a:ext>
            </a:extLst>
          </p:cNvPr>
          <p:cNvSpPr txBox="1"/>
          <p:nvPr/>
        </p:nvSpPr>
        <p:spPr>
          <a:xfrm>
            <a:off x="402336"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Opening</a:t>
            </a:r>
          </a:p>
          <a:p>
            <a:pPr algn="ctr">
              <a:lnSpc>
                <a:spcPct val="90000"/>
              </a:lnSpc>
              <a:spcBef>
                <a:spcPts val="0"/>
              </a:spcBef>
              <a:spcAft>
                <a:spcPts val="0"/>
              </a:spcAft>
            </a:pPr>
            <a:endParaRPr sz="840" b="1" i="0">
              <a:solidFill>
                <a:srgbClr val="6F899A"/>
              </a:solidFill>
              <a:latin typeface="Aptos"/>
            </a:endParaRPr>
          </a:p>
        </p:txBody>
      </p:sp>
      <p:sp>
        <p:nvSpPr>
          <p:cNvPr id="30" name="Rounded Rectangle 29">
            <a:extLst>
              <a:ext uri="{FF2B5EF4-FFF2-40B4-BE49-F238E27FC236}">
                <a16:creationId xmlns:a16="http://schemas.microsoft.com/office/drawing/2014/main" id="{3D71CE90-4108-8DA9-00E2-01DFA8ECBDFD}"/>
              </a:ext>
            </a:extLst>
          </p:cNvPr>
          <p:cNvSpPr/>
          <p:nvPr/>
        </p:nvSpPr>
        <p:spPr>
          <a:xfrm>
            <a:off x="1797710"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1" name="TextBox 30">
            <a:extLst>
              <a:ext uri="{FF2B5EF4-FFF2-40B4-BE49-F238E27FC236}">
                <a16:creationId xmlns:a16="http://schemas.microsoft.com/office/drawing/2014/main" id="{F5946C4E-A089-D77A-850D-59872F2FD9BE}"/>
              </a:ext>
            </a:extLst>
          </p:cNvPr>
          <p:cNvSpPr txBox="1"/>
          <p:nvPr/>
        </p:nvSpPr>
        <p:spPr>
          <a:xfrm>
            <a:off x="1797710"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1</a:t>
            </a:r>
          </a:p>
          <a:p>
            <a:pPr algn="ctr">
              <a:lnSpc>
                <a:spcPct val="90000"/>
              </a:lnSpc>
              <a:spcBef>
                <a:spcPts val="0"/>
              </a:spcBef>
              <a:spcAft>
                <a:spcPts val="0"/>
              </a:spcAft>
            </a:pPr>
            <a:r>
              <a:rPr sz="570" b="0" i="0">
                <a:solidFill>
                  <a:srgbClr val="787878"/>
                </a:solidFill>
                <a:latin typeface="Aptos"/>
              </a:rPr>
              <a:t>understanding emotions from text</a:t>
            </a:r>
          </a:p>
        </p:txBody>
      </p:sp>
      <p:sp>
        <p:nvSpPr>
          <p:cNvPr id="32" name="Rounded Rectangle 31">
            <a:extLst>
              <a:ext uri="{FF2B5EF4-FFF2-40B4-BE49-F238E27FC236}">
                <a16:creationId xmlns:a16="http://schemas.microsoft.com/office/drawing/2014/main" id="{9287CEA6-EBC6-4459-36EC-B3EBFEB1A4D3}"/>
              </a:ext>
            </a:extLst>
          </p:cNvPr>
          <p:cNvSpPr/>
          <p:nvPr/>
        </p:nvSpPr>
        <p:spPr>
          <a:xfrm>
            <a:off x="3193084"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3" name="TextBox 32">
            <a:extLst>
              <a:ext uri="{FF2B5EF4-FFF2-40B4-BE49-F238E27FC236}">
                <a16:creationId xmlns:a16="http://schemas.microsoft.com/office/drawing/2014/main" id="{FC70C361-DB93-1726-2031-EE6C86BEF3C0}"/>
              </a:ext>
            </a:extLst>
          </p:cNvPr>
          <p:cNvSpPr txBox="1"/>
          <p:nvPr/>
        </p:nvSpPr>
        <p:spPr>
          <a:xfrm>
            <a:off x="3193084"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2</a:t>
            </a:r>
          </a:p>
          <a:p>
            <a:pPr algn="ctr">
              <a:lnSpc>
                <a:spcPct val="90000"/>
              </a:lnSpc>
              <a:spcBef>
                <a:spcPts val="0"/>
              </a:spcBef>
              <a:spcAft>
                <a:spcPts val="0"/>
              </a:spcAft>
            </a:pPr>
            <a:r>
              <a:rPr sz="570" b="0" i="0">
                <a:solidFill>
                  <a:srgbClr val="787878"/>
                </a:solidFill>
                <a:latin typeface="Aptos"/>
              </a:rPr>
              <a:t>emotion regulation with llms</a:t>
            </a:r>
          </a:p>
        </p:txBody>
      </p:sp>
      <p:sp>
        <p:nvSpPr>
          <p:cNvPr id="34" name="Rounded Rectangle 33">
            <a:extLst>
              <a:ext uri="{FF2B5EF4-FFF2-40B4-BE49-F238E27FC236}">
                <a16:creationId xmlns:a16="http://schemas.microsoft.com/office/drawing/2014/main" id="{78F7B8D5-54D1-0FCD-6D02-7E5FFC2E5DB8}"/>
              </a:ext>
            </a:extLst>
          </p:cNvPr>
          <p:cNvSpPr/>
          <p:nvPr/>
        </p:nvSpPr>
        <p:spPr>
          <a:xfrm>
            <a:off x="4588459" y="36576"/>
            <a:ext cx="1322222" cy="50292"/>
          </a:xfrm>
          <a:prstGeom prst="roundRect">
            <a:avLst/>
          </a:prstGeom>
          <a:solidFill>
            <a:srgbClr val="8AC77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5" name="TextBox 34">
            <a:extLst>
              <a:ext uri="{FF2B5EF4-FFF2-40B4-BE49-F238E27FC236}">
                <a16:creationId xmlns:a16="http://schemas.microsoft.com/office/drawing/2014/main" id="{36BADC75-76FD-1E9D-8954-84A976787731}"/>
              </a:ext>
            </a:extLst>
          </p:cNvPr>
          <p:cNvSpPr txBox="1"/>
          <p:nvPr/>
        </p:nvSpPr>
        <p:spPr>
          <a:xfrm>
            <a:off x="4588459"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1" i="0">
                <a:solidFill>
                  <a:srgbClr val="8AC775"/>
                </a:solidFill>
                <a:latin typeface="Aptos"/>
              </a:rPr>
              <a:t>Part 3</a:t>
            </a:r>
          </a:p>
          <a:p>
            <a:pPr algn="ctr">
              <a:lnSpc>
                <a:spcPct val="90000"/>
              </a:lnSpc>
              <a:spcBef>
                <a:spcPts val="0"/>
              </a:spcBef>
              <a:spcAft>
                <a:spcPts val="0"/>
              </a:spcAft>
            </a:pPr>
            <a:r>
              <a:rPr sz="570" b="1" i="0">
                <a:solidFill>
                  <a:srgbClr val="8AC775"/>
                </a:solidFill>
                <a:latin typeface="Aptos"/>
              </a:rPr>
              <a:t>sustaining empathy with diverse discourse moves</a:t>
            </a:r>
          </a:p>
        </p:txBody>
      </p:sp>
      <p:sp>
        <p:nvSpPr>
          <p:cNvPr id="36" name="Rounded Rectangle 35">
            <a:extLst>
              <a:ext uri="{FF2B5EF4-FFF2-40B4-BE49-F238E27FC236}">
                <a16:creationId xmlns:a16="http://schemas.microsoft.com/office/drawing/2014/main" id="{9F73700B-6468-4D62-6AC3-E92DCEA91604}"/>
              </a:ext>
            </a:extLst>
          </p:cNvPr>
          <p:cNvSpPr/>
          <p:nvPr/>
        </p:nvSpPr>
        <p:spPr>
          <a:xfrm>
            <a:off x="5983833"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7" name="TextBox 36">
            <a:extLst>
              <a:ext uri="{FF2B5EF4-FFF2-40B4-BE49-F238E27FC236}">
                <a16:creationId xmlns:a16="http://schemas.microsoft.com/office/drawing/2014/main" id="{D8D0526A-C5F1-6B6B-0A66-91A2CAF617F8}"/>
              </a:ext>
            </a:extLst>
          </p:cNvPr>
          <p:cNvSpPr txBox="1"/>
          <p:nvPr/>
        </p:nvSpPr>
        <p:spPr>
          <a:xfrm>
            <a:off x="5983833"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Conclusion</a:t>
            </a:r>
          </a:p>
          <a:p>
            <a:pPr algn="ctr">
              <a:lnSpc>
                <a:spcPct val="90000"/>
              </a:lnSpc>
              <a:spcBef>
                <a:spcPts val="0"/>
              </a:spcBef>
              <a:spcAft>
                <a:spcPts val="0"/>
              </a:spcAft>
            </a:pPr>
            <a:r>
              <a:rPr sz="570" b="0" i="0">
                <a:solidFill>
                  <a:srgbClr val="787878"/>
                </a:solidFill>
                <a:latin typeface="Aptos"/>
              </a:rPr>
              <a:t>takeaways</a:t>
            </a:r>
          </a:p>
        </p:txBody>
      </p:sp>
      <p:sp>
        <p:nvSpPr>
          <p:cNvPr id="6" name="Rounded Rectangle 5">
            <a:extLst>
              <a:ext uri="{FF2B5EF4-FFF2-40B4-BE49-F238E27FC236}">
                <a16:creationId xmlns:a16="http://schemas.microsoft.com/office/drawing/2014/main" id="{B29C89D7-3A2F-B559-906B-1248FE77F21F}"/>
              </a:ext>
            </a:extLst>
          </p:cNvPr>
          <p:cNvSpPr/>
          <p:nvPr/>
        </p:nvSpPr>
        <p:spPr>
          <a:xfrm>
            <a:off x="5849976" y="1907152"/>
            <a:ext cx="2912157" cy="1660763"/>
          </a:xfrm>
          <a:prstGeom prst="roundRect">
            <a:avLst/>
          </a:prstGeom>
          <a:solidFill>
            <a:srgbClr val="F9E0E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latin typeface="Calibri" panose="020F0502020204030204" pitchFamily="34" charset="0"/>
                <a:ea typeface="Microsoft Himalaya" pitchFamily="2" charset="0"/>
                <a:cs typeface="Calibri" panose="020F0502020204030204" pitchFamily="34" charset="0"/>
              </a:rPr>
              <a:t>LLMs score high on empathy, but what is actually in the </a:t>
            </a:r>
            <a:r>
              <a:rPr lang="en-US" sz="2000" b="1" dirty="0">
                <a:solidFill>
                  <a:srgbClr val="C00000"/>
                </a:solidFill>
                <a:latin typeface="Calibri" panose="020F0502020204030204" pitchFamily="34" charset="0"/>
                <a:ea typeface="Microsoft Himalaya" pitchFamily="2" charset="0"/>
                <a:cs typeface="Calibri" panose="020F0502020204030204" pitchFamily="34" charset="0"/>
              </a:rPr>
              <a:t>language</a:t>
            </a:r>
            <a:r>
              <a:rPr lang="en-US" sz="2000" b="1" dirty="0">
                <a:solidFill>
                  <a:schemeClr val="tx1"/>
                </a:solidFill>
                <a:latin typeface="Calibri" panose="020F0502020204030204" pitchFamily="34" charset="0"/>
                <a:ea typeface="Microsoft Himalaya" pitchFamily="2" charset="0"/>
                <a:cs typeface="Calibri" panose="020F0502020204030204" pitchFamily="34" charset="0"/>
              </a:rPr>
              <a:t> of these responses?</a:t>
            </a:r>
          </a:p>
        </p:txBody>
      </p:sp>
    </p:spTree>
    <p:extLst>
      <p:ext uri="{BB962C8B-B14F-4D97-AF65-F5344CB8AC3E}">
        <p14:creationId xmlns:p14="http://schemas.microsoft.com/office/powerpoint/2010/main" val="1628321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graphicEl>
                                              <a:chart seriesIdx="-4" categoryIdx="0" bldStep="category"/>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graphicEl>
                                              <a:chart seriesIdx="-4" categoryIdx="1" bldStep="category"/>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graphicEl>
                                              <a:chart seriesIdx="-4" categoryIdx="2" bldStep="category"/>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graphicEl>
                                              <a:chart seriesIdx="-4" categoryIdx="3" bldStep="category"/>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5" grpId="0" uiExpand="1">
        <p:bldSub>
          <a:bldChart bld="category"/>
        </p:bldSub>
      </p:bldGraphic>
      <p:bldP spid="27" grpId="0"/>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BB1D3-3DEA-85E7-AD39-70C335E5ED76}"/>
            </a:ext>
          </a:extLst>
        </p:cNvPr>
        <p:cNvGrpSpPr/>
        <p:nvPr/>
      </p:nvGrpSpPr>
      <p:grpSpPr>
        <a:xfrm>
          <a:off x="0" y="0"/>
          <a:ext cx="0" cy="0"/>
          <a:chOff x="0" y="0"/>
          <a:chExt cx="0" cy="0"/>
        </a:xfrm>
      </p:grpSpPr>
      <p:sp>
        <p:nvSpPr>
          <p:cNvPr id="88" name="TextBox 87">
            <a:extLst>
              <a:ext uri="{FF2B5EF4-FFF2-40B4-BE49-F238E27FC236}">
                <a16:creationId xmlns:a16="http://schemas.microsoft.com/office/drawing/2014/main" id="{24F266E3-5827-9CCB-D505-C02090FE7BC1}"/>
              </a:ext>
            </a:extLst>
          </p:cNvPr>
          <p:cNvSpPr txBox="1"/>
          <p:nvPr/>
        </p:nvSpPr>
        <p:spPr>
          <a:xfrm>
            <a:off x="-1" y="4897279"/>
            <a:ext cx="3385458" cy="246221"/>
          </a:xfrm>
          <a:prstGeom prst="rect">
            <a:avLst/>
          </a:prstGeom>
          <a:noFill/>
        </p:spPr>
        <p:txBody>
          <a:bodyPr wrap="square" lIns="45720" tIns="45720" rIns="45720" bIns="45720" rtlCol="0">
            <a:spAutoFit/>
          </a:bodyPr>
          <a:lstStyle/>
          <a:p>
            <a:r>
              <a:rPr lang="en-US" sz="1000" b="1" dirty="0">
                <a:solidFill>
                  <a:schemeClr val="dk2"/>
                </a:solidFill>
                <a:latin typeface="Times New Roman" panose="02020603050405020304" pitchFamily="18" charset="0"/>
                <a:ea typeface="Microsoft Himalaya" pitchFamily="2" charset="0"/>
                <a:cs typeface="Times New Roman" panose="02020603050405020304" pitchFamily="18" charset="0"/>
              </a:rPr>
              <a:t>Z</a:t>
            </a:r>
            <a:r>
              <a:rPr lang="en-US" sz="1000" b="1"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han</a:t>
            </a:r>
            <a:r>
              <a:rPr lang="en-US" sz="1000"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 Gueorguieva, Hernandez, Suh, Ong, Li (</a:t>
            </a:r>
            <a:r>
              <a:rPr lang="en-US" sz="1000" i="1"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Under Review</a:t>
            </a:r>
            <a:r>
              <a:rPr lang="en-US" sz="1000"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a:t>
            </a:r>
          </a:p>
        </p:txBody>
      </p:sp>
      <p:sp>
        <p:nvSpPr>
          <p:cNvPr id="2" name="Title 1">
            <a:extLst>
              <a:ext uri="{FF2B5EF4-FFF2-40B4-BE49-F238E27FC236}">
                <a16:creationId xmlns:a16="http://schemas.microsoft.com/office/drawing/2014/main" id="{B0EE35E8-5E13-A95A-993E-A272C3A25701}"/>
              </a:ext>
            </a:extLst>
          </p:cNvPr>
          <p:cNvSpPr>
            <a:spLocks noGrp="1"/>
          </p:cNvSpPr>
          <p:nvPr>
            <p:ph type="title"/>
          </p:nvPr>
        </p:nvSpPr>
        <p:spPr/>
        <p:txBody>
          <a:bodyPr/>
          <a:lstStyle/>
          <a:p>
            <a:r>
              <a:rPr lang="en-US" dirty="0"/>
              <a:t>Prior Work Shows: </a:t>
            </a:r>
            <a:r>
              <a:rPr lang="en-US" dirty="0">
                <a:solidFill>
                  <a:srgbClr val="C00000"/>
                </a:solidFill>
              </a:rPr>
              <a:t>LLMs are Formulaic Generators</a:t>
            </a:r>
          </a:p>
        </p:txBody>
      </p:sp>
      <p:sp>
        <p:nvSpPr>
          <p:cNvPr id="4" name="Slide Number Placeholder 3">
            <a:extLst>
              <a:ext uri="{FF2B5EF4-FFF2-40B4-BE49-F238E27FC236}">
                <a16:creationId xmlns:a16="http://schemas.microsoft.com/office/drawing/2014/main" id="{9E76B2F1-8342-EEA9-9A53-90EA0402327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28</a:t>
            </a:fld>
            <a:endParaRPr lang="en"/>
          </a:p>
        </p:txBody>
      </p:sp>
      <p:sp>
        <p:nvSpPr>
          <p:cNvPr id="5" name="Rounded Rectangle 4">
            <a:extLst>
              <a:ext uri="{FF2B5EF4-FFF2-40B4-BE49-F238E27FC236}">
                <a16:creationId xmlns:a16="http://schemas.microsoft.com/office/drawing/2014/main" id="{DF0920BD-E590-8604-1B37-64A7A0AFC492}"/>
              </a:ext>
            </a:extLst>
          </p:cNvPr>
          <p:cNvSpPr/>
          <p:nvPr/>
        </p:nvSpPr>
        <p:spPr>
          <a:xfrm>
            <a:off x="402336"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6" name="TextBox 5">
            <a:extLst>
              <a:ext uri="{FF2B5EF4-FFF2-40B4-BE49-F238E27FC236}">
                <a16:creationId xmlns:a16="http://schemas.microsoft.com/office/drawing/2014/main" id="{11AD2426-5D53-8E4D-0B70-EC8AD1F30896}"/>
              </a:ext>
            </a:extLst>
          </p:cNvPr>
          <p:cNvSpPr txBox="1"/>
          <p:nvPr/>
        </p:nvSpPr>
        <p:spPr>
          <a:xfrm>
            <a:off x="402336"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Opening</a:t>
            </a:r>
          </a:p>
          <a:p>
            <a:pPr algn="ctr">
              <a:lnSpc>
                <a:spcPct val="90000"/>
              </a:lnSpc>
              <a:spcBef>
                <a:spcPts val="0"/>
              </a:spcBef>
              <a:spcAft>
                <a:spcPts val="0"/>
              </a:spcAft>
            </a:pPr>
            <a:endParaRPr sz="840" b="1" i="0">
              <a:solidFill>
                <a:srgbClr val="6F899A"/>
              </a:solidFill>
              <a:latin typeface="Aptos"/>
            </a:endParaRPr>
          </a:p>
        </p:txBody>
      </p:sp>
      <p:sp>
        <p:nvSpPr>
          <p:cNvPr id="7" name="Rounded Rectangle 6">
            <a:extLst>
              <a:ext uri="{FF2B5EF4-FFF2-40B4-BE49-F238E27FC236}">
                <a16:creationId xmlns:a16="http://schemas.microsoft.com/office/drawing/2014/main" id="{DCAEFB6B-91EC-4744-EF7D-0AA0B3CD508F}"/>
              </a:ext>
            </a:extLst>
          </p:cNvPr>
          <p:cNvSpPr/>
          <p:nvPr/>
        </p:nvSpPr>
        <p:spPr>
          <a:xfrm>
            <a:off x="1797710"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TextBox 7">
            <a:extLst>
              <a:ext uri="{FF2B5EF4-FFF2-40B4-BE49-F238E27FC236}">
                <a16:creationId xmlns:a16="http://schemas.microsoft.com/office/drawing/2014/main" id="{2AB722AC-3983-9162-B7D6-B641814BC715}"/>
              </a:ext>
            </a:extLst>
          </p:cNvPr>
          <p:cNvSpPr txBox="1"/>
          <p:nvPr/>
        </p:nvSpPr>
        <p:spPr>
          <a:xfrm>
            <a:off x="1797710"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1</a:t>
            </a:r>
          </a:p>
          <a:p>
            <a:pPr algn="ctr">
              <a:lnSpc>
                <a:spcPct val="90000"/>
              </a:lnSpc>
              <a:spcBef>
                <a:spcPts val="0"/>
              </a:spcBef>
              <a:spcAft>
                <a:spcPts val="0"/>
              </a:spcAft>
            </a:pPr>
            <a:r>
              <a:rPr sz="570" b="0" i="0">
                <a:solidFill>
                  <a:srgbClr val="787878"/>
                </a:solidFill>
                <a:latin typeface="Aptos"/>
              </a:rPr>
              <a:t>understanding emotions from text</a:t>
            </a:r>
          </a:p>
        </p:txBody>
      </p:sp>
      <p:sp>
        <p:nvSpPr>
          <p:cNvPr id="9" name="Rounded Rectangle 8">
            <a:extLst>
              <a:ext uri="{FF2B5EF4-FFF2-40B4-BE49-F238E27FC236}">
                <a16:creationId xmlns:a16="http://schemas.microsoft.com/office/drawing/2014/main" id="{B75AA0FC-3F48-AA6E-3357-8B48CBAA1E38}"/>
              </a:ext>
            </a:extLst>
          </p:cNvPr>
          <p:cNvSpPr/>
          <p:nvPr/>
        </p:nvSpPr>
        <p:spPr>
          <a:xfrm>
            <a:off x="3193084"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0" name="TextBox 9">
            <a:extLst>
              <a:ext uri="{FF2B5EF4-FFF2-40B4-BE49-F238E27FC236}">
                <a16:creationId xmlns:a16="http://schemas.microsoft.com/office/drawing/2014/main" id="{C123F6F6-7FCB-F13F-E33D-C38DA8A9F9D9}"/>
              </a:ext>
            </a:extLst>
          </p:cNvPr>
          <p:cNvSpPr txBox="1"/>
          <p:nvPr/>
        </p:nvSpPr>
        <p:spPr>
          <a:xfrm>
            <a:off x="3193084"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2</a:t>
            </a:r>
          </a:p>
          <a:p>
            <a:pPr algn="ctr">
              <a:lnSpc>
                <a:spcPct val="90000"/>
              </a:lnSpc>
              <a:spcBef>
                <a:spcPts val="0"/>
              </a:spcBef>
              <a:spcAft>
                <a:spcPts val="0"/>
              </a:spcAft>
            </a:pPr>
            <a:r>
              <a:rPr sz="570" b="0" i="0">
                <a:solidFill>
                  <a:srgbClr val="787878"/>
                </a:solidFill>
                <a:latin typeface="Aptos"/>
              </a:rPr>
              <a:t>emotion regulation with llms</a:t>
            </a:r>
          </a:p>
        </p:txBody>
      </p:sp>
      <p:sp>
        <p:nvSpPr>
          <p:cNvPr id="11" name="Rounded Rectangle 10">
            <a:extLst>
              <a:ext uri="{FF2B5EF4-FFF2-40B4-BE49-F238E27FC236}">
                <a16:creationId xmlns:a16="http://schemas.microsoft.com/office/drawing/2014/main" id="{12AB3601-593A-C019-164D-1EC9330E0E54}"/>
              </a:ext>
            </a:extLst>
          </p:cNvPr>
          <p:cNvSpPr/>
          <p:nvPr/>
        </p:nvSpPr>
        <p:spPr>
          <a:xfrm>
            <a:off x="4588459" y="36576"/>
            <a:ext cx="1322222" cy="50292"/>
          </a:xfrm>
          <a:prstGeom prst="roundRect">
            <a:avLst/>
          </a:prstGeom>
          <a:solidFill>
            <a:srgbClr val="8AC77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2" name="TextBox 11">
            <a:extLst>
              <a:ext uri="{FF2B5EF4-FFF2-40B4-BE49-F238E27FC236}">
                <a16:creationId xmlns:a16="http://schemas.microsoft.com/office/drawing/2014/main" id="{4717FFEE-FA46-3F3C-747C-509A7CC0A3D7}"/>
              </a:ext>
            </a:extLst>
          </p:cNvPr>
          <p:cNvSpPr txBox="1"/>
          <p:nvPr/>
        </p:nvSpPr>
        <p:spPr>
          <a:xfrm>
            <a:off x="4588459"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1" i="0">
                <a:solidFill>
                  <a:srgbClr val="8AC775"/>
                </a:solidFill>
                <a:latin typeface="Aptos"/>
              </a:rPr>
              <a:t>Part 3</a:t>
            </a:r>
          </a:p>
          <a:p>
            <a:pPr algn="ctr">
              <a:lnSpc>
                <a:spcPct val="90000"/>
              </a:lnSpc>
              <a:spcBef>
                <a:spcPts val="0"/>
              </a:spcBef>
              <a:spcAft>
                <a:spcPts val="0"/>
              </a:spcAft>
            </a:pPr>
            <a:r>
              <a:rPr sz="570" b="1" i="0">
                <a:solidFill>
                  <a:srgbClr val="8AC775"/>
                </a:solidFill>
                <a:latin typeface="Aptos"/>
              </a:rPr>
              <a:t>sustaining empathy with diverse discourse moves</a:t>
            </a:r>
          </a:p>
        </p:txBody>
      </p:sp>
      <p:sp>
        <p:nvSpPr>
          <p:cNvPr id="13" name="Rounded Rectangle 12">
            <a:extLst>
              <a:ext uri="{FF2B5EF4-FFF2-40B4-BE49-F238E27FC236}">
                <a16:creationId xmlns:a16="http://schemas.microsoft.com/office/drawing/2014/main" id="{1782B253-572C-5F0B-44C0-D87FCE498957}"/>
              </a:ext>
            </a:extLst>
          </p:cNvPr>
          <p:cNvSpPr/>
          <p:nvPr/>
        </p:nvSpPr>
        <p:spPr>
          <a:xfrm>
            <a:off x="5983833"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TextBox 13">
            <a:extLst>
              <a:ext uri="{FF2B5EF4-FFF2-40B4-BE49-F238E27FC236}">
                <a16:creationId xmlns:a16="http://schemas.microsoft.com/office/drawing/2014/main" id="{81BDB551-E20D-79C9-A8E9-042956C06591}"/>
              </a:ext>
            </a:extLst>
          </p:cNvPr>
          <p:cNvSpPr txBox="1"/>
          <p:nvPr/>
        </p:nvSpPr>
        <p:spPr>
          <a:xfrm>
            <a:off x="5983833"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Conclusion</a:t>
            </a:r>
          </a:p>
          <a:p>
            <a:pPr algn="ctr">
              <a:lnSpc>
                <a:spcPct val="90000"/>
              </a:lnSpc>
              <a:spcBef>
                <a:spcPts val="0"/>
              </a:spcBef>
              <a:spcAft>
                <a:spcPts val="0"/>
              </a:spcAft>
            </a:pPr>
            <a:r>
              <a:rPr sz="570" b="0" i="0">
                <a:solidFill>
                  <a:srgbClr val="787878"/>
                </a:solidFill>
                <a:latin typeface="Aptos"/>
              </a:rPr>
              <a:t>takeaways</a:t>
            </a:r>
          </a:p>
        </p:txBody>
      </p:sp>
      <p:grpSp>
        <p:nvGrpSpPr>
          <p:cNvPr id="17" name="Group 16">
            <a:extLst>
              <a:ext uri="{FF2B5EF4-FFF2-40B4-BE49-F238E27FC236}">
                <a16:creationId xmlns:a16="http://schemas.microsoft.com/office/drawing/2014/main" id="{AACEDF72-DFF3-0A7F-6E63-23E9E0D65B5D}"/>
              </a:ext>
            </a:extLst>
          </p:cNvPr>
          <p:cNvGrpSpPr/>
          <p:nvPr/>
        </p:nvGrpSpPr>
        <p:grpSpPr>
          <a:xfrm>
            <a:off x="127644" y="1205658"/>
            <a:ext cx="4357554" cy="3564934"/>
            <a:chOff x="603274" y="740230"/>
            <a:chExt cx="4357554" cy="3564934"/>
          </a:xfrm>
        </p:grpSpPr>
        <p:pic>
          <p:nvPicPr>
            <p:cNvPr id="15" name="Picture 14" descr="A screen shot of a diagram&#10;&#10;AI-generated content may be incorrect.">
              <a:extLst>
                <a:ext uri="{FF2B5EF4-FFF2-40B4-BE49-F238E27FC236}">
                  <a16:creationId xmlns:a16="http://schemas.microsoft.com/office/drawing/2014/main" id="{A1EA1F9B-3F7A-94B0-E4DF-80C30E6DC94C}"/>
                </a:ext>
              </a:extLst>
            </p:cNvPr>
            <p:cNvPicPr>
              <a:picLocks noChangeAspect="1"/>
            </p:cNvPicPr>
            <p:nvPr/>
          </p:nvPicPr>
          <p:blipFill>
            <a:blip r:embed="rId3"/>
            <a:stretch>
              <a:fillRect/>
            </a:stretch>
          </p:blipFill>
          <p:spPr>
            <a:xfrm>
              <a:off x="603274" y="740230"/>
              <a:ext cx="4357554" cy="3277207"/>
            </a:xfrm>
            <a:prstGeom prst="rect">
              <a:avLst/>
            </a:prstGeom>
            <a:effectLst>
              <a:outerShdw blurRad="50800" dist="38100" dir="8100000" algn="tr" rotWithShape="0">
                <a:prstClr val="black">
                  <a:alpha val="40000"/>
                </a:prstClr>
              </a:outerShdw>
            </a:effectLst>
          </p:spPr>
        </p:pic>
        <p:sp>
          <p:nvSpPr>
            <p:cNvPr id="16" name="TextBox 15">
              <a:extLst>
                <a:ext uri="{FF2B5EF4-FFF2-40B4-BE49-F238E27FC236}">
                  <a16:creationId xmlns:a16="http://schemas.microsoft.com/office/drawing/2014/main" id="{8D0DAC0D-CAA0-93E9-EDCA-EEE5955F134D}"/>
                </a:ext>
              </a:extLst>
            </p:cNvPr>
            <p:cNvSpPr txBox="1"/>
            <p:nvPr/>
          </p:nvSpPr>
          <p:spPr>
            <a:xfrm>
              <a:off x="1935229" y="4058943"/>
              <a:ext cx="1693644" cy="246221"/>
            </a:xfrm>
            <a:prstGeom prst="rect">
              <a:avLst/>
            </a:prstGeom>
            <a:noFill/>
          </p:spPr>
          <p:txBody>
            <a:bodyPr wrap="square" lIns="45720" tIns="45720" rIns="45720" bIns="45720" rtlCol="0">
              <a:spAutoFit/>
            </a:bodyPr>
            <a:lstStyle/>
            <a:p>
              <a:pPr algn="ctr"/>
              <a:r>
                <a:rPr lang="en-US" sz="1000" b="1" dirty="0">
                  <a:solidFill>
                    <a:schemeClr val="dk2"/>
                  </a:solidFill>
                  <a:latin typeface="Times New Roman" panose="02020603050405020304" pitchFamily="18" charset="0"/>
                  <a:ea typeface="Microsoft Himalaya" pitchFamily="2" charset="0"/>
                  <a:cs typeface="Times New Roman" panose="02020603050405020304" pitchFamily="18" charset="0"/>
                </a:rPr>
                <a:t>Jiang et al., </a:t>
              </a:r>
              <a:r>
                <a:rPr lang="en-US" sz="1000" b="1"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a:t>
              </a:r>
              <a:r>
                <a:rPr lang="en-US" sz="1000" b="1" dirty="0" err="1">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NeurIPS</a:t>
              </a:r>
              <a:r>
                <a:rPr lang="en-US" sz="1000" b="1"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 2025)</a:t>
              </a:r>
            </a:p>
          </p:txBody>
        </p:sp>
      </p:grpSp>
      <p:grpSp>
        <p:nvGrpSpPr>
          <p:cNvPr id="22" name="Group 21">
            <a:extLst>
              <a:ext uri="{FF2B5EF4-FFF2-40B4-BE49-F238E27FC236}">
                <a16:creationId xmlns:a16="http://schemas.microsoft.com/office/drawing/2014/main" id="{D888A600-BE1E-A3F4-E5F5-78ADCA333F97}"/>
              </a:ext>
            </a:extLst>
          </p:cNvPr>
          <p:cNvGrpSpPr/>
          <p:nvPr/>
        </p:nvGrpSpPr>
        <p:grpSpPr>
          <a:xfrm>
            <a:off x="3119932" y="1089780"/>
            <a:ext cx="2709608" cy="3930609"/>
            <a:chOff x="3670706" y="1014087"/>
            <a:chExt cx="2709608" cy="3930609"/>
          </a:xfrm>
        </p:grpSpPr>
        <p:pic>
          <p:nvPicPr>
            <p:cNvPr id="19" name="Picture 18" descr="A screenshot of a movie&#10;&#10;AI-generated content may be incorrect.">
              <a:extLst>
                <a:ext uri="{FF2B5EF4-FFF2-40B4-BE49-F238E27FC236}">
                  <a16:creationId xmlns:a16="http://schemas.microsoft.com/office/drawing/2014/main" id="{B3536180-3DBD-E246-1754-528ED0DB3CC7}"/>
                </a:ext>
              </a:extLst>
            </p:cNvPr>
            <p:cNvPicPr>
              <a:picLocks noChangeAspect="1"/>
            </p:cNvPicPr>
            <p:nvPr/>
          </p:nvPicPr>
          <p:blipFill>
            <a:blip r:embed="rId4"/>
            <a:stretch>
              <a:fillRect/>
            </a:stretch>
          </p:blipFill>
          <p:spPr>
            <a:xfrm>
              <a:off x="3670706" y="1014087"/>
              <a:ext cx="2709608" cy="3660347"/>
            </a:xfrm>
            <a:prstGeom prst="rect">
              <a:avLst/>
            </a:prstGeom>
            <a:effectLst>
              <a:outerShdw blurRad="50800" dist="38100" dir="8100000" algn="tr" rotWithShape="0">
                <a:prstClr val="black">
                  <a:alpha val="40000"/>
                </a:prstClr>
              </a:outerShdw>
            </a:effectLst>
          </p:spPr>
        </p:pic>
        <p:sp>
          <p:nvSpPr>
            <p:cNvPr id="20" name="TextBox 19">
              <a:extLst>
                <a:ext uri="{FF2B5EF4-FFF2-40B4-BE49-F238E27FC236}">
                  <a16:creationId xmlns:a16="http://schemas.microsoft.com/office/drawing/2014/main" id="{8C1DAA99-8868-FCB6-402F-4AC92EFA45D4}"/>
                </a:ext>
              </a:extLst>
            </p:cNvPr>
            <p:cNvSpPr txBox="1"/>
            <p:nvPr/>
          </p:nvSpPr>
          <p:spPr>
            <a:xfrm>
              <a:off x="4178688" y="4698475"/>
              <a:ext cx="1693644" cy="246221"/>
            </a:xfrm>
            <a:prstGeom prst="rect">
              <a:avLst/>
            </a:prstGeom>
            <a:noFill/>
          </p:spPr>
          <p:txBody>
            <a:bodyPr wrap="square" lIns="45720" tIns="45720" rIns="45720" bIns="45720" rtlCol="0">
              <a:spAutoFit/>
            </a:bodyPr>
            <a:lstStyle/>
            <a:p>
              <a:pPr algn="ctr"/>
              <a:r>
                <a:rPr lang="en-US" sz="1000" b="1" dirty="0">
                  <a:solidFill>
                    <a:schemeClr val="dk2"/>
                  </a:solidFill>
                  <a:latin typeface="Times New Roman" panose="02020603050405020304" pitchFamily="18" charset="0"/>
                  <a:ea typeface="Microsoft Himalaya" pitchFamily="2" charset="0"/>
                  <a:cs typeface="Times New Roman" panose="02020603050405020304" pitchFamily="18" charset="0"/>
                </a:rPr>
                <a:t>Shaib et al., </a:t>
              </a:r>
              <a:r>
                <a:rPr lang="en-US" sz="1000" b="1"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(EMNLP 2024)</a:t>
              </a:r>
            </a:p>
          </p:txBody>
        </p:sp>
      </p:grpSp>
      <p:grpSp>
        <p:nvGrpSpPr>
          <p:cNvPr id="26" name="Group 25">
            <a:extLst>
              <a:ext uri="{FF2B5EF4-FFF2-40B4-BE49-F238E27FC236}">
                <a16:creationId xmlns:a16="http://schemas.microsoft.com/office/drawing/2014/main" id="{1B04D46C-78C3-B4DA-CA26-920012AA29D8}"/>
              </a:ext>
            </a:extLst>
          </p:cNvPr>
          <p:cNvGrpSpPr/>
          <p:nvPr/>
        </p:nvGrpSpPr>
        <p:grpSpPr>
          <a:xfrm>
            <a:off x="4467824" y="1318548"/>
            <a:ext cx="4676176" cy="3277207"/>
            <a:chOff x="4467824" y="1205658"/>
            <a:chExt cx="4676176" cy="3277207"/>
          </a:xfrm>
        </p:grpSpPr>
        <p:pic>
          <p:nvPicPr>
            <p:cNvPr id="24" name="Picture 23" descr="A screenshot of a computer screen&#10;&#10;AI-generated content may be incorrect.">
              <a:extLst>
                <a:ext uri="{FF2B5EF4-FFF2-40B4-BE49-F238E27FC236}">
                  <a16:creationId xmlns:a16="http://schemas.microsoft.com/office/drawing/2014/main" id="{2C6A91E7-AA02-C40A-43B8-79E894461203}"/>
                </a:ext>
              </a:extLst>
            </p:cNvPr>
            <p:cNvPicPr>
              <a:picLocks noChangeAspect="1"/>
            </p:cNvPicPr>
            <p:nvPr/>
          </p:nvPicPr>
          <p:blipFill>
            <a:blip r:embed="rId5"/>
            <a:srcRect l="3147" r="1791"/>
            <a:stretch>
              <a:fillRect/>
            </a:stretch>
          </p:blipFill>
          <p:spPr>
            <a:xfrm>
              <a:off x="4467824" y="1205658"/>
              <a:ext cx="4676176" cy="2995067"/>
            </a:xfrm>
            <a:prstGeom prst="rect">
              <a:avLst/>
            </a:prstGeom>
            <a:effectLst>
              <a:outerShdw blurRad="50800" dist="38100" dir="8100000" algn="tr" rotWithShape="0">
                <a:prstClr val="black">
                  <a:alpha val="40000"/>
                </a:prstClr>
              </a:outerShdw>
            </a:effectLst>
          </p:spPr>
        </p:pic>
        <p:sp>
          <p:nvSpPr>
            <p:cNvPr id="25" name="TextBox 24">
              <a:extLst>
                <a:ext uri="{FF2B5EF4-FFF2-40B4-BE49-F238E27FC236}">
                  <a16:creationId xmlns:a16="http://schemas.microsoft.com/office/drawing/2014/main" id="{413250B4-D664-B5E1-669F-37F206437A9E}"/>
                </a:ext>
              </a:extLst>
            </p:cNvPr>
            <p:cNvSpPr txBox="1"/>
            <p:nvPr/>
          </p:nvSpPr>
          <p:spPr>
            <a:xfrm>
              <a:off x="5841901" y="4236644"/>
              <a:ext cx="1932580" cy="246221"/>
            </a:xfrm>
            <a:prstGeom prst="rect">
              <a:avLst/>
            </a:prstGeom>
            <a:noFill/>
          </p:spPr>
          <p:txBody>
            <a:bodyPr wrap="square" lIns="45720" tIns="45720" rIns="45720" bIns="45720" rtlCol="0">
              <a:spAutoFit/>
            </a:bodyPr>
            <a:lstStyle/>
            <a:p>
              <a:pPr algn="ctr"/>
              <a:r>
                <a:rPr lang="en-US" sz="1000" b="1" dirty="0" err="1">
                  <a:solidFill>
                    <a:schemeClr val="dk2"/>
                  </a:solidFill>
                  <a:latin typeface="Times New Roman" panose="02020603050405020304" pitchFamily="18" charset="0"/>
                  <a:ea typeface="Microsoft Himalaya" pitchFamily="2" charset="0"/>
                  <a:cs typeface="Times New Roman" panose="02020603050405020304" pitchFamily="18" charset="0"/>
                </a:rPr>
                <a:t>Namuduri</a:t>
              </a:r>
              <a:r>
                <a:rPr lang="en-US" sz="1000" b="1" dirty="0">
                  <a:solidFill>
                    <a:schemeClr val="dk2"/>
                  </a:solidFill>
                  <a:latin typeface="Times New Roman" panose="02020603050405020304" pitchFamily="18" charset="0"/>
                  <a:ea typeface="Microsoft Himalaya" pitchFamily="2" charset="0"/>
                  <a:cs typeface="Times New Roman" panose="02020603050405020304" pitchFamily="18" charset="0"/>
                </a:rPr>
                <a:t> et al., </a:t>
              </a:r>
              <a:r>
                <a:rPr lang="en-US" sz="1000" b="1"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(COLM 2025)</a:t>
              </a:r>
            </a:p>
          </p:txBody>
        </p:sp>
      </p:grpSp>
      <p:sp>
        <p:nvSpPr>
          <p:cNvPr id="29" name="Rounded Rectangle 28">
            <a:extLst>
              <a:ext uri="{FF2B5EF4-FFF2-40B4-BE49-F238E27FC236}">
                <a16:creationId xmlns:a16="http://schemas.microsoft.com/office/drawing/2014/main" id="{FA08BBC9-FBAB-4B02-6A78-C21F52C4DDA5}"/>
              </a:ext>
            </a:extLst>
          </p:cNvPr>
          <p:cNvSpPr/>
          <p:nvPr/>
        </p:nvSpPr>
        <p:spPr>
          <a:xfrm rot="21420000">
            <a:off x="718829" y="1619272"/>
            <a:ext cx="2077921" cy="329204"/>
          </a:xfrm>
          <a:prstGeom prst="roundRect">
            <a:avLst/>
          </a:prstGeom>
          <a:solidFill>
            <a:srgbClr val="FCF4D2"/>
          </a:solidFill>
          <a:ln w="15240">
            <a:solidFill>
              <a:srgbClr val="BF5700"/>
            </a:solidFill>
          </a:ln>
        </p:spPr>
        <p:style>
          <a:lnRef idx="1">
            <a:schemeClr val="accent1"/>
          </a:lnRef>
          <a:fillRef idx="3">
            <a:schemeClr val="accent1"/>
          </a:fillRef>
          <a:effectRef idx="2">
            <a:schemeClr val="accent1"/>
          </a:effectRef>
          <a:fontRef idx="minor">
            <a:schemeClr val="lt1"/>
          </a:fontRef>
        </p:style>
        <p:txBody>
          <a:bodyPr wrap="square" lIns="38100" tIns="25400" rIns="38100" bIns="25400" rtlCol="0" anchor="t"/>
          <a:lstStyle/>
          <a:p>
            <a:pPr algn="l">
              <a:lnSpc>
                <a:spcPct val="100000"/>
              </a:lnSpc>
              <a:spcBef>
                <a:spcPts val="0"/>
              </a:spcBef>
              <a:spcAft>
                <a:spcPts val="0"/>
              </a:spcAft>
            </a:pPr>
            <a:r>
              <a:rPr lang="en-US" sz="1600" b="1" dirty="0">
                <a:solidFill>
                  <a:srgbClr val="222222"/>
                </a:solidFill>
                <a:latin typeface="Calibri" panose="020F0502020204030204" pitchFamily="34" charset="0"/>
                <a:ea typeface="Source Sans Pro" panose="020B0503030403020204" pitchFamily="34" charset="0"/>
                <a:cs typeface="Calibri" panose="020F0502020204030204" pitchFamily="34" charset="0"/>
              </a:rPr>
              <a:t>Similar </a:t>
            </a:r>
            <a:r>
              <a:rPr lang="en-US" sz="1600" b="1" i="1" dirty="0">
                <a:solidFill>
                  <a:srgbClr val="C00000"/>
                </a:solidFill>
                <a:latin typeface="Calibri" panose="020F0502020204030204" pitchFamily="34" charset="0"/>
                <a:ea typeface="Source Sans Pro" panose="020B0503030403020204" pitchFamily="34" charset="0"/>
                <a:cs typeface="Calibri" panose="020F0502020204030204" pitchFamily="34" charset="0"/>
              </a:rPr>
              <a:t>lexical</a:t>
            </a:r>
            <a:r>
              <a:rPr lang="en-US" sz="1600" b="1" i="1" dirty="0">
                <a:solidFill>
                  <a:srgbClr val="222222"/>
                </a:solidFill>
                <a:latin typeface="Calibri" panose="020F0502020204030204" pitchFamily="34" charset="0"/>
                <a:ea typeface="Source Sans Pro" panose="020B0503030403020204" pitchFamily="34" charset="0"/>
                <a:cs typeface="Calibri" panose="020F0502020204030204" pitchFamily="34" charset="0"/>
              </a:rPr>
              <a:t> </a:t>
            </a:r>
            <a:r>
              <a:rPr lang="en-US" sz="1600" b="1" dirty="0">
                <a:solidFill>
                  <a:srgbClr val="222222"/>
                </a:solidFill>
                <a:latin typeface="Calibri" panose="020F0502020204030204" pitchFamily="34" charset="0"/>
                <a:ea typeface="Source Sans Pro" panose="020B0503030403020204" pitchFamily="34" charset="0"/>
                <a:cs typeface="Calibri" panose="020F0502020204030204" pitchFamily="34" charset="0"/>
              </a:rPr>
              <a:t>patterns</a:t>
            </a:r>
            <a:endParaRPr sz="1600" b="1" dirty="0">
              <a:solidFill>
                <a:srgbClr val="222222"/>
              </a:solidFill>
              <a:latin typeface="Calibri" panose="020F0502020204030204" pitchFamily="34" charset="0"/>
              <a:ea typeface="Source Sans Pro" panose="020B0503030403020204" pitchFamily="34" charset="0"/>
              <a:cs typeface="Calibri" panose="020F0502020204030204" pitchFamily="34" charset="0"/>
            </a:endParaRPr>
          </a:p>
        </p:txBody>
      </p:sp>
      <p:sp>
        <p:nvSpPr>
          <p:cNvPr id="30" name="Rounded Rectangle 29">
            <a:extLst>
              <a:ext uri="{FF2B5EF4-FFF2-40B4-BE49-F238E27FC236}">
                <a16:creationId xmlns:a16="http://schemas.microsoft.com/office/drawing/2014/main" id="{8C0A1875-28DF-1E5F-AA5F-8F03987D8C79}"/>
              </a:ext>
            </a:extLst>
          </p:cNvPr>
          <p:cNvSpPr/>
          <p:nvPr/>
        </p:nvSpPr>
        <p:spPr>
          <a:xfrm rot="21420000">
            <a:off x="3335896" y="1611168"/>
            <a:ext cx="2452719" cy="355175"/>
          </a:xfrm>
          <a:prstGeom prst="roundRect">
            <a:avLst/>
          </a:prstGeom>
          <a:solidFill>
            <a:srgbClr val="FCF4D2"/>
          </a:solidFill>
          <a:ln w="15240">
            <a:solidFill>
              <a:srgbClr val="BF5700"/>
            </a:solidFill>
          </a:ln>
        </p:spPr>
        <p:style>
          <a:lnRef idx="1">
            <a:schemeClr val="accent1"/>
          </a:lnRef>
          <a:fillRef idx="3">
            <a:schemeClr val="accent1"/>
          </a:fillRef>
          <a:effectRef idx="2">
            <a:schemeClr val="accent1"/>
          </a:effectRef>
          <a:fontRef idx="minor">
            <a:schemeClr val="lt1"/>
          </a:fontRef>
        </p:style>
        <p:txBody>
          <a:bodyPr wrap="square" lIns="38100" tIns="25400" rIns="38100" bIns="25400" rtlCol="0" anchor="t"/>
          <a:lstStyle/>
          <a:p>
            <a:r>
              <a:rPr lang="en-US" sz="1600" b="1" dirty="0">
                <a:solidFill>
                  <a:srgbClr val="222222"/>
                </a:solidFill>
                <a:latin typeface="Calibri" panose="020F0502020204030204" pitchFamily="34" charset="0"/>
                <a:ea typeface="Source Sans Pro" panose="020B0503030403020204" pitchFamily="34" charset="0"/>
                <a:cs typeface="Calibri" panose="020F0502020204030204" pitchFamily="34" charset="0"/>
              </a:rPr>
              <a:t>Similar </a:t>
            </a:r>
            <a:r>
              <a:rPr lang="en-US" sz="1600" b="1" i="1" dirty="0">
                <a:solidFill>
                  <a:srgbClr val="C00000"/>
                </a:solidFill>
                <a:latin typeface="Calibri" panose="020F0502020204030204" pitchFamily="34" charset="0"/>
                <a:ea typeface="Source Sans Pro" panose="020B0503030403020204" pitchFamily="34" charset="0"/>
                <a:cs typeface="Calibri" panose="020F0502020204030204" pitchFamily="34" charset="0"/>
              </a:rPr>
              <a:t>syntactic</a:t>
            </a:r>
            <a:r>
              <a:rPr lang="en-US" sz="1600" b="1" dirty="0">
                <a:solidFill>
                  <a:srgbClr val="222222"/>
                </a:solidFill>
                <a:latin typeface="Calibri" panose="020F0502020204030204" pitchFamily="34" charset="0"/>
                <a:ea typeface="Source Sans Pro" panose="020B0503030403020204" pitchFamily="34" charset="0"/>
                <a:cs typeface="Calibri" panose="020F0502020204030204" pitchFamily="34" charset="0"/>
              </a:rPr>
              <a:t> templates</a:t>
            </a:r>
            <a:endParaRPr sz="1600" b="1" dirty="0">
              <a:solidFill>
                <a:srgbClr val="222222"/>
              </a:solidFill>
              <a:latin typeface="Calibri" panose="020F0502020204030204" pitchFamily="34" charset="0"/>
              <a:ea typeface="Source Sans Pro" panose="020B0503030403020204" pitchFamily="34" charset="0"/>
              <a:cs typeface="Calibri" panose="020F0502020204030204" pitchFamily="34" charset="0"/>
            </a:endParaRPr>
          </a:p>
        </p:txBody>
      </p:sp>
      <p:sp>
        <p:nvSpPr>
          <p:cNvPr id="31" name="Rounded Rectangle 30">
            <a:extLst>
              <a:ext uri="{FF2B5EF4-FFF2-40B4-BE49-F238E27FC236}">
                <a16:creationId xmlns:a16="http://schemas.microsoft.com/office/drawing/2014/main" id="{8FF47F1E-8DA9-0738-C3B6-244BE16DAFAD}"/>
              </a:ext>
            </a:extLst>
          </p:cNvPr>
          <p:cNvSpPr/>
          <p:nvPr/>
        </p:nvSpPr>
        <p:spPr>
          <a:xfrm rot="21420000">
            <a:off x="6153145" y="1678447"/>
            <a:ext cx="2452719" cy="355175"/>
          </a:xfrm>
          <a:prstGeom prst="roundRect">
            <a:avLst/>
          </a:prstGeom>
          <a:solidFill>
            <a:srgbClr val="FCF4D2"/>
          </a:solidFill>
          <a:ln w="15240">
            <a:solidFill>
              <a:srgbClr val="BF5700"/>
            </a:solidFill>
          </a:ln>
        </p:spPr>
        <p:style>
          <a:lnRef idx="1">
            <a:schemeClr val="accent1"/>
          </a:lnRef>
          <a:fillRef idx="3">
            <a:schemeClr val="accent1"/>
          </a:fillRef>
          <a:effectRef idx="2">
            <a:schemeClr val="accent1"/>
          </a:effectRef>
          <a:fontRef idx="minor">
            <a:schemeClr val="lt1"/>
          </a:fontRef>
        </p:style>
        <p:txBody>
          <a:bodyPr wrap="square" lIns="38100" tIns="25400" rIns="38100" bIns="25400" rtlCol="0" anchor="t"/>
          <a:lstStyle/>
          <a:p>
            <a:r>
              <a:rPr lang="en-US" sz="1600" b="1" dirty="0">
                <a:solidFill>
                  <a:srgbClr val="222222"/>
                </a:solidFill>
                <a:latin typeface="Calibri" panose="020F0502020204030204" pitchFamily="34" charset="0"/>
                <a:ea typeface="Source Sans Pro" panose="020B0503030403020204" pitchFamily="34" charset="0"/>
                <a:cs typeface="Calibri" panose="020F0502020204030204" pitchFamily="34" charset="0"/>
              </a:rPr>
              <a:t>Similar </a:t>
            </a:r>
            <a:r>
              <a:rPr lang="en-US" sz="1600" b="1" i="1" dirty="0">
                <a:solidFill>
                  <a:srgbClr val="C00000"/>
                </a:solidFill>
                <a:latin typeface="Calibri" panose="020F0502020204030204" pitchFamily="34" charset="0"/>
                <a:ea typeface="Source Sans Pro" panose="020B0503030403020204" pitchFamily="34" charset="0"/>
                <a:cs typeface="Calibri" panose="020F0502020204030204" pitchFamily="34" charset="0"/>
              </a:rPr>
              <a:t>discourse structures</a:t>
            </a:r>
            <a:endParaRPr sz="1600" b="1" dirty="0">
              <a:solidFill>
                <a:srgbClr val="222222"/>
              </a:solidFill>
              <a:latin typeface="Calibri" panose="020F0502020204030204" pitchFamily="34" charset="0"/>
              <a:ea typeface="Source Sans Pro" panose="020B0503030403020204" pitchFamily="34" charset="0"/>
              <a:cs typeface="Calibri" panose="020F0502020204030204" pitchFamily="34" charset="0"/>
            </a:endParaRPr>
          </a:p>
        </p:txBody>
      </p:sp>
      <p:sp>
        <p:nvSpPr>
          <p:cNvPr id="21" name="Rounded Rectangle 20">
            <a:extLst>
              <a:ext uri="{FF2B5EF4-FFF2-40B4-BE49-F238E27FC236}">
                <a16:creationId xmlns:a16="http://schemas.microsoft.com/office/drawing/2014/main" id="{DC09CC1B-32A9-C5A3-E7E0-515920A3BA62}"/>
              </a:ext>
            </a:extLst>
          </p:cNvPr>
          <p:cNvSpPr/>
          <p:nvPr/>
        </p:nvSpPr>
        <p:spPr>
          <a:xfrm>
            <a:off x="1726147" y="2688771"/>
            <a:ext cx="5691706" cy="1660763"/>
          </a:xfrm>
          <a:prstGeom prst="roundRect">
            <a:avLst/>
          </a:prstGeom>
          <a:solidFill>
            <a:srgbClr val="F9E0E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2400" b="1" dirty="0">
                <a:solidFill>
                  <a:schemeClr val="tx1"/>
                </a:solidFill>
                <a:latin typeface="Calibri" panose="020F0502020204030204" pitchFamily="34" charset="0"/>
                <a:ea typeface="Source Sans Pro" panose="020B0503030403020204" pitchFamily="34" charset="0"/>
                <a:cs typeface="Calibri" panose="020F0502020204030204" pitchFamily="34" charset="0"/>
              </a:rPr>
              <a:t>But what about </a:t>
            </a:r>
            <a:r>
              <a:rPr lang="en-US" sz="2400" b="1" i="1" dirty="0">
                <a:solidFill>
                  <a:srgbClr val="C00000"/>
                </a:solidFill>
                <a:latin typeface="Calibri" panose="020F0502020204030204" pitchFamily="34" charset="0"/>
                <a:ea typeface="Source Sans Pro" panose="020B0503030403020204" pitchFamily="34" charset="0"/>
                <a:cs typeface="Calibri" panose="020F0502020204030204" pitchFamily="34" charset="0"/>
              </a:rPr>
              <a:t>Discourse Functions</a:t>
            </a:r>
            <a:r>
              <a:rPr lang="en-US" sz="2400" b="1" dirty="0">
                <a:solidFill>
                  <a:schemeClr val="tx1"/>
                </a:solidFill>
                <a:latin typeface="Calibri" panose="020F0502020204030204" pitchFamily="34" charset="0"/>
                <a:ea typeface="Source Sans Pro" panose="020B0503030403020204" pitchFamily="34" charset="0"/>
                <a:cs typeface="Calibri" panose="020F0502020204030204" pitchFamily="34" charset="0"/>
              </a:rPr>
              <a:t>, i.e. what a response does for the listener?</a:t>
            </a:r>
            <a:br>
              <a:rPr lang="en-US" sz="2400" b="1" dirty="0">
                <a:solidFill>
                  <a:schemeClr val="tx1"/>
                </a:solidFill>
                <a:latin typeface="Calibri" panose="020F0502020204030204" pitchFamily="34" charset="0"/>
                <a:ea typeface="Source Sans Pro" panose="020B0503030403020204" pitchFamily="34" charset="0"/>
                <a:cs typeface="Calibri" panose="020F0502020204030204" pitchFamily="34" charset="0"/>
              </a:rPr>
            </a:br>
            <a:r>
              <a:rPr lang="en-US" sz="1800" b="1" dirty="0">
                <a:solidFill>
                  <a:srgbClr val="666666"/>
                </a:solidFill>
                <a:latin typeface="Calibri" panose="020F0502020204030204" pitchFamily="34" charset="0"/>
                <a:ea typeface="Source Sans Pro" panose="020B0503030403020204" pitchFamily="34" charset="0"/>
                <a:cs typeface="Calibri" panose="020F0502020204030204" pitchFamily="34" charset="0"/>
              </a:rPr>
              <a:t>To answer this, we first need a vocabulary of</a:t>
            </a:r>
          </a:p>
          <a:p>
            <a:pPr algn="ctr"/>
            <a:r>
              <a:rPr lang="en-US" sz="1800" b="1" dirty="0">
                <a:solidFill>
                  <a:srgbClr val="666666"/>
                </a:solidFill>
                <a:latin typeface="Calibri" panose="020F0502020204030204" pitchFamily="34" charset="0"/>
                <a:ea typeface="Source Sans Pro" panose="020B0503030403020204" pitchFamily="34" charset="0"/>
                <a:cs typeface="Calibri" panose="020F0502020204030204" pitchFamily="34" charset="0"/>
              </a:rPr>
              <a:t>empathic discourse moves.</a:t>
            </a:r>
            <a:endParaRPr lang="en-US" sz="2000" b="1" dirty="0">
              <a:solidFill>
                <a:srgbClr val="666666"/>
              </a:solidFill>
              <a:latin typeface="Calibri" panose="020F0502020204030204" pitchFamily="34" charset="0"/>
              <a:ea typeface="Source Sans Pro" panose="020B0503030403020204" pitchFamily="34" charset="0"/>
              <a:cs typeface="Calibri" panose="020F0502020204030204" pitchFamily="34" charset="0"/>
            </a:endParaRPr>
          </a:p>
        </p:txBody>
      </p:sp>
    </p:spTree>
    <p:extLst>
      <p:ext uri="{BB962C8B-B14F-4D97-AF65-F5344CB8AC3E}">
        <p14:creationId xmlns:p14="http://schemas.microsoft.com/office/powerpoint/2010/main" val="772001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D933C-BECB-5081-78BE-8AE303009762}"/>
            </a:ext>
          </a:extLst>
        </p:cNvPr>
        <p:cNvGrpSpPr/>
        <p:nvPr/>
      </p:nvGrpSpPr>
      <p:grpSpPr>
        <a:xfrm>
          <a:off x="0" y="0"/>
          <a:ext cx="0" cy="0"/>
          <a:chOff x="0" y="0"/>
          <a:chExt cx="0" cy="0"/>
        </a:xfrm>
      </p:grpSpPr>
      <p:sp>
        <p:nvSpPr>
          <p:cNvPr id="88" name="TextBox 87">
            <a:extLst>
              <a:ext uri="{FF2B5EF4-FFF2-40B4-BE49-F238E27FC236}">
                <a16:creationId xmlns:a16="http://schemas.microsoft.com/office/drawing/2014/main" id="{8303C542-930D-AD64-C420-08FEEABF269F}"/>
              </a:ext>
            </a:extLst>
          </p:cNvPr>
          <p:cNvSpPr txBox="1"/>
          <p:nvPr/>
        </p:nvSpPr>
        <p:spPr>
          <a:xfrm>
            <a:off x="-1" y="4897279"/>
            <a:ext cx="4143376" cy="246221"/>
          </a:xfrm>
          <a:prstGeom prst="rect">
            <a:avLst/>
          </a:prstGeom>
          <a:noFill/>
        </p:spPr>
        <p:txBody>
          <a:bodyPr wrap="square" lIns="45720" tIns="45720" rIns="45720" bIns="45720" rtlCol="0">
            <a:spAutoFit/>
          </a:bodyPr>
          <a:lstStyle/>
          <a:p>
            <a:r>
              <a:rPr lang="en-US" sz="1000" dirty="0">
                <a:solidFill>
                  <a:schemeClr val="dk2"/>
                </a:solidFill>
                <a:latin typeface="Times New Roman" panose="02020603050405020304" pitchFamily="18" charset="0"/>
                <a:ea typeface="Microsoft Himalaya" pitchFamily="2" charset="0"/>
                <a:cs typeface="Times New Roman" panose="02020603050405020304" pitchFamily="18" charset="0"/>
              </a:rPr>
              <a:t>Taxonomy from: Gueorguieva, </a:t>
            </a:r>
            <a:r>
              <a:rPr lang="en-US" sz="1000" b="1" dirty="0">
                <a:solidFill>
                  <a:schemeClr val="dk2"/>
                </a:solidFill>
                <a:latin typeface="Times New Roman" panose="02020603050405020304" pitchFamily="18" charset="0"/>
                <a:ea typeface="Microsoft Himalaya" pitchFamily="2" charset="0"/>
                <a:cs typeface="Times New Roman" panose="02020603050405020304" pitchFamily="18" charset="0"/>
              </a:rPr>
              <a:t>Zhan</a:t>
            </a:r>
            <a:r>
              <a:rPr lang="en-US" sz="1000" dirty="0">
                <a:solidFill>
                  <a:schemeClr val="dk2"/>
                </a:solidFill>
                <a:latin typeface="Times New Roman" panose="02020603050405020304" pitchFamily="18" charset="0"/>
                <a:ea typeface="Microsoft Himalaya" pitchFamily="2" charset="0"/>
                <a:cs typeface="Times New Roman" panose="02020603050405020304" pitchFamily="18" charset="0"/>
              </a:rPr>
              <a:t>, Suh, Hernandez, Lau, Li, Ong (2026)</a:t>
            </a:r>
            <a:endParaRPr lang="en-US" sz="1000"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endParaRPr>
          </a:p>
        </p:txBody>
      </p:sp>
      <p:sp>
        <p:nvSpPr>
          <p:cNvPr id="2" name="Title 1">
            <a:extLst>
              <a:ext uri="{FF2B5EF4-FFF2-40B4-BE49-F238E27FC236}">
                <a16:creationId xmlns:a16="http://schemas.microsoft.com/office/drawing/2014/main" id="{1F9CD4B5-326A-6DCE-D58E-D997B3CF9EEB}"/>
              </a:ext>
            </a:extLst>
          </p:cNvPr>
          <p:cNvSpPr>
            <a:spLocks noGrp="1"/>
          </p:cNvSpPr>
          <p:nvPr>
            <p:ph type="title"/>
          </p:nvPr>
        </p:nvSpPr>
        <p:spPr/>
        <p:txBody>
          <a:bodyPr/>
          <a:lstStyle/>
          <a:p>
            <a:r>
              <a:rPr lang="en-US" dirty="0"/>
              <a:t>A Taxonomy of Empathy Tactics</a:t>
            </a:r>
          </a:p>
        </p:txBody>
      </p:sp>
      <p:sp>
        <p:nvSpPr>
          <p:cNvPr id="4" name="Slide Number Placeholder 3">
            <a:extLst>
              <a:ext uri="{FF2B5EF4-FFF2-40B4-BE49-F238E27FC236}">
                <a16:creationId xmlns:a16="http://schemas.microsoft.com/office/drawing/2014/main" id="{F2237F2F-2FE9-1761-FE5C-C6E32703821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29</a:t>
            </a:fld>
            <a:endParaRPr lang="en"/>
          </a:p>
        </p:txBody>
      </p:sp>
      <p:sp>
        <p:nvSpPr>
          <p:cNvPr id="5" name="Rounded Rectangle 4">
            <a:extLst>
              <a:ext uri="{FF2B5EF4-FFF2-40B4-BE49-F238E27FC236}">
                <a16:creationId xmlns:a16="http://schemas.microsoft.com/office/drawing/2014/main" id="{E62BBA29-0522-E974-7615-BDF002880C6C}"/>
              </a:ext>
            </a:extLst>
          </p:cNvPr>
          <p:cNvSpPr/>
          <p:nvPr/>
        </p:nvSpPr>
        <p:spPr>
          <a:xfrm>
            <a:off x="402336"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6" name="TextBox 5">
            <a:extLst>
              <a:ext uri="{FF2B5EF4-FFF2-40B4-BE49-F238E27FC236}">
                <a16:creationId xmlns:a16="http://schemas.microsoft.com/office/drawing/2014/main" id="{981DAEA9-4EEF-FFD0-3050-BF0374912B75}"/>
              </a:ext>
            </a:extLst>
          </p:cNvPr>
          <p:cNvSpPr txBox="1"/>
          <p:nvPr/>
        </p:nvSpPr>
        <p:spPr>
          <a:xfrm>
            <a:off x="402336"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Opening</a:t>
            </a:r>
          </a:p>
          <a:p>
            <a:pPr algn="ctr">
              <a:lnSpc>
                <a:spcPct val="90000"/>
              </a:lnSpc>
              <a:spcBef>
                <a:spcPts val="0"/>
              </a:spcBef>
              <a:spcAft>
                <a:spcPts val="0"/>
              </a:spcAft>
            </a:pPr>
            <a:endParaRPr sz="840" b="1" i="0">
              <a:solidFill>
                <a:srgbClr val="6F899A"/>
              </a:solidFill>
              <a:latin typeface="Aptos"/>
            </a:endParaRPr>
          </a:p>
        </p:txBody>
      </p:sp>
      <p:sp>
        <p:nvSpPr>
          <p:cNvPr id="7" name="Rounded Rectangle 6">
            <a:extLst>
              <a:ext uri="{FF2B5EF4-FFF2-40B4-BE49-F238E27FC236}">
                <a16:creationId xmlns:a16="http://schemas.microsoft.com/office/drawing/2014/main" id="{B1872E5C-EC4F-126C-C4EF-A899D94FF4E2}"/>
              </a:ext>
            </a:extLst>
          </p:cNvPr>
          <p:cNvSpPr/>
          <p:nvPr/>
        </p:nvSpPr>
        <p:spPr>
          <a:xfrm>
            <a:off x="1797710"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TextBox 7">
            <a:extLst>
              <a:ext uri="{FF2B5EF4-FFF2-40B4-BE49-F238E27FC236}">
                <a16:creationId xmlns:a16="http://schemas.microsoft.com/office/drawing/2014/main" id="{E1C8B483-A86F-310B-D312-E2EC43273ED0}"/>
              </a:ext>
            </a:extLst>
          </p:cNvPr>
          <p:cNvSpPr txBox="1"/>
          <p:nvPr/>
        </p:nvSpPr>
        <p:spPr>
          <a:xfrm>
            <a:off x="1797710"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1</a:t>
            </a:r>
          </a:p>
          <a:p>
            <a:pPr algn="ctr">
              <a:lnSpc>
                <a:spcPct val="90000"/>
              </a:lnSpc>
              <a:spcBef>
                <a:spcPts val="0"/>
              </a:spcBef>
              <a:spcAft>
                <a:spcPts val="0"/>
              </a:spcAft>
            </a:pPr>
            <a:r>
              <a:rPr sz="570" b="0" i="0">
                <a:solidFill>
                  <a:srgbClr val="787878"/>
                </a:solidFill>
                <a:latin typeface="Aptos"/>
              </a:rPr>
              <a:t>understanding emotions from text</a:t>
            </a:r>
          </a:p>
        </p:txBody>
      </p:sp>
      <p:sp>
        <p:nvSpPr>
          <p:cNvPr id="9" name="Rounded Rectangle 8">
            <a:extLst>
              <a:ext uri="{FF2B5EF4-FFF2-40B4-BE49-F238E27FC236}">
                <a16:creationId xmlns:a16="http://schemas.microsoft.com/office/drawing/2014/main" id="{3B333E40-8FAE-AD37-5F80-A9922836533B}"/>
              </a:ext>
            </a:extLst>
          </p:cNvPr>
          <p:cNvSpPr/>
          <p:nvPr/>
        </p:nvSpPr>
        <p:spPr>
          <a:xfrm>
            <a:off x="3193084"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0" name="TextBox 9">
            <a:extLst>
              <a:ext uri="{FF2B5EF4-FFF2-40B4-BE49-F238E27FC236}">
                <a16:creationId xmlns:a16="http://schemas.microsoft.com/office/drawing/2014/main" id="{337158C5-BF67-9DC8-6252-B4710DA96D48}"/>
              </a:ext>
            </a:extLst>
          </p:cNvPr>
          <p:cNvSpPr txBox="1"/>
          <p:nvPr/>
        </p:nvSpPr>
        <p:spPr>
          <a:xfrm>
            <a:off x="3193084"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2</a:t>
            </a:r>
          </a:p>
          <a:p>
            <a:pPr algn="ctr">
              <a:lnSpc>
                <a:spcPct val="90000"/>
              </a:lnSpc>
              <a:spcBef>
                <a:spcPts val="0"/>
              </a:spcBef>
              <a:spcAft>
                <a:spcPts val="0"/>
              </a:spcAft>
            </a:pPr>
            <a:r>
              <a:rPr sz="570" b="0" i="0">
                <a:solidFill>
                  <a:srgbClr val="787878"/>
                </a:solidFill>
                <a:latin typeface="Aptos"/>
              </a:rPr>
              <a:t>emotion regulation with llms</a:t>
            </a:r>
          </a:p>
        </p:txBody>
      </p:sp>
      <p:sp>
        <p:nvSpPr>
          <p:cNvPr id="11" name="Rounded Rectangle 10">
            <a:extLst>
              <a:ext uri="{FF2B5EF4-FFF2-40B4-BE49-F238E27FC236}">
                <a16:creationId xmlns:a16="http://schemas.microsoft.com/office/drawing/2014/main" id="{75BCC52C-E084-3A16-CC2E-85AA0EB35770}"/>
              </a:ext>
            </a:extLst>
          </p:cNvPr>
          <p:cNvSpPr/>
          <p:nvPr/>
        </p:nvSpPr>
        <p:spPr>
          <a:xfrm>
            <a:off x="4588459" y="36576"/>
            <a:ext cx="1322222" cy="50292"/>
          </a:xfrm>
          <a:prstGeom prst="roundRect">
            <a:avLst/>
          </a:prstGeom>
          <a:solidFill>
            <a:srgbClr val="8AC77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2" name="TextBox 11">
            <a:extLst>
              <a:ext uri="{FF2B5EF4-FFF2-40B4-BE49-F238E27FC236}">
                <a16:creationId xmlns:a16="http://schemas.microsoft.com/office/drawing/2014/main" id="{EC1B13BB-0789-33EE-5F8C-44BB9C3C465A}"/>
              </a:ext>
            </a:extLst>
          </p:cNvPr>
          <p:cNvSpPr txBox="1"/>
          <p:nvPr/>
        </p:nvSpPr>
        <p:spPr>
          <a:xfrm>
            <a:off x="4588459"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1" i="0">
                <a:solidFill>
                  <a:srgbClr val="8AC775"/>
                </a:solidFill>
                <a:latin typeface="Aptos"/>
              </a:rPr>
              <a:t>Part 3</a:t>
            </a:r>
          </a:p>
          <a:p>
            <a:pPr algn="ctr">
              <a:lnSpc>
                <a:spcPct val="90000"/>
              </a:lnSpc>
              <a:spcBef>
                <a:spcPts val="0"/>
              </a:spcBef>
              <a:spcAft>
                <a:spcPts val="0"/>
              </a:spcAft>
            </a:pPr>
            <a:r>
              <a:rPr sz="570" b="1" i="0">
                <a:solidFill>
                  <a:srgbClr val="8AC775"/>
                </a:solidFill>
                <a:latin typeface="Aptos"/>
              </a:rPr>
              <a:t>sustaining empathy with diverse discourse moves</a:t>
            </a:r>
          </a:p>
        </p:txBody>
      </p:sp>
      <p:sp>
        <p:nvSpPr>
          <p:cNvPr id="13" name="Rounded Rectangle 12">
            <a:extLst>
              <a:ext uri="{FF2B5EF4-FFF2-40B4-BE49-F238E27FC236}">
                <a16:creationId xmlns:a16="http://schemas.microsoft.com/office/drawing/2014/main" id="{EC99DC14-61E3-31DE-DB19-385092C430FE}"/>
              </a:ext>
            </a:extLst>
          </p:cNvPr>
          <p:cNvSpPr/>
          <p:nvPr/>
        </p:nvSpPr>
        <p:spPr>
          <a:xfrm>
            <a:off x="5983833"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TextBox 13">
            <a:extLst>
              <a:ext uri="{FF2B5EF4-FFF2-40B4-BE49-F238E27FC236}">
                <a16:creationId xmlns:a16="http://schemas.microsoft.com/office/drawing/2014/main" id="{853AAD25-C145-653C-D286-4B1772F86DBF}"/>
              </a:ext>
            </a:extLst>
          </p:cNvPr>
          <p:cNvSpPr txBox="1"/>
          <p:nvPr/>
        </p:nvSpPr>
        <p:spPr>
          <a:xfrm>
            <a:off x="5983833"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Conclusion</a:t>
            </a:r>
          </a:p>
          <a:p>
            <a:pPr algn="ctr">
              <a:lnSpc>
                <a:spcPct val="90000"/>
              </a:lnSpc>
              <a:spcBef>
                <a:spcPts val="0"/>
              </a:spcBef>
              <a:spcAft>
                <a:spcPts val="0"/>
              </a:spcAft>
            </a:pPr>
            <a:r>
              <a:rPr sz="570" b="0" i="0">
                <a:solidFill>
                  <a:srgbClr val="787878"/>
                </a:solidFill>
                <a:latin typeface="Aptos"/>
              </a:rPr>
              <a:t>takeaways</a:t>
            </a:r>
          </a:p>
        </p:txBody>
      </p:sp>
      <p:pic>
        <p:nvPicPr>
          <p:cNvPr id="15" name="Picture 14" descr="A table with text on it&#10;&#10;AI-generated content may be incorrect.">
            <a:extLst>
              <a:ext uri="{FF2B5EF4-FFF2-40B4-BE49-F238E27FC236}">
                <a16:creationId xmlns:a16="http://schemas.microsoft.com/office/drawing/2014/main" id="{9BE89784-941B-5102-8C66-182D7A130F46}"/>
              </a:ext>
            </a:extLst>
          </p:cNvPr>
          <p:cNvPicPr>
            <a:picLocks noChangeAspect="1"/>
          </p:cNvPicPr>
          <p:nvPr/>
        </p:nvPicPr>
        <p:blipFill>
          <a:blip r:embed="rId2"/>
          <a:stretch>
            <a:fillRect/>
          </a:stretch>
        </p:blipFill>
        <p:spPr>
          <a:xfrm>
            <a:off x="2305431" y="1056175"/>
            <a:ext cx="4419750" cy="3841104"/>
          </a:xfrm>
          <a:prstGeom prst="rect">
            <a:avLst/>
          </a:prstGeom>
        </p:spPr>
      </p:pic>
      <p:sp>
        <p:nvSpPr>
          <p:cNvPr id="16" name="Google Shape;389;p40">
            <a:extLst>
              <a:ext uri="{FF2B5EF4-FFF2-40B4-BE49-F238E27FC236}">
                <a16:creationId xmlns:a16="http://schemas.microsoft.com/office/drawing/2014/main" id="{E60C72C2-3552-22B1-B050-D11A63ECAF94}"/>
              </a:ext>
            </a:extLst>
          </p:cNvPr>
          <p:cNvSpPr/>
          <p:nvPr/>
        </p:nvSpPr>
        <p:spPr>
          <a:xfrm>
            <a:off x="2310496" y="1056175"/>
            <a:ext cx="968969" cy="3841104"/>
          </a:xfrm>
          <a:custGeom>
            <a:avLst/>
            <a:gdLst>
              <a:gd name="csX0" fmla="*/ 0 w 968969"/>
              <a:gd name="csY0" fmla="*/ 50193 h 3841104"/>
              <a:gd name="csX1" fmla="*/ 50193 w 968969"/>
              <a:gd name="csY1" fmla="*/ 0 h 3841104"/>
              <a:gd name="csX2" fmla="*/ 501856 w 968969"/>
              <a:gd name="csY2" fmla="*/ 0 h 3841104"/>
              <a:gd name="csX3" fmla="*/ 918776 w 968969"/>
              <a:gd name="csY3" fmla="*/ 0 h 3841104"/>
              <a:gd name="csX4" fmla="*/ 968969 w 968969"/>
              <a:gd name="csY4" fmla="*/ 50193 h 3841104"/>
              <a:gd name="csX5" fmla="*/ 968969 w 968969"/>
              <a:gd name="csY5" fmla="*/ 598832 h 3841104"/>
              <a:gd name="csX6" fmla="*/ 968969 w 968969"/>
              <a:gd name="csY6" fmla="*/ 1297099 h 3841104"/>
              <a:gd name="csX7" fmla="*/ 968969 w 968969"/>
              <a:gd name="csY7" fmla="*/ 1845738 h 3841104"/>
              <a:gd name="csX8" fmla="*/ 968969 w 968969"/>
              <a:gd name="csY8" fmla="*/ 2544005 h 3841104"/>
              <a:gd name="csX9" fmla="*/ 968969 w 968969"/>
              <a:gd name="csY9" fmla="*/ 3055236 h 3841104"/>
              <a:gd name="csX10" fmla="*/ 968969 w 968969"/>
              <a:gd name="csY10" fmla="*/ 3790911 h 3841104"/>
              <a:gd name="csX11" fmla="*/ 918776 w 968969"/>
              <a:gd name="csY11" fmla="*/ 3841104 h 3841104"/>
              <a:gd name="csX12" fmla="*/ 510542 w 968969"/>
              <a:gd name="csY12" fmla="*/ 3841104 h 3841104"/>
              <a:gd name="csX13" fmla="*/ 50193 w 968969"/>
              <a:gd name="csY13" fmla="*/ 3841104 h 3841104"/>
              <a:gd name="csX14" fmla="*/ 0 w 968969"/>
              <a:gd name="csY14" fmla="*/ 3790911 h 3841104"/>
              <a:gd name="csX15" fmla="*/ 0 w 968969"/>
              <a:gd name="csY15" fmla="*/ 3130051 h 3841104"/>
              <a:gd name="csX16" fmla="*/ 0 w 968969"/>
              <a:gd name="csY16" fmla="*/ 2506598 h 3841104"/>
              <a:gd name="csX17" fmla="*/ 0 w 968969"/>
              <a:gd name="csY17" fmla="*/ 1995366 h 3841104"/>
              <a:gd name="csX18" fmla="*/ 0 w 968969"/>
              <a:gd name="csY18" fmla="*/ 1446728 h 3841104"/>
              <a:gd name="csX19" fmla="*/ 0 w 968969"/>
              <a:gd name="csY19" fmla="*/ 748460 h 3841104"/>
              <a:gd name="csX20" fmla="*/ 0 w 968969"/>
              <a:gd name="csY20" fmla="*/ 50193 h 384110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968969" h="3841104" extrusionOk="0">
                <a:moveTo>
                  <a:pt x="0" y="50193"/>
                </a:moveTo>
                <a:cubicBezTo>
                  <a:pt x="-3763" y="20151"/>
                  <a:pt x="19865" y="979"/>
                  <a:pt x="50193" y="0"/>
                </a:cubicBezTo>
                <a:cubicBezTo>
                  <a:pt x="181813" y="-4389"/>
                  <a:pt x="410218" y="-18151"/>
                  <a:pt x="501856" y="0"/>
                </a:cubicBezTo>
                <a:cubicBezTo>
                  <a:pt x="593494" y="18151"/>
                  <a:pt x="830803" y="5818"/>
                  <a:pt x="918776" y="0"/>
                </a:cubicBezTo>
                <a:cubicBezTo>
                  <a:pt x="943318" y="-1739"/>
                  <a:pt x="972998" y="24397"/>
                  <a:pt x="968969" y="50193"/>
                </a:cubicBezTo>
                <a:cubicBezTo>
                  <a:pt x="973222" y="263820"/>
                  <a:pt x="968482" y="433941"/>
                  <a:pt x="968969" y="598832"/>
                </a:cubicBezTo>
                <a:cubicBezTo>
                  <a:pt x="969456" y="763723"/>
                  <a:pt x="990267" y="1037107"/>
                  <a:pt x="968969" y="1297099"/>
                </a:cubicBezTo>
                <a:cubicBezTo>
                  <a:pt x="947671" y="1557091"/>
                  <a:pt x="980902" y="1651699"/>
                  <a:pt x="968969" y="1845738"/>
                </a:cubicBezTo>
                <a:cubicBezTo>
                  <a:pt x="957036" y="2039777"/>
                  <a:pt x="970446" y="2252361"/>
                  <a:pt x="968969" y="2544005"/>
                </a:cubicBezTo>
                <a:cubicBezTo>
                  <a:pt x="967492" y="2835649"/>
                  <a:pt x="945713" y="2841149"/>
                  <a:pt x="968969" y="3055236"/>
                </a:cubicBezTo>
                <a:cubicBezTo>
                  <a:pt x="992225" y="3269323"/>
                  <a:pt x="993467" y="3508217"/>
                  <a:pt x="968969" y="3790911"/>
                </a:cubicBezTo>
                <a:cubicBezTo>
                  <a:pt x="972639" y="3824096"/>
                  <a:pt x="946695" y="3843157"/>
                  <a:pt x="918776" y="3841104"/>
                </a:cubicBezTo>
                <a:cubicBezTo>
                  <a:pt x="796793" y="3851452"/>
                  <a:pt x="663499" y="3828948"/>
                  <a:pt x="510542" y="3841104"/>
                </a:cubicBezTo>
                <a:cubicBezTo>
                  <a:pt x="357585" y="3853260"/>
                  <a:pt x="208958" y="3843531"/>
                  <a:pt x="50193" y="3841104"/>
                </a:cubicBezTo>
                <a:cubicBezTo>
                  <a:pt x="21366" y="3841286"/>
                  <a:pt x="-1678" y="3817474"/>
                  <a:pt x="0" y="3790911"/>
                </a:cubicBezTo>
                <a:cubicBezTo>
                  <a:pt x="-32932" y="3600250"/>
                  <a:pt x="-27991" y="3351961"/>
                  <a:pt x="0" y="3130051"/>
                </a:cubicBezTo>
                <a:cubicBezTo>
                  <a:pt x="27991" y="2908141"/>
                  <a:pt x="18194" y="2784460"/>
                  <a:pt x="0" y="2506598"/>
                </a:cubicBezTo>
                <a:cubicBezTo>
                  <a:pt x="-18194" y="2228736"/>
                  <a:pt x="-5680" y="2194037"/>
                  <a:pt x="0" y="1995366"/>
                </a:cubicBezTo>
                <a:cubicBezTo>
                  <a:pt x="5680" y="1796695"/>
                  <a:pt x="-10774" y="1619582"/>
                  <a:pt x="0" y="1446728"/>
                </a:cubicBezTo>
                <a:cubicBezTo>
                  <a:pt x="10774" y="1273874"/>
                  <a:pt x="2856" y="888988"/>
                  <a:pt x="0" y="748460"/>
                </a:cubicBezTo>
                <a:cubicBezTo>
                  <a:pt x="-2856" y="607932"/>
                  <a:pt x="-17764" y="277211"/>
                  <a:pt x="0" y="50193"/>
                </a:cubicBezTo>
                <a:close/>
              </a:path>
            </a:pathLst>
          </a:custGeom>
          <a:noFill/>
          <a:ln w="25400" cap="flat" cmpd="sng">
            <a:solidFill>
              <a:srgbClr val="A03223"/>
            </a:solidFill>
            <a:prstDash val="sysDash"/>
            <a:round/>
            <a:headEnd type="none" w="sm" len="sm"/>
            <a:tailEnd type="none" w="sm" len="sm"/>
            <a:extLst>
              <a:ext uri="{C807C97D-BFC1-408E-A445-0C87EB9F89A2}">
                <ask:lineSketchStyleProps xmlns:ask="http://schemas.microsoft.com/office/drawing/2018/sketchyshapes" sd="1219033472">
                  <a:prstGeom prst="roundRect">
                    <a:avLst>
                      <a:gd name="adj" fmla="val 5180"/>
                    </a:avLst>
                  </a:prstGeom>
                  <ask:type>
                    <ask:lineSketchFreehand/>
                  </ask:type>
                </ask:lineSketchStyleProps>
              </a:ext>
            </a:extLst>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 name="Text Placeholder 2">
            <a:extLst>
              <a:ext uri="{FF2B5EF4-FFF2-40B4-BE49-F238E27FC236}">
                <a16:creationId xmlns:a16="http://schemas.microsoft.com/office/drawing/2014/main" id="{86336ADD-98D3-914D-093F-C9404F9C69AA}"/>
              </a:ext>
            </a:extLst>
          </p:cNvPr>
          <p:cNvSpPr>
            <a:spLocks noGrp="1"/>
          </p:cNvSpPr>
          <p:nvPr>
            <p:ph type="body" idx="1"/>
          </p:nvPr>
        </p:nvSpPr>
        <p:spPr>
          <a:xfrm>
            <a:off x="6849846" y="1364191"/>
            <a:ext cx="2171312" cy="572700"/>
          </a:xfrm>
        </p:spPr>
        <p:txBody>
          <a:bodyPr>
            <a:normAutofit lnSpcReduction="10000"/>
          </a:bodyPr>
          <a:lstStyle/>
          <a:p>
            <a:pPr>
              <a:defRPr sz="1600" b="1" i="0">
                <a:solidFill>
                  <a:srgbClr val="333333"/>
                </a:solidFill>
                <a:latin typeface="Calibri"/>
              </a:defRPr>
            </a:pPr>
            <a:r>
              <a:rPr lang="en-US" sz="1200" i="1" dirty="0">
                <a:solidFill>
                  <a:srgbClr val="666666"/>
                </a:solidFill>
                <a:latin typeface="Source Sans Pro" panose="020B0503030403020204" pitchFamily="34" charset="0"/>
                <a:ea typeface="Source Sans Pro" panose="020B0503030403020204" pitchFamily="34" charset="0"/>
              </a:rPr>
              <a:t>We train automatic taggers using Llama-3.1-8b-instruct</a:t>
            </a:r>
            <a:endParaRPr lang="en-US" sz="1600" i="1" dirty="0">
              <a:solidFill>
                <a:srgbClr val="666666"/>
              </a:solidFill>
              <a:latin typeface="Source Sans Pro" panose="020B0503030403020204" pitchFamily="34" charset="0"/>
              <a:ea typeface="Source Sans Pro" panose="020B0503030403020204" pitchFamily="34" charset="0"/>
            </a:endParaRPr>
          </a:p>
        </p:txBody>
      </p:sp>
      <p:sp>
        <p:nvSpPr>
          <p:cNvPr id="3" name="TextBox 2">
            <a:extLst>
              <a:ext uri="{FF2B5EF4-FFF2-40B4-BE49-F238E27FC236}">
                <a16:creationId xmlns:a16="http://schemas.microsoft.com/office/drawing/2014/main" id="{451DE0FD-1893-430F-E9AB-262E7AE49770}"/>
              </a:ext>
            </a:extLst>
          </p:cNvPr>
          <p:cNvSpPr txBox="1"/>
          <p:nvPr/>
        </p:nvSpPr>
        <p:spPr>
          <a:xfrm>
            <a:off x="294153" y="1494532"/>
            <a:ext cx="1717125" cy="1077218"/>
          </a:xfrm>
          <a:prstGeom prst="rect">
            <a:avLst/>
          </a:prstGeom>
          <a:noFill/>
        </p:spPr>
        <p:txBody>
          <a:bodyPr wrap="square">
            <a:spAutoFit/>
          </a:bodyPr>
          <a:lstStyle/>
          <a:p>
            <a:pPr algn="l">
              <a:defRPr sz="1600" b="1" i="1">
                <a:solidFill>
                  <a:srgbClr val="333333"/>
                </a:solidFill>
                <a:latin typeface="Calibri"/>
              </a:defRPr>
            </a:pPr>
            <a:r>
              <a:rPr dirty="0">
                <a:latin typeface="Source Sans Pro" panose="020B0503030403020204" pitchFamily="34" charset="0"/>
                <a:ea typeface="Source Sans Pro" panose="020B0503030403020204" pitchFamily="34" charset="0"/>
              </a:rPr>
              <a:t>Tactics are about communicative function, not just wording</a:t>
            </a:r>
          </a:p>
        </p:txBody>
      </p:sp>
      <p:sp>
        <p:nvSpPr>
          <p:cNvPr id="18" name="Rectangle 17">
            <a:extLst>
              <a:ext uri="{FF2B5EF4-FFF2-40B4-BE49-F238E27FC236}">
                <a16:creationId xmlns:a16="http://schemas.microsoft.com/office/drawing/2014/main" id="{83601565-0857-F9F2-095B-0C3FDB90C2CE}"/>
              </a:ext>
            </a:extLst>
          </p:cNvPr>
          <p:cNvSpPr/>
          <p:nvPr/>
        </p:nvSpPr>
        <p:spPr>
          <a:xfrm>
            <a:off x="2242637" y="1808923"/>
            <a:ext cx="4607209" cy="31705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5480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3" grpId="0"/>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grpSp>
        <p:nvGrpSpPr>
          <p:cNvPr id="107" name="Google Shape;107;p15"/>
          <p:cNvGrpSpPr/>
          <p:nvPr/>
        </p:nvGrpSpPr>
        <p:grpSpPr>
          <a:xfrm>
            <a:off x="-163796" y="1637068"/>
            <a:ext cx="9564283" cy="2021483"/>
            <a:chOff x="-163795" y="2207368"/>
            <a:chExt cx="9564283" cy="2021483"/>
          </a:xfrm>
        </p:grpSpPr>
        <p:sp>
          <p:nvSpPr>
            <p:cNvPr id="108" name="Google Shape;108;p15"/>
            <p:cNvSpPr/>
            <p:nvPr/>
          </p:nvSpPr>
          <p:spPr>
            <a:xfrm>
              <a:off x="-163796" y="2207368"/>
              <a:ext cx="9564283" cy="2021483"/>
            </a:xfrm>
            <a:custGeom>
              <a:avLst/>
              <a:gdLst/>
              <a:ahLst/>
              <a:cxnLst/>
              <a:rect l="l" t="t" r="r" b="b"/>
              <a:pathLst>
                <a:path w="21047" h="3277" extrusionOk="0">
                  <a:moveTo>
                    <a:pt x="0" y="3276"/>
                  </a:moveTo>
                  <a:lnTo>
                    <a:pt x="0" y="3276"/>
                  </a:lnTo>
                  <a:cubicBezTo>
                    <a:pt x="1791" y="2105"/>
                    <a:pt x="4446" y="808"/>
                    <a:pt x="7400" y="1212"/>
                  </a:cubicBezTo>
                  <a:lnTo>
                    <a:pt x="7400" y="1212"/>
                  </a:lnTo>
                  <a:cubicBezTo>
                    <a:pt x="9534" y="1503"/>
                    <a:pt x="10330" y="2478"/>
                    <a:pt x="12300" y="2827"/>
                  </a:cubicBezTo>
                  <a:lnTo>
                    <a:pt x="12300" y="2827"/>
                  </a:lnTo>
                  <a:cubicBezTo>
                    <a:pt x="14185" y="3161"/>
                    <a:pt x="17032" y="2904"/>
                    <a:pt x="21046" y="0"/>
                  </a:cubicBezTo>
                </a:path>
              </a:pathLst>
            </a:custGeom>
            <a:noFill/>
            <a:ln w="733675" cap="flat" cmpd="sng">
              <a:solidFill>
                <a:srgbClr val="262626"/>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Georgia"/>
                <a:ea typeface="Georgia"/>
                <a:cs typeface="Georgia"/>
                <a:sym typeface="Georgia"/>
              </a:endParaRPr>
            </a:p>
          </p:txBody>
        </p:sp>
        <p:sp>
          <p:nvSpPr>
            <p:cNvPr id="109" name="Google Shape;109;p15"/>
            <p:cNvSpPr/>
            <p:nvPr/>
          </p:nvSpPr>
          <p:spPr>
            <a:xfrm>
              <a:off x="42812" y="2452828"/>
              <a:ext cx="8975141" cy="1722203"/>
            </a:xfrm>
            <a:custGeom>
              <a:avLst/>
              <a:gdLst/>
              <a:ahLst/>
              <a:cxnLst/>
              <a:rect l="l" t="t" r="r" b="b"/>
              <a:pathLst>
                <a:path w="19750" h="2792" extrusionOk="0">
                  <a:moveTo>
                    <a:pt x="0" y="2432"/>
                  </a:moveTo>
                  <a:lnTo>
                    <a:pt x="0" y="2432"/>
                  </a:lnTo>
                  <a:cubicBezTo>
                    <a:pt x="1740" y="1423"/>
                    <a:pt x="4063" y="508"/>
                    <a:pt x="6608" y="856"/>
                  </a:cubicBezTo>
                  <a:lnTo>
                    <a:pt x="6608" y="856"/>
                  </a:lnTo>
                  <a:cubicBezTo>
                    <a:pt x="8743" y="1147"/>
                    <a:pt x="9539" y="2122"/>
                    <a:pt x="11509" y="2471"/>
                  </a:cubicBezTo>
                  <a:lnTo>
                    <a:pt x="11509" y="2471"/>
                  </a:lnTo>
                  <a:cubicBezTo>
                    <a:pt x="13313" y="2791"/>
                    <a:pt x="16000" y="2568"/>
                    <a:pt x="19749" y="0"/>
                  </a:cubicBezTo>
                </a:path>
              </a:pathLst>
            </a:custGeom>
            <a:noFill/>
            <a:ln w="57150" cap="flat" cmpd="sng">
              <a:solidFill>
                <a:schemeClr val="lt1"/>
              </a:solidFill>
              <a:prstDash val="lgDash"/>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Georgia"/>
                <a:ea typeface="Georgia"/>
                <a:cs typeface="Georgia"/>
                <a:sym typeface="Georgia"/>
              </a:endParaRPr>
            </a:p>
          </p:txBody>
        </p:sp>
      </p:grpSp>
      <p:grpSp>
        <p:nvGrpSpPr>
          <p:cNvPr id="110" name="Google Shape;110;p15"/>
          <p:cNvGrpSpPr/>
          <p:nvPr/>
        </p:nvGrpSpPr>
        <p:grpSpPr>
          <a:xfrm>
            <a:off x="249975" y="486313"/>
            <a:ext cx="2694600" cy="1766234"/>
            <a:chOff x="249975" y="904213"/>
            <a:chExt cx="2694600" cy="1766234"/>
          </a:xfrm>
        </p:grpSpPr>
        <p:grpSp>
          <p:nvGrpSpPr>
            <p:cNvPr id="111" name="Google Shape;111;p15"/>
            <p:cNvGrpSpPr/>
            <p:nvPr/>
          </p:nvGrpSpPr>
          <p:grpSpPr>
            <a:xfrm>
              <a:off x="249975" y="904213"/>
              <a:ext cx="2694600" cy="1766234"/>
              <a:chOff x="543364" y="730690"/>
              <a:chExt cx="3592800" cy="2354979"/>
            </a:xfrm>
          </p:grpSpPr>
          <p:grpSp>
            <p:nvGrpSpPr>
              <p:cNvPr id="112" name="Google Shape;112;p15"/>
              <p:cNvGrpSpPr/>
              <p:nvPr/>
            </p:nvGrpSpPr>
            <p:grpSpPr>
              <a:xfrm>
                <a:off x="1170556" y="1776622"/>
                <a:ext cx="847818" cy="1309047"/>
                <a:chOff x="2020971" y="2726929"/>
                <a:chExt cx="2331733" cy="3600240"/>
              </a:xfrm>
            </p:grpSpPr>
            <p:sp>
              <p:nvSpPr>
                <p:cNvPr id="113" name="Google Shape;113;p15"/>
                <p:cNvSpPr/>
                <p:nvPr/>
              </p:nvSpPr>
              <p:spPr>
                <a:xfrm>
                  <a:off x="2742070" y="5327103"/>
                  <a:ext cx="894797" cy="1000066"/>
                </a:xfrm>
                <a:custGeom>
                  <a:avLst/>
                  <a:gdLst/>
                  <a:ahLst/>
                  <a:cxnLst/>
                  <a:rect l="l" t="t" r="r" b="b"/>
                  <a:pathLst>
                    <a:path w="750" h="837" extrusionOk="0">
                      <a:moveTo>
                        <a:pt x="749" y="0"/>
                      </a:moveTo>
                      <a:lnTo>
                        <a:pt x="375" y="836"/>
                      </a:lnTo>
                      <a:lnTo>
                        <a:pt x="0" y="0"/>
                      </a:lnTo>
                      <a:lnTo>
                        <a:pt x="749" y="0"/>
                      </a:lnTo>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Georgia"/>
                    <a:ea typeface="Georgia"/>
                    <a:cs typeface="Georgia"/>
                    <a:sym typeface="Georgia"/>
                  </a:endParaRPr>
                </a:p>
              </p:txBody>
            </p:sp>
            <p:sp>
              <p:nvSpPr>
                <p:cNvPr id="114" name="Google Shape;114;p15"/>
                <p:cNvSpPr/>
                <p:nvPr/>
              </p:nvSpPr>
              <p:spPr>
                <a:xfrm>
                  <a:off x="2020971" y="2726929"/>
                  <a:ext cx="2331733" cy="2331733"/>
                </a:xfrm>
                <a:custGeom>
                  <a:avLst/>
                  <a:gdLst/>
                  <a:ahLst/>
                  <a:cxnLst/>
                  <a:rect l="l" t="t" r="r" b="b"/>
                  <a:pathLst>
                    <a:path w="1954" h="1955" extrusionOk="0">
                      <a:moveTo>
                        <a:pt x="0" y="977"/>
                      </a:moveTo>
                      <a:lnTo>
                        <a:pt x="0" y="977"/>
                      </a:lnTo>
                      <a:cubicBezTo>
                        <a:pt x="0" y="1516"/>
                        <a:pt x="437" y="1954"/>
                        <a:pt x="977" y="1954"/>
                      </a:cubicBezTo>
                      <a:lnTo>
                        <a:pt x="977" y="1954"/>
                      </a:lnTo>
                      <a:cubicBezTo>
                        <a:pt x="1516" y="1954"/>
                        <a:pt x="1953" y="1516"/>
                        <a:pt x="1953" y="977"/>
                      </a:cubicBezTo>
                      <a:lnTo>
                        <a:pt x="1953" y="977"/>
                      </a:lnTo>
                      <a:cubicBezTo>
                        <a:pt x="1953" y="438"/>
                        <a:pt x="1516" y="0"/>
                        <a:pt x="977" y="0"/>
                      </a:cubicBezTo>
                      <a:lnTo>
                        <a:pt x="977" y="0"/>
                      </a:lnTo>
                      <a:cubicBezTo>
                        <a:pt x="437" y="0"/>
                        <a:pt x="0" y="438"/>
                        <a:pt x="0" y="977"/>
                      </a:cubicBezTo>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Georgia"/>
                    <a:ea typeface="Georgia"/>
                    <a:cs typeface="Georgia"/>
                    <a:sym typeface="Georgia"/>
                  </a:endParaRPr>
                </a:p>
              </p:txBody>
            </p:sp>
          </p:grpSp>
          <p:sp>
            <p:nvSpPr>
              <p:cNvPr id="115" name="Google Shape;115;p15"/>
              <p:cNvSpPr txBox="1"/>
              <p:nvPr/>
            </p:nvSpPr>
            <p:spPr>
              <a:xfrm>
                <a:off x="543364" y="730690"/>
                <a:ext cx="3592800" cy="99104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r>
                  <a:rPr lang="en" b="1" dirty="0">
                    <a:solidFill>
                      <a:schemeClr val="dk2"/>
                    </a:solidFill>
                    <a:latin typeface="Source Sans Pro"/>
                    <a:ea typeface="Source Sans Pro"/>
                    <a:cs typeface="Source Sans Pro"/>
                    <a:sym typeface="Source Sans Pro"/>
                  </a:rPr>
                  <a:t>Deciphering Emotions from Text</a:t>
                </a:r>
                <a:endParaRPr b="1" dirty="0">
                  <a:solidFill>
                    <a:schemeClr val="dk2"/>
                  </a:solidFill>
                  <a:latin typeface="Source Sans Pro"/>
                  <a:ea typeface="Source Sans Pro"/>
                  <a:cs typeface="Source Sans Pro"/>
                  <a:sym typeface="Source Sans Pro"/>
                </a:endParaRPr>
              </a:p>
              <a:p>
                <a:pPr marL="182880" lvl="0" indent="-134620" algn="l" rtl="0">
                  <a:lnSpc>
                    <a:spcPct val="115000"/>
                  </a:lnSpc>
                  <a:spcBef>
                    <a:spcPts val="0"/>
                  </a:spcBef>
                  <a:spcAft>
                    <a:spcPts val="0"/>
                  </a:spcAft>
                  <a:buClr>
                    <a:schemeClr val="dk2"/>
                  </a:buClr>
                  <a:buSzPts val="1400"/>
                  <a:buFont typeface="Source Sans Pro"/>
                  <a:buChar char="●"/>
                </a:pPr>
                <a:r>
                  <a:rPr lang="en" dirty="0">
                    <a:solidFill>
                      <a:schemeClr val="dk2"/>
                    </a:solidFill>
                    <a:latin typeface="Source Sans Pro"/>
                    <a:ea typeface="Source Sans Pro"/>
                    <a:cs typeface="Source Sans Pro"/>
                    <a:sym typeface="Source Sans Pro"/>
                  </a:rPr>
                  <a:t>EMNLP 2022</a:t>
                </a:r>
                <a:endParaRPr dirty="0">
                  <a:solidFill>
                    <a:schemeClr val="dk2"/>
                  </a:solidFill>
                  <a:latin typeface="Source Sans Pro"/>
                  <a:ea typeface="Source Sans Pro"/>
                  <a:cs typeface="Source Sans Pro"/>
                  <a:sym typeface="Source Sans Pro"/>
                </a:endParaRPr>
              </a:p>
              <a:p>
                <a:pPr marL="182880" lvl="0" indent="-134620" algn="l" rtl="0">
                  <a:lnSpc>
                    <a:spcPct val="115000"/>
                  </a:lnSpc>
                  <a:spcBef>
                    <a:spcPts val="0"/>
                  </a:spcBef>
                  <a:spcAft>
                    <a:spcPts val="0"/>
                  </a:spcAft>
                  <a:buClr>
                    <a:schemeClr val="dk2"/>
                  </a:buClr>
                  <a:buSzPts val="1400"/>
                  <a:buFont typeface="Source Sans Pro"/>
                  <a:buChar char="●"/>
                </a:pPr>
                <a:r>
                  <a:rPr lang="en" dirty="0">
                    <a:solidFill>
                      <a:schemeClr val="dk2"/>
                    </a:solidFill>
                    <a:latin typeface="Source Sans Pro"/>
                    <a:ea typeface="Source Sans Pro"/>
                    <a:cs typeface="Source Sans Pro"/>
                    <a:sym typeface="Source Sans Pro"/>
                  </a:rPr>
                  <a:t>EMNLP 2023 Findings</a:t>
                </a:r>
                <a:endParaRPr dirty="0">
                  <a:solidFill>
                    <a:schemeClr val="dk1"/>
                  </a:solidFill>
                  <a:latin typeface="Source Sans Pro"/>
                  <a:ea typeface="Source Sans Pro"/>
                  <a:cs typeface="Source Sans Pro"/>
                  <a:sym typeface="Source Sans Pro"/>
                </a:endParaRPr>
              </a:p>
            </p:txBody>
          </p:sp>
        </p:grpSp>
        <p:sp>
          <p:nvSpPr>
            <p:cNvPr id="116" name="Google Shape;116;p15"/>
            <p:cNvSpPr txBox="1"/>
            <p:nvPr/>
          </p:nvSpPr>
          <p:spPr>
            <a:xfrm>
              <a:off x="731204" y="1797838"/>
              <a:ext cx="614100" cy="3924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2100" b="1">
                  <a:solidFill>
                    <a:schemeClr val="lt1"/>
                  </a:solidFill>
                  <a:latin typeface="Georgia"/>
                  <a:ea typeface="Georgia"/>
                  <a:cs typeface="Georgia"/>
                  <a:sym typeface="Georgia"/>
                </a:rPr>
                <a:t>1</a:t>
              </a:r>
              <a:endParaRPr sz="1100">
                <a:latin typeface="Georgia"/>
                <a:ea typeface="Georgia"/>
                <a:cs typeface="Georgia"/>
                <a:sym typeface="Georgia"/>
              </a:endParaRPr>
            </a:p>
          </p:txBody>
        </p:sp>
      </p:grpSp>
      <p:grpSp>
        <p:nvGrpSpPr>
          <p:cNvPr id="123" name="Google Shape;123;p15"/>
          <p:cNvGrpSpPr/>
          <p:nvPr/>
        </p:nvGrpSpPr>
        <p:grpSpPr>
          <a:xfrm>
            <a:off x="7682998" y="3361727"/>
            <a:ext cx="635863" cy="1011071"/>
            <a:chOff x="3654698" y="2950977"/>
            <a:chExt cx="635863" cy="1011071"/>
          </a:xfrm>
        </p:grpSpPr>
        <p:grpSp>
          <p:nvGrpSpPr>
            <p:cNvPr id="124" name="Google Shape;124;p15"/>
            <p:cNvGrpSpPr/>
            <p:nvPr/>
          </p:nvGrpSpPr>
          <p:grpSpPr>
            <a:xfrm>
              <a:off x="3654698" y="2950977"/>
              <a:ext cx="635863" cy="1011071"/>
              <a:chOff x="6254378" y="2903607"/>
              <a:chExt cx="2331733" cy="3707632"/>
            </a:xfrm>
          </p:grpSpPr>
          <p:sp>
            <p:nvSpPr>
              <p:cNvPr id="125" name="Google Shape;125;p15"/>
              <p:cNvSpPr/>
              <p:nvPr/>
            </p:nvSpPr>
            <p:spPr>
              <a:xfrm rot="10800000" flipH="1">
                <a:off x="6972635" y="2903607"/>
                <a:ext cx="894797" cy="1000066"/>
              </a:xfrm>
              <a:custGeom>
                <a:avLst/>
                <a:gdLst/>
                <a:ahLst/>
                <a:cxnLst/>
                <a:rect l="l" t="t" r="r" b="b"/>
                <a:pathLst>
                  <a:path w="750" h="837" extrusionOk="0">
                    <a:moveTo>
                      <a:pt x="749" y="0"/>
                    </a:moveTo>
                    <a:lnTo>
                      <a:pt x="375" y="836"/>
                    </a:lnTo>
                    <a:lnTo>
                      <a:pt x="0" y="0"/>
                    </a:lnTo>
                    <a:lnTo>
                      <a:pt x="749" y="0"/>
                    </a:lnTo>
                  </a:path>
                </a:pathLst>
              </a:custGeom>
              <a:solidFill>
                <a:schemeClr val="l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Georgia"/>
                  <a:ea typeface="Georgia"/>
                  <a:cs typeface="Georgia"/>
                  <a:sym typeface="Georgia"/>
                </a:endParaRPr>
              </a:p>
            </p:txBody>
          </p:sp>
          <p:sp>
            <p:nvSpPr>
              <p:cNvPr id="126" name="Google Shape;126;p15"/>
              <p:cNvSpPr/>
              <p:nvPr/>
            </p:nvSpPr>
            <p:spPr>
              <a:xfrm>
                <a:off x="6254378" y="4279505"/>
                <a:ext cx="2331733" cy="2331733"/>
              </a:xfrm>
              <a:custGeom>
                <a:avLst/>
                <a:gdLst/>
                <a:ahLst/>
                <a:cxnLst/>
                <a:rect l="l" t="t" r="r" b="b"/>
                <a:pathLst>
                  <a:path w="1954" h="1955" extrusionOk="0">
                    <a:moveTo>
                      <a:pt x="0" y="977"/>
                    </a:moveTo>
                    <a:lnTo>
                      <a:pt x="0" y="977"/>
                    </a:lnTo>
                    <a:cubicBezTo>
                      <a:pt x="0" y="1516"/>
                      <a:pt x="437" y="1954"/>
                      <a:pt x="977" y="1954"/>
                    </a:cubicBezTo>
                    <a:lnTo>
                      <a:pt x="977" y="1954"/>
                    </a:lnTo>
                    <a:cubicBezTo>
                      <a:pt x="1516" y="1954"/>
                      <a:pt x="1953" y="1516"/>
                      <a:pt x="1953" y="977"/>
                    </a:cubicBezTo>
                    <a:lnTo>
                      <a:pt x="1953" y="977"/>
                    </a:lnTo>
                    <a:cubicBezTo>
                      <a:pt x="1953" y="438"/>
                      <a:pt x="1516" y="0"/>
                      <a:pt x="977" y="0"/>
                    </a:cubicBezTo>
                    <a:lnTo>
                      <a:pt x="977" y="0"/>
                    </a:lnTo>
                    <a:cubicBezTo>
                      <a:pt x="437" y="0"/>
                      <a:pt x="0" y="438"/>
                      <a:pt x="0" y="977"/>
                    </a:cubicBezTo>
                  </a:path>
                </a:pathLst>
              </a:custGeom>
              <a:solidFill>
                <a:schemeClr val="l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Georgia"/>
                  <a:ea typeface="Georgia"/>
                  <a:cs typeface="Georgia"/>
                  <a:sym typeface="Georgia"/>
                </a:endParaRPr>
              </a:p>
            </p:txBody>
          </p:sp>
        </p:grpSp>
        <p:sp>
          <p:nvSpPr>
            <p:cNvPr id="127" name="Google Shape;127;p15"/>
            <p:cNvSpPr txBox="1"/>
            <p:nvPr/>
          </p:nvSpPr>
          <p:spPr>
            <a:xfrm>
              <a:off x="3665532" y="3408070"/>
              <a:ext cx="614100" cy="3924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2100" b="1">
                  <a:solidFill>
                    <a:schemeClr val="lt1"/>
                  </a:solidFill>
                  <a:latin typeface="Georgia"/>
                  <a:ea typeface="Georgia"/>
                  <a:cs typeface="Georgia"/>
                  <a:sym typeface="Georgia"/>
                </a:rPr>
                <a:t>4</a:t>
              </a:r>
              <a:endParaRPr sz="1100">
                <a:latin typeface="Georgia"/>
                <a:ea typeface="Georgia"/>
                <a:cs typeface="Georgia"/>
                <a:sym typeface="Georgia"/>
              </a:endParaRPr>
            </a:p>
          </p:txBody>
        </p:sp>
      </p:grpSp>
      <p:grpSp>
        <p:nvGrpSpPr>
          <p:cNvPr id="129" name="Google Shape;129;p15"/>
          <p:cNvGrpSpPr/>
          <p:nvPr/>
        </p:nvGrpSpPr>
        <p:grpSpPr>
          <a:xfrm>
            <a:off x="6435369" y="1880362"/>
            <a:ext cx="635864" cy="981785"/>
            <a:chOff x="1787169" y="1612462"/>
            <a:chExt cx="635864" cy="981785"/>
          </a:xfrm>
        </p:grpSpPr>
        <p:grpSp>
          <p:nvGrpSpPr>
            <p:cNvPr id="131" name="Google Shape;131;p15"/>
            <p:cNvGrpSpPr/>
            <p:nvPr/>
          </p:nvGrpSpPr>
          <p:grpSpPr>
            <a:xfrm>
              <a:off x="1787169" y="1612462"/>
              <a:ext cx="635864" cy="981785"/>
              <a:chOff x="5932962" y="2447501"/>
              <a:chExt cx="2331733" cy="3600240"/>
            </a:xfrm>
          </p:grpSpPr>
          <p:sp>
            <p:nvSpPr>
              <p:cNvPr id="132" name="Google Shape;132;p15"/>
              <p:cNvSpPr/>
              <p:nvPr/>
            </p:nvSpPr>
            <p:spPr>
              <a:xfrm>
                <a:off x="6654061" y="5047675"/>
                <a:ext cx="894797" cy="1000066"/>
              </a:xfrm>
              <a:custGeom>
                <a:avLst/>
                <a:gdLst/>
                <a:ahLst/>
                <a:cxnLst/>
                <a:rect l="l" t="t" r="r" b="b"/>
                <a:pathLst>
                  <a:path w="750" h="837" extrusionOk="0">
                    <a:moveTo>
                      <a:pt x="749" y="0"/>
                    </a:moveTo>
                    <a:lnTo>
                      <a:pt x="375" y="836"/>
                    </a:lnTo>
                    <a:lnTo>
                      <a:pt x="0" y="0"/>
                    </a:lnTo>
                    <a:lnTo>
                      <a:pt x="749" y="0"/>
                    </a:lnTo>
                  </a:path>
                </a:pathLst>
              </a:custGeom>
              <a:solidFill>
                <a:schemeClr val="l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Georgia"/>
                  <a:ea typeface="Georgia"/>
                  <a:cs typeface="Georgia"/>
                  <a:sym typeface="Georgia"/>
                </a:endParaRPr>
              </a:p>
            </p:txBody>
          </p:sp>
          <p:sp>
            <p:nvSpPr>
              <p:cNvPr id="133" name="Google Shape;133;p15"/>
              <p:cNvSpPr/>
              <p:nvPr/>
            </p:nvSpPr>
            <p:spPr>
              <a:xfrm>
                <a:off x="5932962" y="2447501"/>
                <a:ext cx="2331733" cy="2331733"/>
              </a:xfrm>
              <a:custGeom>
                <a:avLst/>
                <a:gdLst/>
                <a:ahLst/>
                <a:cxnLst/>
                <a:rect l="l" t="t" r="r" b="b"/>
                <a:pathLst>
                  <a:path w="1954" h="1955" extrusionOk="0">
                    <a:moveTo>
                      <a:pt x="0" y="977"/>
                    </a:moveTo>
                    <a:lnTo>
                      <a:pt x="0" y="977"/>
                    </a:lnTo>
                    <a:cubicBezTo>
                      <a:pt x="0" y="1516"/>
                      <a:pt x="437" y="1954"/>
                      <a:pt x="977" y="1954"/>
                    </a:cubicBezTo>
                    <a:lnTo>
                      <a:pt x="977" y="1954"/>
                    </a:lnTo>
                    <a:cubicBezTo>
                      <a:pt x="1516" y="1954"/>
                      <a:pt x="1953" y="1516"/>
                      <a:pt x="1953" y="977"/>
                    </a:cubicBezTo>
                    <a:lnTo>
                      <a:pt x="1953" y="977"/>
                    </a:lnTo>
                    <a:cubicBezTo>
                      <a:pt x="1953" y="438"/>
                      <a:pt x="1516" y="0"/>
                      <a:pt x="977" y="0"/>
                    </a:cubicBezTo>
                    <a:lnTo>
                      <a:pt x="977" y="0"/>
                    </a:lnTo>
                    <a:cubicBezTo>
                      <a:pt x="437" y="0"/>
                      <a:pt x="0" y="438"/>
                      <a:pt x="0" y="977"/>
                    </a:cubicBezTo>
                  </a:path>
                </a:pathLst>
              </a:custGeom>
              <a:solidFill>
                <a:schemeClr val="l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Georgia"/>
                  <a:ea typeface="Georgia"/>
                  <a:cs typeface="Georgia"/>
                  <a:sym typeface="Georgia"/>
                </a:endParaRPr>
              </a:p>
            </p:txBody>
          </p:sp>
        </p:grpSp>
        <p:sp>
          <p:nvSpPr>
            <p:cNvPr id="135" name="Google Shape;135;p15"/>
            <p:cNvSpPr txBox="1"/>
            <p:nvPr/>
          </p:nvSpPr>
          <p:spPr>
            <a:xfrm>
              <a:off x="1798004" y="1691640"/>
              <a:ext cx="614100" cy="3924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2100" b="1" dirty="0">
                  <a:solidFill>
                    <a:schemeClr val="lt1"/>
                  </a:solidFill>
                  <a:latin typeface="Georgia"/>
                  <a:ea typeface="Georgia"/>
                  <a:cs typeface="Georgia"/>
                  <a:sym typeface="Georgia"/>
                </a:rPr>
                <a:t>3</a:t>
              </a:r>
              <a:endParaRPr sz="1100" dirty="0">
                <a:latin typeface="Georgia"/>
                <a:ea typeface="Georgia"/>
                <a:cs typeface="Georgia"/>
                <a:sym typeface="Georgia"/>
              </a:endParaRPr>
            </a:p>
          </p:txBody>
        </p:sp>
      </p:grpSp>
      <p:grpSp>
        <p:nvGrpSpPr>
          <p:cNvPr id="9" name="Group 8">
            <a:extLst>
              <a:ext uri="{FF2B5EF4-FFF2-40B4-BE49-F238E27FC236}">
                <a16:creationId xmlns:a16="http://schemas.microsoft.com/office/drawing/2014/main" id="{D64EAF68-53C4-ACC8-EA84-8A43A42B7A5A}"/>
              </a:ext>
            </a:extLst>
          </p:cNvPr>
          <p:cNvGrpSpPr/>
          <p:nvPr/>
        </p:nvGrpSpPr>
        <p:grpSpPr>
          <a:xfrm>
            <a:off x="1224199" y="3224460"/>
            <a:ext cx="3593856" cy="1238801"/>
            <a:chOff x="1224199" y="3025550"/>
            <a:chExt cx="3593856" cy="1238801"/>
          </a:xfrm>
        </p:grpSpPr>
        <p:grpSp>
          <p:nvGrpSpPr>
            <p:cNvPr id="3" name="Google Shape;215;p23">
              <a:extLst>
                <a:ext uri="{FF2B5EF4-FFF2-40B4-BE49-F238E27FC236}">
                  <a16:creationId xmlns:a16="http://schemas.microsoft.com/office/drawing/2014/main" id="{70AE000E-8012-85CF-28F8-0699C5A39A14}"/>
                </a:ext>
              </a:extLst>
            </p:cNvPr>
            <p:cNvGrpSpPr/>
            <p:nvPr/>
          </p:nvGrpSpPr>
          <p:grpSpPr>
            <a:xfrm>
              <a:off x="3828693" y="3116630"/>
              <a:ext cx="635863" cy="1011070"/>
              <a:chOff x="9340220" y="628208"/>
              <a:chExt cx="2331733" cy="3707628"/>
            </a:xfrm>
          </p:grpSpPr>
          <p:sp>
            <p:nvSpPr>
              <p:cNvPr id="6" name="Google Shape;216;p23">
                <a:extLst>
                  <a:ext uri="{FF2B5EF4-FFF2-40B4-BE49-F238E27FC236}">
                    <a16:creationId xmlns:a16="http://schemas.microsoft.com/office/drawing/2014/main" id="{DC0E6FB7-E122-BA92-FBA0-6ED20ADAC96B}"/>
                  </a:ext>
                </a:extLst>
              </p:cNvPr>
              <p:cNvSpPr/>
              <p:nvPr/>
            </p:nvSpPr>
            <p:spPr>
              <a:xfrm rot="10800000" flipH="1">
                <a:off x="10058479" y="628208"/>
                <a:ext cx="894797" cy="1000066"/>
              </a:xfrm>
              <a:custGeom>
                <a:avLst/>
                <a:gdLst/>
                <a:ahLst/>
                <a:cxnLst/>
                <a:rect l="l" t="t" r="r" b="b"/>
                <a:pathLst>
                  <a:path w="750" h="837" extrusionOk="0">
                    <a:moveTo>
                      <a:pt x="749" y="0"/>
                    </a:moveTo>
                    <a:lnTo>
                      <a:pt x="375" y="836"/>
                    </a:lnTo>
                    <a:lnTo>
                      <a:pt x="0" y="0"/>
                    </a:lnTo>
                    <a:lnTo>
                      <a:pt x="749" y="0"/>
                    </a:lnTo>
                  </a:path>
                </a:pathLst>
              </a:custGeom>
              <a:solidFill>
                <a:srgbClr val="EEEEEE"/>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Georgia"/>
                  <a:ea typeface="Georgia"/>
                  <a:cs typeface="Georgia"/>
                  <a:sym typeface="Georgia"/>
                </a:endParaRPr>
              </a:p>
            </p:txBody>
          </p:sp>
          <p:sp>
            <p:nvSpPr>
              <p:cNvPr id="7" name="Google Shape;217;p23">
                <a:extLst>
                  <a:ext uri="{FF2B5EF4-FFF2-40B4-BE49-F238E27FC236}">
                    <a16:creationId xmlns:a16="http://schemas.microsoft.com/office/drawing/2014/main" id="{E4B6D05B-4A70-AC5F-3691-6813397FE613}"/>
                  </a:ext>
                </a:extLst>
              </p:cNvPr>
              <p:cNvSpPr/>
              <p:nvPr/>
            </p:nvSpPr>
            <p:spPr>
              <a:xfrm>
                <a:off x="9340220" y="2004105"/>
                <a:ext cx="2331733" cy="2331731"/>
              </a:xfrm>
              <a:custGeom>
                <a:avLst/>
                <a:gdLst/>
                <a:ahLst/>
                <a:cxnLst/>
                <a:rect l="l" t="t" r="r" b="b"/>
                <a:pathLst>
                  <a:path w="1954" h="1955" extrusionOk="0">
                    <a:moveTo>
                      <a:pt x="0" y="977"/>
                    </a:moveTo>
                    <a:lnTo>
                      <a:pt x="0" y="977"/>
                    </a:lnTo>
                    <a:cubicBezTo>
                      <a:pt x="0" y="1516"/>
                      <a:pt x="437" y="1954"/>
                      <a:pt x="977" y="1954"/>
                    </a:cubicBezTo>
                    <a:lnTo>
                      <a:pt x="977" y="1954"/>
                    </a:lnTo>
                    <a:cubicBezTo>
                      <a:pt x="1516" y="1954"/>
                      <a:pt x="1953" y="1516"/>
                      <a:pt x="1953" y="977"/>
                    </a:cubicBezTo>
                    <a:lnTo>
                      <a:pt x="1953" y="977"/>
                    </a:lnTo>
                    <a:cubicBezTo>
                      <a:pt x="1953" y="438"/>
                      <a:pt x="1516" y="0"/>
                      <a:pt x="977" y="0"/>
                    </a:cubicBezTo>
                    <a:lnTo>
                      <a:pt x="977" y="0"/>
                    </a:lnTo>
                    <a:cubicBezTo>
                      <a:pt x="437" y="0"/>
                      <a:pt x="0" y="438"/>
                      <a:pt x="0" y="977"/>
                    </a:cubicBezTo>
                  </a:path>
                </a:pathLst>
              </a:custGeom>
              <a:solidFill>
                <a:srgbClr val="EEEEEE"/>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Georgia"/>
                  <a:ea typeface="Georgia"/>
                  <a:cs typeface="Georgia"/>
                  <a:sym typeface="Georgia"/>
                </a:endParaRPr>
              </a:p>
            </p:txBody>
          </p:sp>
        </p:grpSp>
        <p:sp>
          <p:nvSpPr>
            <p:cNvPr id="4" name="Google Shape;218;p23">
              <a:extLst>
                <a:ext uri="{FF2B5EF4-FFF2-40B4-BE49-F238E27FC236}">
                  <a16:creationId xmlns:a16="http://schemas.microsoft.com/office/drawing/2014/main" id="{0C67FD69-864B-EA7C-CEF8-2C6AE77E1AC9}"/>
                </a:ext>
              </a:extLst>
            </p:cNvPr>
            <p:cNvSpPr txBox="1"/>
            <p:nvPr/>
          </p:nvSpPr>
          <p:spPr>
            <a:xfrm>
              <a:off x="3839527" y="3576080"/>
              <a:ext cx="614100" cy="3924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2100" b="1" dirty="0">
                  <a:solidFill>
                    <a:schemeClr val="lt1"/>
                  </a:solidFill>
                  <a:latin typeface="Georgia"/>
                  <a:ea typeface="Georgia"/>
                  <a:cs typeface="Georgia"/>
                  <a:sym typeface="Georgia"/>
                </a:rPr>
                <a:t>2</a:t>
              </a:r>
              <a:endParaRPr sz="1100" dirty="0">
                <a:latin typeface="Georgia"/>
                <a:ea typeface="Georgia"/>
                <a:cs typeface="Georgia"/>
                <a:sym typeface="Georgia"/>
              </a:endParaRPr>
            </a:p>
          </p:txBody>
        </p:sp>
        <p:sp>
          <p:nvSpPr>
            <p:cNvPr id="8" name="Google Shape;219;p23">
              <a:extLst>
                <a:ext uri="{FF2B5EF4-FFF2-40B4-BE49-F238E27FC236}">
                  <a16:creationId xmlns:a16="http://schemas.microsoft.com/office/drawing/2014/main" id="{DCF0AB4D-CAC6-6BC2-7FF0-BB0B49C9BDDA}"/>
                </a:ext>
              </a:extLst>
            </p:cNvPr>
            <p:cNvSpPr txBox="1"/>
            <p:nvPr/>
          </p:nvSpPr>
          <p:spPr>
            <a:xfrm>
              <a:off x="1224199" y="3025550"/>
              <a:ext cx="3593856" cy="1238801"/>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r>
                <a:rPr lang="en" b="1" dirty="0">
                  <a:solidFill>
                    <a:srgbClr val="EEEEEE"/>
                  </a:solidFill>
                  <a:latin typeface="Source Sans Pro"/>
                  <a:ea typeface="Source Sans Pro"/>
                  <a:cs typeface="Source Sans Pro"/>
                  <a:sym typeface="Source Sans Pro"/>
                </a:rPr>
                <a:t>Unveiling Advanced Psychological Capabilities from LLMs:</a:t>
              </a:r>
            </a:p>
            <a:p>
              <a:pPr marL="0" lvl="0" indent="0" algn="l" rtl="0">
                <a:lnSpc>
                  <a:spcPct val="115000"/>
                </a:lnSpc>
                <a:spcBef>
                  <a:spcPts val="0"/>
                </a:spcBef>
                <a:spcAft>
                  <a:spcPts val="0"/>
                </a:spcAft>
                <a:buNone/>
              </a:pPr>
              <a:r>
                <a:rPr lang="en" b="1" i="1" dirty="0">
                  <a:solidFill>
                    <a:srgbClr val="EEEEEE"/>
                  </a:solidFill>
                  <a:latin typeface="Source Sans Pro"/>
                  <a:ea typeface="Source Sans Pro"/>
                  <a:cs typeface="Source Sans Pro"/>
                  <a:sym typeface="Source Sans Pro"/>
                </a:rPr>
                <a:t>A Case of Targeted Reappraisal</a:t>
              </a:r>
              <a:endParaRPr b="1" i="1" dirty="0">
                <a:solidFill>
                  <a:srgbClr val="EEEEEE"/>
                </a:solidFill>
                <a:latin typeface="Source Sans Pro"/>
                <a:ea typeface="Source Sans Pro"/>
                <a:cs typeface="Source Sans Pro"/>
                <a:sym typeface="Source Sans Pro"/>
              </a:endParaRPr>
            </a:p>
            <a:p>
              <a:pPr marL="182880" lvl="0" indent="-134620" algn="l" rtl="0">
                <a:lnSpc>
                  <a:spcPct val="115000"/>
                </a:lnSpc>
                <a:spcBef>
                  <a:spcPts val="0"/>
                </a:spcBef>
                <a:spcAft>
                  <a:spcPts val="0"/>
                </a:spcAft>
                <a:buClr>
                  <a:srgbClr val="EEEEEE"/>
                </a:buClr>
                <a:buSzPts val="1400"/>
                <a:buFont typeface="Source Sans Pro"/>
                <a:buChar char="●"/>
              </a:pPr>
              <a:r>
                <a:rPr lang="en" dirty="0">
                  <a:solidFill>
                    <a:srgbClr val="EEEEEE"/>
                  </a:solidFill>
                  <a:latin typeface="Source Sans Pro"/>
                  <a:ea typeface="Source Sans Pro"/>
                  <a:cs typeface="Source Sans Pro"/>
                  <a:sym typeface="Source Sans Pro"/>
                </a:rPr>
                <a:t>COLM 2024</a:t>
              </a:r>
              <a:endParaRPr lang="en-US" dirty="0">
                <a:solidFill>
                  <a:srgbClr val="EEEEEE"/>
                </a:solidFill>
                <a:latin typeface="Source Sans Pro"/>
                <a:ea typeface="Source Sans Pro"/>
                <a:cs typeface="Source Sans Pro"/>
                <a:sym typeface="Source Sans Pro"/>
              </a:endParaRPr>
            </a:p>
            <a:p>
              <a:pPr marL="182880" lvl="0" indent="-134620" algn="l" rtl="0">
                <a:lnSpc>
                  <a:spcPct val="115000"/>
                </a:lnSpc>
                <a:spcBef>
                  <a:spcPts val="0"/>
                </a:spcBef>
                <a:spcAft>
                  <a:spcPts val="0"/>
                </a:spcAft>
                <a:buClr>
                  <a:srgbClr val="EEEEEE"/>
                </a:buClr>
                <a:buSzPts val="1400"/>
                <a:buFont typeface="Source Sans Pro"/>
                <a:buChar char="●"/>
              </a:pPr>
              <a:r>
                <a:rPr lang="en-US" dirty="0">
                  <a:solidFill>
                    <a:srgbClr val="EEEEEE"/>
                  </a:solidFill>
                  <a:latin typeface="Source Sans Pro"/>
                  <a:ea typeface="Source Sans Pro"/>
                  <a:cs typeface="Source Sans Pro"/>
                  <a:sym typeface="Source Sans Pro"/>
                </a:rPr>
                <a:t>ICML 2025</a:t>
              </a:r>
              <a:endParaRPr lang="en-US" dirty="0">
                <a:solidFill>
                  <a:srgbClr val="EEEEEE"/>
                </a:solidFill>
                <a:latin typeface="Source Sans Pro"/>
                <a:ea typeface="Source Sans Pro"/>
                <a:sym typeface="Source Sans Pro"/>
              </a:endParaRPr>
            </a:p>
          </p:txBody>
        </p:sp>
      </p:grpSp>
      <p:sp>
        <p:nvSpPr>
          <p:cNvPr id="137" name="Rounded Rectangle 136"/>
          <p:cNvSpPr/>
          <p:nvPr/>
        </p:nvSpPr>
        <p:spPr>
          <a:xfrm>
            <a:off x="402336"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38" name="TextBox 137"/>
          <p:cNvSpPr txBox="1"/>
          <p:nvPr/>
        </p:nvSpPr>
        <p:spPr>
          <a:xfrm>
            <a:off x="402336"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Opening</a:t>
            </a:r>
          </a:p>
          <a:p>
            <a:pPr algn="ctr">
              <a:lnSpc>
                <a:spcPct val="90000"/>
              </a:lnSpc>
              <a:spcBef>
                <a:spcPts val="0"/>
              </a:spcBef>
              <a:spcAft>
                <a:spcPts val="0"/>
              </a:spcAft>
            </a:pPr>
            <a:endParaRPr sz="840" b="1" i="0">
              <a:solidFill>
                <a:srgbClr val="6F899A"/>
              </a:solidFill>
              <a:latin typeface="Aptos"/>
            </a:endParaRPr>
          </a:p>
        </p:txBody>
      </p:sp>
      <p:sp>
        <p:nvSpPr>
          <p:cNvPr id="139" name="Rounded Rectangle 138"/>
          <p:cNvSpPr/>
          <p:nvPr/>
        </p:nvSpPr>
        <p:spPr>
          <a:xfrm>
            <a:off x="1797710" y="36576"/>
            <a:ext cx="1322222" cy="50292"/>
          </a:xfrm>
          <a:prstGeom prst="roundRect">
            <a:avLst/>
          </a:prstGeom>
          <a:solidFill>
            <a:srgbClr val="6F89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0" name="TextBox 139"/>
          <p:cNvSpPr txBox="1"/>
          <p:nvPr/>
        </p:nvSpPr>
        <p:spPr>
          <a:xfrm>
            <a:off x="1797710"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1" i="0">
                <a:solidFill>
                  <a:srgbClr val="6F899A"/>
                </a:solidFill>
                <a:latin typeface="Aptos"/>
              </a:rPr>
              <a:t>Part 1</a:t>
            </a:r>
          </a:p>
          <a:p>
            <a:pPr algn="ctr">
              <a:lnSpc>
                <a:spcPct val="90000"/>
              </a:lnSpc>
              <a:spcBef>
                <a:spcPts val="0"/>
              </a:spcBef>
              <a:spcAft>
                <a:spcPts val="0"/>
              </a:spcAft>
            </a:pPr>
            <a:r>
              <a:rPr sz="570" b="1" i="0">
                <a:solidFill>
                  <a:srgbClr val="6F899A"/>
                </a:solidFill>
                <a:latin typeface="Aptos"/>
              </a:rPr>
              <a:t>understanding emotions from text</a:t>
            </a:r>
          </a:p>
        </p:txBody>
      </p:sp>
      <p:sp>
        <p:nvSpPr>
          <p:cNvPr id="141" name="Rounded Rectangle 140"/>
          <p:cNvSpPr/>
          <p:nvPr/>
        </p:nvSpPr>
        <p:spPr>
          <a:xfrm>
            <a:off x="3193084"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2" name="TextBox 141"/>
          <p:cNvSpPr txBox="1"/>
          <p:nvPr/>
        </p:nvSpPr>
        <p:spPr>
          <a:xfrm>
            <a:off x="3193084"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2</a:t>
            </a:r>
          </a:p>
          <a:p>
            <a:pPr algn="ctr">
              <a:lnSpc>
                <a:spcPct val="90000"/>
              </a:lnSpc>
              <a:spcBef>
                <a:spcPts val="0"/>
              </a:spcBef>
              <a:spcAft>
                <a:spcPts val="0"/>
              </a:spcAft>
            </a:pPr>
            <a:r>
              <a:rPr sz="570" b="0" i="0">
                <a:solidFill>
                  <a:srgbClr val="787878"/>
                </a:solidFill>
                <a:latin typeface="Aptos"/>
              </a:rPr>
              <a:t>emotion regulation with llms</a:t>
            </a:r>
          </a:p>
        </p:txBody>
      </p:sp>
      <p:sp>
        <p:nvSpPr>
          <p:cNvPr id="143" name="Rounded Rectangle 142"/>
          <p:cNvSpPr/>
          <p:nvPr/>
        </p:nvSpPr>
        <p:spPr>
          <a:xfrm>
            <a:off x="4588459"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4" name="TextBox 143"/>
          <p:cNvSpPr txBox="1"/>
          <p:nvPr/>
        </p:nvSpPr>
        <p:spPr>
          <a:xfrm>
            <a:off x="4588459"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3</a:t>
            </a:r>
          </a:p>
          <a:p>
            <a:pPr algn="ctr">
              <a:lnSpc>
                <a:spcPct val="90000"/>
              </a:lnSpc>
              <a:spcBef>
                <a:spcPts val="0"/>
              </a:spcBef>
              <a:spcAft>
                <a:spcPts val="0"/>
              </a:spcAft>
            </a:pPr>
            <a:r>
              <a:rPr sz="570" b="0" i="0">
                <a:solidFill>
                  <a:srgbClr val="787878"/>
                </a:solidFill>
                <a:latin typeface="Aptos"/>
              </a:rPr>
              <a:t>sustaining empathy with diverse discourse moves</a:t>
            </a:r>
          </a:p>
        </p:txBody>
      </p:sp>
      <p:sp>
        <p:nvSpPr>
          <p:cNvPr id="145" name="Rounded Rectangle 144"/>
          <p:cNvSpPr/>
          <p:nvPr/>
        </p:nvSpPr>
        <p:spPr>
          <a:xfrm>
            <a:off x="5983833"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6" name="TextBox 145"/>
          <p:cNvSpPr txBox="1"/>
          <p:nvPr/>
        </p:nvSpPr>
        <p:spPr>
          <a:xfrm>
            <a:off x="5983833"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Conclusion</a:t>
            </a:r>
          </a:p>
          <a:p>
            <a:pPr algn="ctr">
              <a:lnSpc>
                <a:spcPct val="90000"/>
              </a:lnSpc>
              <a:spcBef>
                <a:spcPts val="0"/>
              </a:spcBef>
              <a:spcAft>
                <a:spcPts val="0"/>
              </a:spcAft>
            </a:pPr>
            <a:r>
              <a:rPr sz="570" b="0" i="0">
                <a:solidFill>
                  <a:srgbClr val="787878"/>
                </a:solidFill>
                <a:latin typeface="Aptos"/>
              </a:rPr>
              <a:t>takeaways</a:t>
            </a:r>
          </a:p>
        </p:txBody>
      </p:sp>
      <p:sp>
        <p:nvSpPr>
          <p:cNvPr id="5" name="Google Shape;100;p14">
            <a:extLst>
              <a:ext uri="{FF2B5EF4-FFF2-40B4-BE49-F238E27FC236}">
                <a16:creationId xmlns:a16="http://schemas.microsoft.com/office/drawing/2014/main" id="{BAB04DEA-4127-89EC-0B7A-E3645BB9F0CF}"/>
              </a:ext>
            </a:extLst>
          </p:cNvPr>
          <p:cNvSpPr txBox="1"/>
          <p:nvPr/>
        </p:nvSpPr>
        <p:spPr>
          <a:xfrm>
            <a:off x="4785136" y="967416"/>
            <a:ext cx="2800030" cy="991041"/>
          </a:xfrm>
          <a:prstGeom prst="rect">
            <a:avLst/>
          </a:prstGeom>
          <a:noFill/>
          <a:ln>
            <a:noFill/>
          </a:ln>
        </p:spPr>
        <p:txBody>
          <a:bodyPr spcFirstLastPara="1" wrap="square" lIns="0" tIns="0" rIns="0" bIns="0" anchor="t" anchorCtr="0">
            <a:spAutoFit/>
          </a:bodyPr>
          <a:lstStyle/>
          <a:p>
            <a:pPr lvl="0">
              <a:lnSpc>
                <a:spcPct val="115000"/>
              </a:lnSpc>
            </a:pPr>
            <a:endParaRPr lang="en" b="1" dirty="0">
              <a:solidFill>
                <a:srgbClr val="EEEEEE"/>
              </a:solidFill>
              <a:latin typeface="Source Sans Pro"/>
              <a:ea typeface="Source Sans Pro"/>
              <a:cs typeface="Source Sans Pro"/>
              <a:sym typeface="Source Sans Pro"/>
            </a:endParaRPr>
          </a:p>
          <a:p>
            <a:pPr lvl="0">
              <a:lnSpc>
                <a:spcPct val="115000"/>
              </a:lnSpc>
            </a:pPr>
            <a:r>
              <a:rPr lang="en-US" b="1" dirty="0">
                <a:solidFill>
                  <a:srgbClr val="EEEEEE"/>
                </a:solidFill>
                <a:latin typeface="Source Sans Pro"/>
                <a:ea typeface="Source Sans Pro"/>
                <a:cs typeface="Source Sans Pro"/>
                <a:sym typeface="Source Sans Pro"/>
              </a:rPr>
              <a:t>Discourse Diversity in Multi-Turn Empathic Dialogue</a:t>
            </a:r>
          </a:p>
          <a:p>
            <a:pPr marL="182880" marR="0" lvl="0" indent="-134620" algn="l" defTabSz="914400" rtl="0" eaLnBrk="1" fontAlgn="auto" latinLnBrk="0" hangingPunct="1">
              <a:lnSpc>
                <a:spcPct val="115000"/>
              </a:lnSpc>
              <a:spcBef>
                <a:spcPts val="0"/>
              </a:spcBef>
              <a:spcAft>
                <a:spcPts val="0"/>
              </a:spcAft>
              <a:buClr>
                <a:srgbClr val="EEEEEE"/>
              </a:buClr>
              <a:buSzPts val="1400"/>
              <a:buFont typeface="Source Sans Pro"/>
              <a:buChar char="●"/>
              <a:tabLst/>
              <a:defRPr/>
            </a:pPr>
            <a:r>
              <a:rPr lang="en" i="1" dirty="0">
                <a:solidFill>
                  <a:srgbClr val="EEEEEE"/>
                </a:solidFill>
                <a:latin typeface="Source Sans Pro"/>
                <a:ea typeface="Source Sans Pro"/>
                <a:sym typeface="Source Sans Pro"/>
              </a:rPr>
              <a:t>Under review</a:t>
            </a:r>
            <a:endParaRPr i="1" dirty="0">
              <a:solidFill>
                <a:srgbClr val="EEEEEE"/>
              </a:solidFill>
              <a:latin typeface="Source Sans Pro"/>
              <a:ea typeface="Source Sans Pro"/>
              <a:sym typeface="Source Sans Pro"/>
            </a:endParaRPr>
          </a:p>
        </p:txBody>
      </p:sp>
      <p:sp>
        <p:nvSpPr>
          <p:cNvPr id="10" name="Google Shape;94;p14">
            <a:extLst>
              <a:ext uri="{FF2B5EF4-FFF2-40B4-BE49-F238E27FC236}">
                <a16:creationId xmlns:a16="http://schemas.microsoft.com/office/drawing/2014/main" id="{D4DB5FB6-EA07-2A00-00CF-23A4A999D199}"/>
              </a:ext>
            </a:extLst>
          </p:cNvPr>
          <p:cNvSpPr txBox="1"/>
          <p:nvPr/>
        </p:nvSpPr>
        <p:spPr>
          <a:xfrm>
            <a:off x="6644944" y="4341346"/>
            <a:ext cx="2295000" cy="49552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r>
              <a:rPr lang="en" b="1" dirty="0">
                <a:solidFill>
                  <a:srgbClr val="EEEEEE"/>
                </a:solidFill>
                <a:latin typeface="Source Sans Pro"/>
                <a:ea typeface="Source Sans Pro"/>
                <a:cs typeface="Source Sans Pro"/>
                <a:sym typeface="Source Sans Pro"/>
              </a:rPr>
              <a:t>Conclusion</a:t>
            </a:r>
            <a:endParaRPr b="1" dirty="0">
              <a:solidFill>
                <a:srgbClr val="EEEEEE"/>
              </a:solidFill>
              <a:latin typeface="Source Sans Pro"/>
              <a:ea typeface="Source Sans Pro"/>
              <a:cs typeface="Source Sans Pro"/>
              <a:sym typeface="Source Sans Pro"/>
            </a:endParaRPr>
          </a:p>
          <a:p>
            <a:pPr marL="182880" marR="0" lvl="0" indent="-134620" algn="l" defTabSz="914400" rtl="0" eaLnBrk="1" fontAlgn="auto" latinLnBrk="0" hangingPunct="1">
              <a:lnSpc>
                <a:spcPct val="115000"/>
              </a:lnSpc>
              <a:spcBef>
                <a:spcPts val="0"/>
              </a:spcBef>
              <a:spcAft>
                <a:spcPts val="0"/>
              </a:spcAft>
              <a:buClr>
                <a:srgbClr val="EEEEEE"/>
              </a:buClr>
              <a:buSzPts val="1400"/>
              <a:buFont typeface="Source Sans Pro"/>
              <a:buChar char="●"/>
              <a:tabLst/>
              <a:defRPr/>
            </a:pPr>
            <a:r>
              <a:rPr lang="en" dirty="0">
                <a:solidFill>
                  <a:srgbClr val="EEEEEE"/>
                </a:solidFill>
                <a:latin typeface="Source Sans Pro"/>
                <a:ea typeface="Source Sans Pro"/>
                <a:cs typeface="Source Sans Pro"/>
                <a:sym typeface="Source Sans Pro"/>
              </a:rPr>
              <a:t>Summary of Contributions</a:t>
            </a:r>
            <a:endParaRPr dirty="0">
              <a:solidFill>
                <a:srgbClr val="EEEEEE"/>
              </a:solidFill>
              <a:latin typeface="Source Sans Pro"/>
              <a:ea typeface="Source Sans Pro"/>
              <a:cs typeface="Source Sans Pro"/>
              <a:sym typeface="Source Sans Pro"/>
            </a:endParaRPr>
          </a:p>
        </p:txBody>
      </p:sp>
      <p:sp>
        <p:nvSpPr>
          <p:cNvPr id="11" name="Slide Number Placeholder 10">
            <a:extLst>
              <a:ext uri="{FF2B5EF4-FFF2-40B4-BE49-F238E27FC236}">
                <a16:creationId xmlns:a16="http://schemas.microsoft.com/office/drawing/2014/main" id="{96A43F1A-0A80-22E1-6C08-F5BF6805C32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4438F-FF78-91E3-FF86-E456B1624D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3865BE-B35B-80C2-4B66-E75F3333CDD6}"/>
              </a:ext>
            </a:extLst>
          </p:cNvPr>
          <p:cNvSpPr>
            <a:spLocks noGrp="1"/>
          </p:cNvSpPr>
          <p:nvPr>
            <p:ph type="title"/>
          </p:nvPr>
        </p:nvSpPr>
        <p:spPr/>
        <p:txBody>
          <a:bodyPr>
            <a:normAutofit/>
          </a:bodyPr>
          <a:lstStyle/>
          <a:p>
            <a:r>
              <a:rPr lang="en-US" i="1" dirty="0">
                <a:solidFill>
                  <a:srgbClr val="C00000"/>
                </a:solidFill>
              </a:rPr>
              <a:t>Single-Turn</a:t>
            </a:r>
            <a:r>
              <a:rPr lang="en-US" dirty="0"/>
              <a:t>: LLMs Loop Through the Same Tactics</a:t>
            </a:r>
          </a:p>
        </p:txBody>
      </p:sp>
      <p:sp>
        <p:nvSpPr>
          <p:cNvPr id="4" name="Slide Number Placeholder 3">
            <a:extLst>
              <a:ext uri="{FF2B5EF4-FFF2-40B4-BE49-F238E27FC236}">
                <a16:creationId xmlns:a16="http://schemas.microsoft.com/office/drawing/2014/main" id="{71F33895-0EF9-EB9B-2D64-A251BBDFCA2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30</a:t>
            </a:fld>
            <a:endParaRPr lang="en"/>
          </a:p>
        </p:txBody>
      </p:sp>
      <p:sp>
        <p:nvSpPr>
          <p:cNvPr id="5" name="Rounded Rectangle 4">
            <a:extLst>
              <a:ext uri="{FF2B5EF4-FFF2-40B4-BE49-F238E27FC236}">
                <a16:creationId xmlns:a16="http://schemas.microsoft.com/office/drawing/2014/main" id="{61D7F197-03B7-FBE1-A0E7-EE973A823989}"/>
              </a:ext>
            </a:extLst>
          </p:cNvPr>
          <p:cNvSpPr/>
          <p:nvPr/>
        </p:nvSpPr>
        <p:spPr>
          <a:xfrm>
            <a:off x="402336"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6" name="TextBox 5">
            <a:extLst>
              <a:ext uri="{FF2B5EF4-FFF2-40B4-BE49-F238E27FC236}">
                <a16:creationId xmlns:a16="http://schemas.microsoft.com/office/drawing/2014/main" id="{89F37DB0-F841-D9FC-D312-7A3339CF85FC}"/>
              </a:ext>
            </a:extLst>
          </p:cNvPr>
          <p:cNvSpPr txBox="1"/>
          <p:nvPr/>
        </p:nvSpPr>
        <p:spPr>
          <a:xfrm>
            <a:off x="402336"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Opening</a:t>
            </a:r>
          </a:p>
          <a:p>
            <a:pPr algn="ctr">
              <a:lnSpc>
                <a:spcPct val="90000"/>
              </a:lnSpc>
              <a:spcBef>
                <a:spcPts val="0"/>
              </a:spcBef>
              <a:spcAft>
                <a:spcPts val="0"/>
              </a:spcAft>
            </a:pPr>
            <a:endParaRPr sz="840" b="1" i="0">
              <a:solidFill>
                <a:srgbClr val="6F899A"/>
              </a:solidFill>
              <a:latin typeface="Aptos"/>
            </a:endParaRPr>
          </a:p>
        </p:txBody>
      </p:sp>
      <p:sp>
        <p:nvSpPr>
          <p:cNvPr id="7" name="Rounded Rectangle 6">
            <a:extLst>
              <a:ext uri="{FF2B5EF4-FFF2-40B4-BE49-F238E27FC236}">
                <a16:creationId xmlns:a16="http://schemas.microsoft.com/office/drawing/2014/main" id="{F63E1494-3FFD-ACDC-6CB2-006DD4480190}"/>
              </a:ext>
            </a:extLst>
          </p:cNvPr>
          <p:cNvSpPr/>
          <p:nvPr/>
        </p:nvSpPr>
        <p:spPr>
          <a:xfrm>
            <a:off x="1797710"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TextBox 7">
            <a:extLst>
              <a:ext uri="{FF2B5EF4-FFF2-40B4-BE49-F238E27FC236}">
                <a16:creationId xmlns:a16="http://schemas.microsoft.com/office/drawing/2014/main" id="{094D6B45-D220-873F-866B-BF954FB3A25F}"/>
              </a:ext>
            </a:extLst>
          </p:cNvPr>
          <p:cNvSpPr txBox="1"/>
          <p:nvPr/>
        </p:nvSpPr>
        <p:spPr>
          <a:xfrm>
            <a:off x="1797710"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1</a:t>
            </a:r>
          </a:p>
          <a:p>
            <a:pPr algn="ctr">
              <a:lnSpc>
                <a:spcPct val="90000"/>
              </a:lnSpc>
              <a:spcBef>
                <a:spcPts val="0"/>
              </a:spcBef>
              <a:spcAft>
                <a:spcPts val="0"/>
              </a:spcAft>
            </a:pPr>
            <a:r>
              <a:rPr sz="570" b="0" i="0">
                <a:solidFill>
                  <a:srgbClr val="787878"/>
                </a:solidFill>
                <a:latin typeface="Aptos"/>
              </a:rPr>
              <a:t>understanding emotions from text</a:t>
            </a:r>
          </a:p>
        </p:txBody>
      </p:sp>
      <p:sp>
        <p:nvSpPr>
          <p:cNvPr id="9" name="Rounded Rectangle 8">
            <a:extLst>
              <a:ext uri="{FF2B5EF4-FFF2-40B4-BE49-F238E27FC236}">
                <a16:creationId xmlns:a16="http://schemas.microsoft.com/office/drawing/2014/main" id="{7F600A0C-C4D7-5E38-1AEE-53E0023E6C88}"/>
              </a:ext>
            </a:extLst>
          </p:cNvPr>
          <p:cNvSpPr/>
          <p:nvPr/>
        </p:nvSpPr>
        <p:spPr>
          <a:xfrm>
            <a:off x="3193084"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0" name="TextBox 9">
            <a:extLst>
              <a:ext uri="{FF2B5EF4-FFF2-40B4-BE49-F238E27FC236}">
                <a16:creationId xmlns:a16="http://schemas.microsoft.com/office/drawing/2014/main" id="{3BB84B61-FBB3-9C72-26EB-7E37D477F09C}"/>
              </a:ext>
            </a:extLst>
          </p:cNvPr>
          <p:cNvSpPr txBox="1"/>
          <p:nvPr/>
        </p:nvSpPr>
        <p:spPr>
          <a:xfrm>
            <a:off x="3193084"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2</a:t>
            </a:r>
          </a:p>
          <a:p>
            <a:pPr algn="ctr">
              <a:lnSpc>
                <a:spcPct val="90000"/>
              </a:lnSpc>
              <a:spcBef>
                <a:spcPts val="0"/>
              </a:spcBef>
              <a:spcAft>
                <a:spcPts val="0"/>
              </a:spcAft>
            </a:pPr>
            <a:r>
              <a:rPr sz="570" b="0" i="0">
                <a:solidFill>
                  <a:srgbClr val="787878"/>
                </a:solidFill>
                <a:latin typeface="Aptos"/>
              </a:rPr>
              <a:t>emotion regulation with llms</a:t>
            </a:r>
          </a:p>
        </p:txBody>
      </p:sp>
      <p:sp>
        <p:nvSpPr>
          <p:cNvPr id="11" name="Rounded Rectangle 10">
            <a:extLst>
              <a:ext uri="{FF2B5EF4-FFF2-40B4-BE49-F238E27FC236}">
                <a16:creationId xmlns:a16="http://schemas.microsoft.com/office/drawing/2014/main" id="{8234A98C-BC69-FB43-BDE7-3BB3B8EA68F9}"/>
              </a:ext>
            </a:extLst>
          </p:cNvPr>
          <p:cNvSpPr/>
          <p:nvPr/>
        </p:nvSpPr>
        <p:spPr>
          <a:xfrm>
            <a:off x="4588459" y="36576"/>
            <a:ext cx="1322222" cy="50292"/>
          </a:xfrm>
          <a:prstGeom prst="roundRect">
            <a:avLst/>
          </a:prstGeom>
          <a:solidFill>
            <a:srgbClr val="8AC77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2" name="TextBox 11">
            <a:extLst>
              <a:ext uri="{FF2B5EF4-FFF2-40B4-BE49-F238E27FC236}">
                <a16:creationId xmlns:a16="http://schemas.microsoft.com/office/drawing/2014/main" id="{0397EBD3-866E-F7BC-E595-90D7F2EC8D49}"/>
              </a:ext>
            </a:extLst>
          </p:cNvPr>
          <p:cNvSpPr txBox="1"/>
          <p:nvPr/>
        </p:nvSpPr>
        <p:spPr>
          <a:xfrm>
            <a:off x="4588459"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1" i="0">
                <a:solidFill>
                  <a:srgbClr val="8AC775"/>
                </a:solidFill>
                <a:latin typeface="Aptos"/>
              </a:rPr>
              <a:t>Part 3</a:t>
            </a:r>
          </a:p>
          <a:p>
            <a:pPr algn="ctr">
              <a:lnSpc>
                <a:spcPct val="90000"/>
              </a:lnSpc>
              <a:spcBef>
                <a:spcPts val="0"/>
              </a:spcBef>
              <a:spcAft>
                <a:spcPts val="0"/>
              </a:spcAft>
            </a:pPr>
            <a:r>
              <a:rPr sz="570" b="1" i="0">
                <a:solidFill>
                  <a:srgbClr val="8AC775"/>
                </a:solidFill>
                <a:latin typeface="Aptos"/>
              </a:rPr>
              <a:t>sustaining empathy with diverse discourse moves</a:t>
            </a:r>
          </a:p>
        </p:txBody>
      </p:sp>
      <p:sp>
        <p:nvSpPr>
          <p:cNvPr id="13" name="Rounded Rectangle 12">
            <a:extLst>
              <a:ext uri="{FF2B5EF4-FFF2-40B4-BE49-F238E27FC236}">
                <a16:creationId xmlns:a16="http://schemas.microsoft.com/office/drawing/2014/main" id="{259B2AEA-C6AB-126C-4817-C991D3960BDF}"/>
              </a:ext>
            </a:extLst>
          </p:cNvPr>
          <p:cNvSpPr/>
          <p:nvPr/>
        </p:nvSpPr>
        <p:spPr>
          <a:xfrm>
            <a:off x="5983833"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TextBox 13">
            <a:extLst>
              <a:ext uri="{FF2B5EF4-FFF2-40B4-BE49-F238E27FC236}">
                <a16:creationId xmlns:a16="http://schemas.microsoft.com/office/drawing/2014/main" id="{6E86F9E2-13E5-A229-B118-2549ECB766A5}"/>
              </a:ext>
            </a:extLst>
          </p:cNvPr>
          <p:cNvSpPr txBox="1"/>
          <p:nvPr/>
        </p:nvSpPr>
        <p:spPr>
          <a:xfrm>
            <a:off x="5983833"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Conclusion</a:t>
            </a:r>
          </a:p>
          <a:p>
            <a:pPr algn="ctr">
              <a:lnSpc>
                <a:spcPct val="90000"/>
              </a:lnSpc>
              <a:spcBef>
                <a:spcPts val="0"/>
              </a:spcBef>
              <a:spcAft>
                <a:spcPts val="0"/>
              </a:spcAft>
            </a:pPr>
            <a:r>
              <a:rPr sz="570" b="0" i="0">
                <a:solidFill>
                  <a:srgbClr val="787878"/>
                </a:solidFill>
                <a:latin typeface="Aptos"/>
              </a:rPr>
              <a:t>takeaways</a:t>
            </a:r>
          </a:p>
        </p:txBody>
      </p:sp>
      <p:sp>
        <p:nvSpPr>
          <p:cNvPr id="3" name="TextBox 2">
            <a:extLst>
              <a:ext uri="{FF2B5EF4-FFF2-40B4-BE49-F238E27FC236}">
                <a16:creationId xmlns:a16="http://schemas.microsoft.com/office/drawing/2014/main" id="{F26FE03A-945C-AC92-E405-46162FF0A7AE}"/>
              </a:ext>
            </a:extLst>
          </p:cNvPr>
          <p:cNvSpPr txBox="1"/>
          <p:nvPr/>
        </p:nvSpPr>
        <p:spPr>
          <a:xfrm>
            <a:off x="-1" y="4897279"/>
            <a:ext cx="4143376" cy="246221"/>
          </a:xfrm>
          <a:prstGeom prst="rect">
            <a:avLst/>
          </a:prstGeom>
          <a:noFill/>
        </p:spPr>
        <p:txBody>
          <a:bodyPr wrap="square" lIns="45720" tIns="45720" rIns="45720" bIns="45720" rtlCol="0">
            <a:spAutoFit/>
          </a:bodyPr>
          <a:lstStyle/>
          <a:p>
            <a:r>
              <a:rPr lang="en-US" sz="1000" dirty="0">
                <a:solidFill>
                  <a:schemeClr val="dk2"/>
                </a:solidFill>
                <a:latin typeface="Times New Roman" panose="02020603050405020304" pitchFamily="18" charset="0"/>
                <a:ea typeface="Microsoft Himalaya" pitchFamily="2" charset="0"/>
                <a:cs typeface="Times New Roman" panose="02020603050405020304" pitchFamily="18" charset="0"/>
              </a:rPr>
              <a:t>Findings from: Gueorguieva, </a:t>
            </a:r>
            <a:r>
              <a:rPr lang="en-US" sz="1000" b="1" dirty="0">
                <a:solidFill>
                  <a:schemeClr val="dk2"/>
                </a:solidFill>
                <a:latin typeface="Times New Roman" panose="02020603050405020304" pitchFamily="18" charset="0"/>
                <a:ea typeface="Microsoft Himalaya" pitchFamily="2" charset="0"/>
                <a:cs typeface="Times New Roman" panose="02020603050405020304" pitchFamily="18" charset="0"/>
              </a:rPr>
              <a:t>Zhan</a:t>
            </a:r>
            <a:r>
              <a:rPr lang="en-US" sz="1000" dirty="0">
                <a:solidFill>
                  <a:schemeClr val="dk2"/>
                </a:solidFill>
                <a:latin typeface="Times New Roman" panose="02020603050405020304" pitchFamily="18" charset="0"/>
                <a:ea typeface="Microsoft Himalaya" pitchFamily="2" charset="0"/>
                <a:cs typeface="Times New Roman" panose="02020603050405020304" pitchFamily="18" charset="0"/>
              </a:rPr>
              <a:t>, Suh, Hernandez, Lau, Li, Ong (2026)</a:t>
            </a:r>
            <a:endParaRPr lang="en-US" sz="1000"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endParaRPr>
          </a:p>
        </p:txBody>
      </p:sp>
      <p:sp>
        <p:nvSpPr>
          <p:cNvPr id="15" name="TextBox 14">
            <a:extLst>
              <a:ext uri="{FF2B5EF4-FFF2-40B4-BE49-F238E27FC236}">
                <a16:creationId xmlns:a16="http://schemas.microsoft.com/office/drawing/2014/main" id="{87133BBD-1327-CC22-95BC-0917B2D64459}"/>
              </a:ext>
            </a:extLst>
          </p:cNvPr>
          <p:cNvSpPr txBox="1"/>
          <p:nvPr/>
        </p:nvSpPr>
        <p:spPr>
          <a:xfrm>
            <a:off x="749494" y="1768516"/>
            <a:ext cx="2926080" cy="274320"/>
          </a:xfrm>
          <a:prstGeom prst="rect">
            <a:avLst/>
          </a:prstGeom>
          <a:noFill/>
        </p:spPr>
        <p:txBody>
          <a:bodyPr wrap="square">
            <a:spAutoFit/>
          </a:bodyPr>
          <a:lstStyle/>
          <a:p>
            <a:pPr algn="l">
              <a:defRPr sz="1100" b="0" i="1">
                <a:solidFill>
                  <a:srgbClr val="666666"/>
                </a:solidFill>
                <a:latin typeface="Calibri"/>
              </a:defRPr>
            </a:pPr>
            <a:r>
              <a:rPr dirty="0"/>
              <a:t>Paraphrasing → Validation → Paraphrasing</a:t>
            </a:r>
          </a:p>
        </p:txBody>
      </p:sp>
      <p:sp>
        <p:nvSpPr>
          <p:cNvPr id="16" name="Rounded Rectangle 15">
            <a:extLst>
              <a:ext uri="{FF2B5EF4-FFF2-40B4-BE49-F238E27FC236}">
                <a16:creationId xmlns:a16="http://schemas.microsoft.com/office/drawing/2014/main" id="{0A164F93-1145-419A-66D7-F4412E2AD52F}"/>
              </a:ext>
            </a:extLst>
          </p:cNvPr>
          <p:cNvSpPr/>
          <p:nvPr/>
        </p:nvSpPr>
        <p:spPr>
          <a:xfrm>
            <a:off x="3965456" y="1582679"/>
            <a:ext cx="3118104" cy="320040"/>
          </a:xfrm>
          <a:prstGeom prst="roundRect">
            <a:avLst>
              <a:gd name="adj" fmla="val 0"/>
            </a:avLst>
          </a:prstGeom>
          <a:solidFill>
            <a:srgbClr val="C628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7" name="TextBox 16">
            <a:extLst>
              <a:ext uri="{FF2B5EF4-FFF2-40B4-BE49-F238E27FC236}">
                <a16:creationId xmlns:a16="http://schemas.microsoft.com/office/drawing/2014/main" id="{96838AF3-9810-124D-3FCA-D1213F760873}"/>
              </a:ext>
            </a:extLst>
          </p:cNvPr>
          <p:cNvSpPr txBox="1"/>
          <p:nvPr/>
        </p:nvSpPr>
        <p:spPr>
          <a:xfrm>
            <a:off x="7175000" y="1582679"/>
            <a:ext cx="1371600" cy="320040"/>
          </a:xfrm>
          <a:prstGeom prst="rect">
            <a:avLst/>
          </a:prstGeom>
          <a:noFill/>
        </p:spPr>
        <p:txBody>
          <a:bodyPr wrap="square">
            <a:spAutoFit/>
          </a:bodyPr>
          <a:lstStyle/>
          <a:p>
            <a:pPr algn="l">
              <a:defRPr sz="1400" b="1" i="0">
                <a:solidFill>
                  <a:srgbClr val="C62828"/>
                </a:solidFill>
                <a:latin typeface="Calibri"/>
              </a:defRPr>
            </a:pPr>
            <a:r>
              <a:t>LLMs: 62%</a:t>
            </a:r>
          </a:p>
        </p:txBody>
      </p:sp>
      <p:sp>
        <p:nvSpPr>
          <p:cNvPr id="18" name="Rounded Rectangle 17">
            <a:extLst>
              <a:ext uri="{FF2B5EF4-FFF2-40B4-BE49-F238E27FC236}">
                <a16:creationId xmlns:a16="http://schemas.microsoft.com/office/drawing/2014/main" id="{5D97BB06-D3B0-CAE5-BEE2-2B5D1D990541}"/>
              </a:ext>
            </a:extLst>
          </p:cNvPr>
          <p:cNvSpPr/>
          <p:nvPr/>
        </p:nvSpPr>
        <p:spPr>
          <a:xfrm>
            <a:off x="3965456" y="1948439"/>
            <a:ext cx="1709928" cy="320040"/>
          </a:xfrm>
          <a:prstGeom prst="roundRect">
            <a:avLst>
              <a:gd name="adj" fmla="val 0"/>
            </a:avLst>
          </a:prstGeom>
          <a:solidFill>
            <a:srgbClr val="90A4A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9" name="TextBox 18">
            <a:extLst>
              <a:ext uri="{FF2B5EF4-FFF2-40B4-BE49-F238E27FC236}">
                <a16:creationId xmlns:a16="http://schemas.microsoft.com/office/drawing/2014/main" id="{6B957E95-57FA-DFF7-7A2F-B2F05C2859DE}"/>
              </a:ext>
            </a:extLst>
          </p:cNvPr>
          <p:cNvSpPr txBox="1"/>
          <p:nvPr/>
        </p:nvSpPr>
        <p:spPr>
          <a:xfrm>
            <a:off x="5766824" y="1948439"/>
            <a:ext cx="1645920" cy="320040"/>
          </a:xfrm>
          <a:prstGeom prst="rect">
            <a:avLst/>
          </a:prstGeom>
          <a:noFill/>
        </p:spPr>
        <p:txBody>
          <a:bodyPr wrap="square">
            <a:spAutoFit/>
          </a:bodyPr>
          <a:lstStyle/>
          <a:p>
            <a:pPr algn="l">
              <a:defRPr sz="1400" b="1" i="0">
                <a:solidFill>
                  <a:srgbClr val="666666"/>
                </a:solidFill>
                <a:latin typeface="Calibri"/>
              </a:defRPr>
            </a:pPr>
            <a:r>
              <a:t>Humans: 34%</a:t>
            </a:r>
          </a:p>
        </p:txBody>
      </p:sp>
      <p:sp>
        <p:nvSpPr>
          <p:cNvPr id="20" name="TextBox 19">
            <a:extLst>
              <a:ext uri="{FF2B5EF4-FFF2-40B4-BE49-F238E27FC236}">
                <a16:creationId xmlns:a16="http://schemas.microsoft.com/office/drawing/2014/main" id="{F5C640DF-F2D5-5DDC-1BA3-6D87C1CC21EB}"/>
              </a:ext>
            </a:extLst>
          </p:cNvPr>
          <p:cNvSpPr txBox="1"/>
          <p:nvPr/>
        </p:nvSpPr>
        <p:spPr>
          <a:xfrm>
            <a:off x="749494" y="2720075"/>
            <a:ext cx="2926080" cy="274320"/>
          </a:xfrm>
          <a:prstGeom prst="rect">
            <a:avLst/>
          </a:prstGeom>
          <a:noFill/>
        </p:spPr>
        <p:txBody>
          <a:bodyPr wrap="square">
            <a:spAutoFit/>
          </a:bodyPr>
          <a:lstStyle/>
          <a:p>
            <a:pPr algn="l">
              <a:defRPr sz="1100" b="0" i="1">
                <a:solidFill>
                  <a:srgbClr val="666666"/>
                </a:solidFill>
                <a:latin typeface="Calibri"/>
              </a:defRPr>
            </a:pPr>
            <a:r>
              <a:rPr dirty="0"/>
              <a:t>Validation → Paraphrasing → Validation</a:t>
            </a:r>
          </a:p>
        </p:txBody>
      </p:sp>
      <p:sp>
        <p:nvSpPr>
          <p:cNvPr id="21" name="Rounded Rectangle 20">
            <a:extLst>
              <a:ext uri="{FF2B5EF4-FFF2-40B4-BE49-F238E27FC236}">
                <a16:creationId xmlns:a16="http://schemas.microsoft.com/office/drawing/2014/main" id="{BEB9B372-6533-25BA-EC13-5DCA0CEC985D}"/>
              </a:ext>
            </a:extLst>
          </p:cNvPr>
          <p:cNvSpPr/>
          <p:nvPr/>
        </p:nvSpPr>
        <p:spPr>
          <a:xfrm>
            <a:off x="3965456" y="2532913"/>
            <a:ext cx="2162556" cy="320040"/>
          </a:xfrm>
          <a:prstGeom prst="roundRect">
            <a:avLst>
              <a:gd name="adj" fmla="val 0"/>
            </a:avLst>
          </a:prstGeom>
          <a:solidFill>
            <a:srgbClr val="C628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2" name="TextBox 21">
            <a:extLst>
              <a:ext uri="{FF2B5EF4-FFF2-40B4-BE49-F238E27FC236}">
                <a16:creationId xmlns:a16="http://schemas.microsoft.com/office/drawing/2014/main" id="{AAF22340-DCB9-078C-389D-435918CF262D}"/>
              </a:ext>
            </a:extLst>
          </p:cNvPr>
          <p:cNvSpPr txBox="1"/>
          <p:nvPr/>
        </p:nvSpPr>
        <p:spPr>
          <a:xfrm>
            <a:off x="6219452" y="2532913"/>
            <a:ext cx="1371600" cy="320040"/>
          </a:xfrm>
          <a:prstGeom prst="rect">
            <a:avLst/>
          </a:prstGeom>
          <a:noFill/>
        </p:spPr>
        <p:txBody>
          <a:bodyPr wrap="square">
            <a:spAutoFit/>
          </a:bodyPr>
          <a:lstStyle/>
          <a:p>
            <a:pPr algn="l">
              <a:defRPr sz="1400" b="1" i="0">
                <a:solidFill>
                  <a:srgbClr val="C62828"/>
                </a:solidFill>
                <a:latin typeface="Calibri"/>
              </a:defRPr>
            </a:pPr>
            <a:r>
              <a:t>LLMs: 43%</a:t>
            </a:r>
          </a:p>
        </p:txBody>
      </p:sp>
      <p:sp>
        <p:nvSpPr>
          <p:cNvPr id="23" name="Rounded Rectangle 22">
            <a:extLst>
              <a:ext uri="{FF2B5EF4-FFF2-40B4-BE49-F238E27FC236}">
                <a16:creationId xmlns:a16="http://schemas.microsoft.com/office/drawing/2014/main" id="{AEBEB462-CD39-D57E-B3E2-F60CB7A278AC}"/>
              </a:ext>
            </a:extLst>
          </p:cNvPr>
          <p:cNvSpPr/>
          <p:nvPr/>
        </p:nvSpPr>
        <p:spPr>
          <a:xfrm>
            <a:off x="3965456" y="2898673"/>
            <a:ext cx="1508760" cy="320040"/>
          </a:xfrm>
          <a:prstGeom prst="roundRect">
            <a:avLst>
              <a:gd name="adj" fmla="val 0"/>
            </a:avLst>
          </a:prstGeom>
          <a:solidFill>
            <a:srgbClr val="90A4A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4" name="TextBox 23">
            <a:extLst>
              <a:ext uri="{FF2B5EF4-FFF2-40B4-BE49-F238E27FC236}">
                <a16:creationId xmlns:a16="http://schemas.microsoft.com/office/drawing/2014/main" id="{57D10F6E-688D-4CB2-3FA3-82185F444DEF}"/>
              </a:ext>
            </a:extLst>
          </p:cNvPr>
          <p:cNvSpPr txBox="1"/>
          <p:nvPr/>
        </p:nvSpPr>
        <p:spPr>
          <a:xfrm>
            <a:off x="5565656" y="2898673"/>
            <a:ext cx="1645920" cy="320040"/>
          </a:xfrm>
          <a:prstGeom prst="rect">
            <a:avLst/>
          </a:prstGeom>
          <a:noFill/>
        </p:spPr>
        <p:txBody>
          <a:bodyPr wrap="square">
            <a:spAutoFit/>
          </a:bodyPr>
          <a:lstStyle/>
          <a:p>
            <a:pPr algn="l">
              <a:defRPr sz="1400" b="1" i="0">
                <a:solidFill>
                  <a:srgbClr val="666666"/>
                </a:solidFill>
                <a:latin typeface="Calibri"/>
              </a:defRPr>
            </a:pPr>
            <a:r>
              <a:t>Humans: 30%</a:t>
            </a:r>
          </a:p>
        </p:txBody>
      </p:sp>
      <p:sp>
        <p:nvSpPr>
          <p:cNvPr id="25" name="TextBox 24">
            <a:extLst>
              <a:ext uri="{FF2B5EF4-FFF2-40B4-BE49-F238E27FC236}">
                <a16:creationId xmlns:a16="http://schemas.microsoft.com/office/drawing/2014/main" id="{B766D20E-15E1-B3FB-0DD1-66F7DC056C30}"/>
              </a:ext>
            </a:extLst>
          </p:cNvPr>
          <p:cNvSpPr txBox="1"/>
          <p:nvPr/>
        </p:nvSpPr>
        <p:spPr>
          <a:xfrm>
            <a:off x="749494" y="3660469"/>
            <a:ext cx="2926080" cy="274320"/>
          </a:xfrm>
          <a:prstGeom prst="rect">
            <a:avLst/>
          </a:prstGeom>
          <a:noFill/>
        </p:spPr>
        <p:txBody>
          <a:bodyPr wrap="square">
            <a:spAutoFit/>
          </a:bodyPr>
          <a:lstStyle/>
          <a:p>
            <a:pPr algn="l">
              <a:defRPr sz="1100" b="0" i="1">
                <a:solidFill>
                  <a:srgbClr val="666666"/>
                </a:solidFill>
                <a:latin typeface="Calibri"/>
              </a:defRPr>
            </a:pPr>
            <a:r>
              <a:rPr dirty="0"/>
              <a:t>Advice → Information → Advice</a:t>
            </a:r>
          </a:p>
        </p:txBody>
      </p:sp>
      <p:sp>
        <p:nvSpPr>
          <p:cNvPr id="26" name="Rounded Rectangle 25">
            <a:extLst>
              <a:ext uri="{FF2B5EF4-FFF2-40B4-BE49-F238E27FC236}">
                <a16:creationId xmlns:a16="http://schemas.microsoft.com/office/drawing/2014/main" id="{62623891-EF4C-6F92-F435-14028F0D1B7E}"/>
              </a:ext>
            </a:extLst>
          </p:cNvPr>
          <p:cNvSpPr/>
          <p:nvPr/>
        </p:nvSpPr>
        <p:spPr>
          <a:xfrm>
            <a:off x="3965456" y="3483146"/>
            <a:ext cx="1508760" cy="320040"/>
          </a:xfrm>
          <a:prstGeom prst="roundRect">
            <a:avLst>
              <a:gd name="adj" fmla="val 0"/>
            </a:avLst>
          </a:prstGeom>
          <a:solidFill>
            <a:srgbClr val="C628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7" name="TextBox 26">
            <a:extLst>
              <a:ext uri="{FF2B5EF4-FFF2-40B4-BE49-F238E27FC236}">
                <a16:creationId xmlns:a16="http://schemas.microsoft.com/office/drawing/2014/main" id="{D0D4217F-9FA9-2C53-A6C9-44A19390F67F}"/>
              </a:ext>
            </a:extLst>
          </p:cNvPr>
          <p:cNvSpPr txBox="1"/>
          <p:nvPr/>
        </p:nvSpPr>
        <p:spPr>
          <a:xfrm>
            <a:off x="5565656" y="3483146"/>
            <a:ext cx="1371600" cy="320040"/>
          </a:xfrm>
          <a:prstGeom prst="rect">
            <a:avLst/>
          </a:prstGeom>
          <a:noFill/>
        </p:spPr>
        <p:txBody>
          <a:bodyPr wrap="square">
            <a:spAutoFit/>
          </a:bodyPr>
          <a:lstStyle/>
          <a:p>
            <a:pPr algn="l">
              <a:defRPr sz="1400" b="1" i="0">
                <a:solidFill>
                  <a:srgbClr val="C62828"/>
                </a:solidFill>
                <a:latin typeface="Calibri"/>
              </a:defRPr>
            </a:pPr>
            <a:r>
              <a:t>LLMs: 30%</a:t>
            </a:r>
          </a:p>
        </p:txBody>
      </p:sp>
      <p:sp>
        <p:nvSpPr>
          <p:cNvPr id="28" name="Rounded Rectangle 27">
            <a:extLst>
              <a:ext uri="{FF2B5EF4-FFF2-40B4-BE49-F238E27FC236}">
                <a16:creationId xmlns:a16="http://schemas.microsoft.com/office/drawing/2014/main" id="{3C7584D2-7941-5275-A75B-252EA9450F43}"/>
              </a:ext>
            </a:extLst>
          </p:cNvPr>
          <p:cNvSpPr/>
          <p:nvPr/>
        </p:nvSpPr>
        <p:spPr>
          <a:xfrm>
            <a:off x="3965456" y="3848906"/>
            <a:ext cx="1056132" cy="320040"/>
          </a:xfrm>
          <a:prstGeom prst="roundRect">
            <a:avLst>
              <a:gd name="adj" fmla="val 0"/>
            </a:avLst>
          </a:prstGeom>
          <a:solidFill>
            <a:srgbClr val="90A4A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9" name="TextBox 28">
            <a:extLst>
              <a:ext uri="{FF2B5EF4-FFF2-40B4-BE49-F238E27FC236}">
                <a16:creationId xmlns:a16="http://schemas.microsoft.com/office/drawing/2014/main" id="{61D9517D-1B85-83BA-853D-F7DF54969D9B}"/>
              </a:ext>
            </a:extLst>
          </p:cNvPr>
          <p:cNvSpPr txBox="1"/>
          <p:nvPr/>
        </p:nvSpPr>
        <p:spPr>
          <a:xfrm>
            <a:off x="5113028" y="3848906"/>
            <a:ext cx="1645920" cy="320040"/>
          </a:xfrm>
          <a:prstGeom prst="rect">
            <a:avLst/>
          </a:prstGeom>
          <a:noFill/>
        </p:spPr>
        <p:txBody>
          <a:bodyPr wrap="square">
            <a:spAutoFit/>
          </a:bodyPr>
          <a:lstStyle/>
          <a:p>
            <a:pPr algn="l">
              <a:defRPr sz="1400" b="1" i="0">
                <a:solidFill>
                  <a:srgbClr val="666666"/>
                </a:solidFill>
                <a:latin typeface="Calibri"/>
              </a:defRPr>
            </a:pPr>
            <a:r>
              <a:t>Humans: 21%</a:t>
            </a:r>
          </a:p>
        </p:txBody>
      </p:sp>
      <p:sp>
        <p:nvSpPr>
          <p:cNvPr id="31" name="Rounded Rectangle 30">
            <a:extLst>
              <a:ext uri="{FF2B5EF4-FFF2-40B4-BE49-F238E27FC236}">
                <a16:creationId xmlns:a16="http://schemas.microsoft.com/office/drawing/2014/main" id="{5ADD5C51-A663-1E78-43D1-B48F096ACB3C}"/>
              </a:ext>
            </a:extLst>
          </p:cNvPr>
          <p:cNvSpPr/>
          <p:nvPr/>
        </p:nvSpPr>
        <p:spPr>
          <a:xfrm>
            <a:off x="5206704" y="1030846"/>
            <a:ext cx="3625596" cy="411972"/>
          </a:xfrm>
          <a:prstGeom prst="roundRect">
            <a:avLst>
              <a:gd name="adj" fmla="val 5000"/>
            </a:avLst>
          </a:prstGeom>
          <a:solidFill>
            <a:srgbClr val="FFF8E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defTabSz="457200">
              <a:buClrTx/>
              <a:defRPr sz="1300" b="0" i="1">
                <a:solidFill>
                  <a:srgbClr val="333333"/>
                </a:solidFill>
                <a:latin typeface="Calibri"/>
              </a:defRPr>
            </a:pPr>
            <a:r>
              <a:rPr kumimoji="0" lang="en-US" sz="1200" b="0" i="1" u="none" strike="noStrike" kern="1200" cap="none" spc="0" normalizeH="0" baseline="0" noProof="0" dirty="0">
                <a:ln>
                  <a:noFill/>
                </a:ln>
                <a:solidFill>
                  <a:srgbClr val="333333"/>
                </a:solidFill>
                <a:effectLst/>
                <a:uLnTx/>
                <a:uFillTx/>
                <a:latin typeface="Calibri"/>
                <a:ea typeface="+mn-ea"/>
                <a:cs typeface="+mn-cs"/>
              </a:rPr>
              <a:t>“I understand” → “That sounds tough” → “I hear you”</a:t>
            </a:r>
            <a:br>
              <a:rPr kumimoji="0" lang="en-US" sz="1200" b="0" i="1" u="none" strike="noStrike" kern="1200" cap="none" spc="0" normalizeH="0" baseline="0" noProof="0" dirty="0">
                <a:ln>
                  <a:noFill/>
                </a:ln>
                <a:solidFill>
                  <a:srgbClr val="333333"/>
                </a:solidFill>
                <a:effectLst/>
                <a:uLnTx/>
                <a:uFillTx/>
                <a:latin typeface="Calibri"/>
                <a:ea typeface="+mn-ea"/>
                <a:cs typeface="+mn-cs"/>
              </a:rPr>
            </a:br>
            <a:r>
              <a:rPr kumimoji="0" lang="en-US" sz="1200" b="0" i="1" u="none" strike="noStrike" kern="1200" cap="none" spc="0" normalizeH="0" baseline="0" noProof="0" dirty="0">
                <a:ln>
                  <a:noFill/>
                </a:ln>
                <a:solidFill>
                  <a:srgbClr val="333333"/>
                </a:solidFill>
                <a:effectLst/>
                <a:uLnTx/>
                <a:uFillTx/>
                <a:latin typeface="Calibri"/>
                <a:ea typeface="+mn-ea"/>
                <a:cs typeface="+mn-cs"/>
              </a:rPr>
              <a:t>Same discourse moves, every time.</a:t>
            </a:r>
          </a:p>
        </p:txBody>
      </p:sp>
      <p:sp>
        <p:nvSpPr>
          <p:cNvPr id="33" name="Rounded Rectangle 32">
            <a:extLst>
              <a:ext uri="{FF2B5EF4-FFF2-40B4-BE49-F238E27FC236}">
                <a16:creationId xmlns:a16="http://schemas.microsoft.com/office/drawing/2014/main" id="{4287D29F-6905-FEB5-92C1-2A0032A78752}"/>
              </a:ext>
            </a:extLst>
          </p:cNvPr>
          <p:cNvSpPr/>
          <p:nvPr/>
        </p:nvSpPr>
        <p:spPr>
          <a:xfrm>
            <a:off x="2335680" y="4297261"/>
            <a:ext cx="4768312" cy="572699"/>
          </a:xfrm>
          <a:prstGeom prst="roundRect">
            <a:avLst>
              <a:gd name="adj" fmla="val 5000"/>
            </a:avLst>
          </a:prstGeom>
          <a:solidFill>
            <a:srgbClr val="F9E0E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defTabSz="457200">
              <a:buClrTx/>
              <a:defRPr sz="1300" b="0" i="1">
                <a:solidFill>
                  <a:srgbClr val="333333"/>
                </a:solidFill>
                <a:latin typeface="Calibri"/>
              </a:defRPr>
            </a:pPr>
            <a:r>
              <a:rPr lang="en-US" sz="1600" dirty="0"/>
              <a:t>LLMs are stuck in loops. This is single-turn.</a:t>
            </a:r>
          </a:p>
          <a:p>
            <a:pPr lvl="0" algn="ctr" defTabSz="457200">
              <a:buClrTx/>
              <a:defRPr sz="1300" b="0" i="1">
                <a:solidFill>
                  <a:srgbClr val="333333"/>
                </a:solidFill>
                <a:latin typeface="Calibri"/>
              </a:defRPr>
            </a:pPr>
            <a:r>
              <a:rPr lang="en-US" sz="1600" dirty="0"/>
              <a:t>Does the rigidity compound across multiple turns?</a:t>
            </a:r>
            <a:endParaRPr kumimoji="0" lang="en-US" sz="1600" b="0" i="1" u="none" strike="noStrike" kern="1200" cap="none" spc="0" normalizeH="0" baseline="0" noProof="0" dirty="0">
              <a:ln>
                <a:noFill/>
              </a:ln>
              <a:solidFill>
                <a:srgbClr val="333333"/>
              </a:solidFill>
              <a:effectLst/>
              <a:uLnTx/>
              <a:uFillTx/>
              <a:latin typeface="Calibri"/>
            </a:endParaRPr>
          </a:p>
        </p:txBody>
      </p:sp>
    </p:spTree>
    <p:extLst>
      <p:ext uri="{BB962C8B-B14F-4D97-AF65-F5344CB8AC3E}">
        <p14:creationId xmlns:p14="http://schemas.microsoft.com/office/powerpoint/2010/main" val="122801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TextBox 87">
            <a:extLst>
              <a:ext uri="{FF2B5EF4-FFF2-40B4-BE49-F238E27FC236}">
                <a16:creationId xmlns:a16="http://schemas.microsoft.com/office/drawing/2014/main" id="{A4DCD792-2019-ECB8-384C-47194BBA7791}"/>
              </a:ext>
            </a:extLst>
          </p:cNvPr>
          <p:cNvSpPr txBox="1"/>
          <p:nvPr/>
        </p:nvSpPr>
        <p:spPr>
          <a:xfrm>
            <a:off x="-1" y="4897279"/>
            <a:ext cx="3385458" cy="246221"/>
          </a:xfrm>
          <a:prstGeom prst="rect">
            <a:avLst/>
          </a:prstGeom>
          <a:noFill/>
        </p:spPr>
        <p:txBody>
          <a:bodyPr wrap="square" lIns="45720" tIns="45720" rIns="45720" bIns="45720" rtlCol="0">
            <a:spAutoFit/>
          </a:bodyPr>
          <a:lstStyle/>
          <a:p>
            <a:r>
              <a:rPr lang="en-US" sz="1000" b="1" dirty="0">
                <a:solidFill>
                  <a:schemeClr val="dk2"/>
                </a:solidFill>
                <a:latin typeface="Times New Roman" panose="02020603050405020304" pitchFamily="18" charset="0"/>
                <a:ea typeface="Microsoft Himalaya" pitchFamily="2" charset="0"/>
                <a:cs typeface="Times New Roman" panose="02020603050405020304" pitchFamily="18" charset="0"/>
              </a:rPr>
              <a:t>Z</a:t>
            </a:r>
            <a:r>
              <a:rPr lang="en-US" sz="1000" b="1"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han</a:t>
            </a:r>
            <a:r>
              <a:rPr lang="en-US" sz="1000"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 Gueorguieva, Hernandez, Suh, Ong, Li (</a:t>
            </a:r>
            <a:r>
              <a:rPr lang="en-US" sz="1000" i="1"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Under Review</a:t>
            </a:r>
            <a:r>
              <a:rPr lang="en-US" sz="1000"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a:t>
            </a:r>
          </a:p>
        </p:txBody>
      </p:sp>
      <p:sp>
        <p:nvSpPr>
          <p:cNvPr id="2" name="Title 1">
            <a:extLst>
              <a:ext uri="{FF2B5EF4-FFF2-40B4-BE49-F238E27FC236}">
                <a16:creationId xmlns:a16="http://schemas.microsoft.com/office/drawing/2014/main" id="{4F64569B-30B5-C4C6-1425-5B7A439E1F11}"/>
              </a:ext>
            </a:extLst>
          </p:cNvPr>
          <p:cNvSpPr>
            <a:spLocks noGrp="1"/>
          </p:cNvSpPr>
          <p:nvPr>
            <p:ph type="title"/>
          </p:nvPr>
        </p:nvSpPr>
        <p:spPr/>
        <p:txBody>
          <a:bodyPr>
            <a:normAutofit/>
          </a:bodyPr>
          <a:lstStyle/>
          <a:p>
            <a:r>
              <a:rPr lang="en-US" dirty="0"/>
              <a:t>Does This </a:t>
            </a:r>
            <a:r>
              <a:rPr lang="en-US" dirty="0">
                <a:solidFill>
                  <a:srgbClr val="C00000"/>
                </a:solidFill>
              </a:rPr>
              <a:t>Rigidity</a:t>
            </a:r>
            <a:r>
              <a:rPr lang="en-US" dirty="0"/>
              <a:t> Compound Across Turns?</a:t>
            </a:r>
          </a:p>
        </p:txBody>
      </p:sp>
      <p:sp>
        <p:nvSpPr>
          <p:cNvPr id="4" name="Slide Number Placeholder 3">
            <a:extLst>
              <a:ext uri="{FF2B5EF4-FFF2-40B4-BE49-F238E27FC236}">
                <a16:creationId xmlns:a16="http://schemas.microsoft.com/office/drawing/2014/main" id="{541A54EC-C63E-853D-488E-43AC88F8362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31</a:t>
            </a:fld>
            <a:endParaRPr lang="en"/>
          </a:p>
        </p:txBody>
      </p:sp>
      <p:sp>
        <p:nvSpPr>
          <p:cNvPr id="5" name="Rounded Rectangle 4">
            <a:extLst>
              <a:ext uri="{FF2B5EF4-FFF2-40B4-BE49-F238E27FC236}">
                <a16:creationId xmlns:a16="http://schemas.microsoft.com/office/drawing/2014/main" id="{00EB65A0-9687-8A82-578A-799E2495DF8E}"/>
              </a:ext>
            </a:extLst>
          </p:cNvPr>
          <p:cNvSpPr/>
          <p:nvPr/>
        </p:nvSpPr>
        <p:spPr>
          <a:xfrm>
            <a:off x="402336"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6" name="TextBox 5">
            <a:extLst>
              <a:ext uri="{FF2B5EF4-FFF2-40B4-BE49-F238E27FC236}">
                <a16:creationId xmlns:a16="http://schemas.microsoft.com/office/drawing/2014/main" id="{C7FBDCFD-86CD-5602-7017-0C321B44485C}"/>
              </a:ext>
            </a:extLst>
          </p:cNvPr>
          <p:cNvSpPr txBox="1"/>
          <p:nvPr/>
        </p:nvSpPr>
        <p:spPr>
          <a:xfrm>
            <a:off x="402336"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Opening</a:t>
            </a:r>
          </a:p>
          <a:p>
            <a:pPr algn="ctr">
              <a:lnSpc>
                <a:spcPct val="90000"/>
              </a:lnSpc>
              <a:spcBef>
                <a:spcPts val="0"/>
              </a:spcBef>
              <a:spcAft>
                <a:spcPts val="0"/>
              </a:spcAft>
            </a:pPr>
            <a:endParaRPr sz="840" b="1" i="0">
              <a:solidFill>
                <a:srgbClr val="6F899A"/>
              </a:solidFill>
              <a:latin typeface="Aptos"/>
            </a:endParaRPr>
          </a:p>
        </p:txBody>
      </p:sp>
      <p:sp>
        <p:nvSpPr>
          <p:cNvPr id="7" name="Rounded Rectangle 6">
            <a:extLst>
              <a:ext uri="{FF2B5EF4-FFF2-40B4-BE49-F238E27FC236}">
                <a16:creationId xmlns:a16="http://schemas.microsoft.com/office/drawing/2014/main" id="{C1286618-A9F9-8BC0-0E22-9808320E2DEE}"/>
              </a:ext>
            </a:extLst>
          </p:cNvPr>
          <p:cNvSpPr/>
          <p:nvPr/>
        </p:nvSpPr>
        <p:spPr>
          <a:xfrm>
            <a:off x="1797710"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TextBox 7">
            <a:extLst>
              <a:ext uri="{FF2B5EF4-FFF2-40B4-BE49-F238E27FC236}">
                <a16:creationId xmlns:a16="http://schemas.microsoft.com/office/drawing/2014/main" id="{BE024036-C700-790E-CCE0-D3B3272DB1F6}"/>
              </a:ext>
            </a:extLst>
          </p:cNvPr>
          <p:cNvSpPr txBox="1"/>
          <p:nvPr/>
        </p:nvSpPr>
        <p:spPr>
          <a:xfrm>
            <a:off x="1797710"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1</a:t>
            </a:r>
          </a:p>
          <a:p>
            <a:pPr algn="ctr">
              <a:lnSpc>
                <a:spcPct val="90000"/>
              </a:lnSpc>
              <a:spcBef>
                <a:spcPts val="0"/>
              </a:spcBef>
              <a:spcAft>
                <a:spcPts val="0"/>
              </a:spcAft>
            </a:pPr>
            <a:r>
              <a:rPr sz="570" b="0" i="0">
                <a:solidFill>
                  <a:srgbClr val="787878"/>
                </a:solidFill>
                <a:latin typeface="Aptos"/>
              </a:rPr>
              <a:t>understanding emotions from text</a:t>
            </a:r>
          </a:p>
        </p:txBody>
      </p:sp>
      <p:sp>
        <p:nvSpPr>
          <p:cNvPr id="9" name="Rounded Rectangle 8">
            <a:extLst>
              <a:ext uri="{FF2B5EF4-FFF2-40B4-BE49-F238E27FC236}">
                <a16:creationId xmlns:a16="http://schemas.microsoft.com/office/drawing/2014/main" id="{994D5C2B-11D8-64E4-C94D-89C0266ABA03}"/>
              </a:ext>
            </a:extLst>
          </p:cNvPr>
          <p:cNvSpPr/>
          <p:nvPr/>
        </p:nvSpPr>
        <p:spPr>
          <a:xfrm>
            <a:off x="3193084"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0" name="TextBox 9">
            <a:extLst>
              <a:ext uri="{FF2B5EF4-FFF2-40B4-BE49-F238E27FC236}">
                <a16:creationId xmlns:a16="http://schemas.microsoft.com/office/drawing/2014/main" id="{C69CDEE2-6FF0-9052-6C32-08C78D3018F5}"/>
              </a:ext>
            </a:extLst>
          </p:cNvPr>
          <p:cNvSpPr txBox="1"/>
          <p:nvPr/>
        </p:nvSpPr>
        <p:spPr>
          <a:xfrm>
            <a:off x="3193084"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2</a:t>
            </a:r>
          </a:p>
          <a:p>
            <a:pPr algn="ctr">
              <a:lnSpc>
                <a:spcPct val="90000"/>
              </a:lnSpc>
              <a:spcBef>
                <a:spcPts val="0"/>
              </a:spcBef>
              <a:spcAft>
                <a:spcPts val="0"/>
              </a:spcAft>
            </a:pPr>
            <a:r>
              <a:rPr sz="570" b="0" i="0">
                <a:solidFill>
                  <a:srgbClr val="787878"/>
                </a:solidFill>
                <a:latin typeface="Aptos"/>
              </a:rPr>
              <a:t>emotion regulation with llms</a:t>
            </a:r>
          </a:p>
        </p:txBody>
      </p:sp>
      <p:sp>
        <p:nvSpPr>
          <p:cNvPr id="11" name="Rounded Rectangle 10">
            <a:extLst>
              <a:ext uri="{FF2B5EF4-FFF2-40B4-BE49-F238E27FC236}">
                <a16:creationId xmlns:a16="http://schemas.microsoft.com/office/drawing/2014/main" id="{0E034DC6-1E52-CE5A-C341-6E56B40652A6}"/>
              </a:ext>
            </a:extLst>
          </p:cNvPr>
          <p:cNvSpPr/>
          <p:nvPr/>
        </p:nvSpPr>
        <p:spPr>
          <a:xfrm>
            <a:off x="4588459" y="36576"/>
            <a:ext cx="1322222" cy="50292"/>
          </a:xfrm>
          <a:prstGeom prst="roundRect">
            <a:avLst/>
          </a:prstGeom>
          <a:solidFill>
            <a:srgbClr val="8AC77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2" name="TextBox 11">
            <a:extLst>
              <a:ext uri="{FF2B5EF4-FFF2-40B4-BE49-F238E27FC236}">
                <a16:creationId xmlns:a16="http://schemas.microsoft.com/office/drawing/2014/main" id="{BE178C71-6805-23AF-C276-689B9E4D200E}"/>
              </a:ext>
            </a:extLst>
          </p:cNvPr>
          <p:cNvSpPr txBox="1"/>
          <p:nvPr/>
        </p:nvSpPr>
        <p:spPr>
          <a:xfrm>
            <a:off x="4588459"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1" i="0">
                <a:solidFill>
                  <a:srgbClr val="8AC775"/>
                </a:solidFill>
                <a:latin typeface="Aptos"/>
              </a:rPr>
              <a:t>Part 3</a:t>
            </a:r>
          </a:p>
          <a:p>
            <a:pPr algn="ctr">
              <a:lnSpc>
                <a:spcPct val="90000"/>
              </a:lnSpc>
              <a:spcBef>
                <a:spcPts val="0"/>
              </a:spcBef>
              <a:spcAft>
                <a:spcPts val="0"/>
              </a:spcAft>
            </a:pPr>
            <a:r>
              <a:rPr sz="570" b="1" i="0">
                <a:solidFill>
                  <a:srgbClr val="8AC775"/>
                </a:solidFill>
                <a:latin typeface="Aptos"/>
              </a:rPr>
              <a:t>sustaining empathy with diverse discourse moves</a:t>
            </a:r>
          </a:p>
        </p:txBody>
      </p:sp>
      <p:sp>
        <p:nvSpPr>
          <p:cNvPr id="13" name="Rounded Rectangle 12">
            <a:extLst>
              <a:ext uri="{FF2B5EF4-FFF2-40B4-BE49-F238E27FC236}">
                <a16:creationId xmlns:a16="http://schemas.microsoft.com/office/drawing/2014/main" id="{F395672D-C96B-7245-4652-D581ED05F07B}"/>
              </a:ext>
            </a:extLst>
          </p:cNvPr>
          <p:cNvSpPr/>
          <p:nvPr/>
        </p:nvSpPr>
        <p:spPr>
          <a:xfrm>
            <a:off x="5983833"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TextBox 13">
            <a:extLst>
              <a:ext uri="{FF2B5EF4-FFF2-40B4-BE49-F238E27FC236}">
                <a16:creationId xmlns:a16="http://schemas.microsoft.com/office/drawing/2014/main" id="{5F9F85BA-938C-7FE3-8F9C-EF5D7911C4F2}"/>
              </a:ext>
            </a:extLst>
          </p:cNvPr>
          <p:cNvSpPr txBox="1"/>
          <p:nvPr/>
        </p:nvSpPr>
        <p:spPr>
          <a:xfrm>
            <a:off x="5983833"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Conclusion</a:t>
            </a:r>
          </a:p>
          <a:p>
            <a:pPr algn="ctr">
              <a:lnSpc>
                <a:spcPct val="90000"/>
              </a:lnSpc>
              <a:spcBef>
                <a:spcPts val="0"/>
              </a:spcBef>
              <a:spcAft>
                <a:spcPts val="0"/>
              </a:spcAft>
            </a:pPr>
            <a:r>
              <a:rPr sz="570" b="0" i="0">
                <a:solidFill>
                  <a:srgbClr val="787878"/>
                </a:solidFill>
                <a:latin typeface="Aptos"/>
              </a:rPr>
              <a:t>takeaways</a:t>
            </a:r>
          </a:p>
        </p:txBody>
      </p:sp>
      <p:pic>
        <p:nvPicPr>
          <p:cNvPr id="115" name="Picture 114" descr="A screenshot of a chat&#10;&#10;AI-generated content may be incorrect.">
            <a:extLst>
              <a:ext uri="{FF2B5EF4-FFF2-40B4-BE49-F238E27FC236}">
                <a16:creationId xmlns:a16="http://schemas.microsoft.com/office/drawing/2014/main" id="{59E28160-7FE0-B2A2-D939-BD63EE773C20}"/>
              </a:ext>
            </a:extLst>
          </p:cNvPr>
          <p:cNvPicPr>
            <a:picLocks noChangeAspect="1"/>
          </p:cNvPicPr>
          <p:nvPr/>
        </p:nvPicPr>
        <p:blipFill>
          <a:blip r:embed="rId2"/>
          <a:srcRect l="45490" t="62945" r="31499"/>
          <a:stretch>
            <a:fillRect/>
          </a:stretch>
        </p:blipFill>
        <p:spPr>
          <a:xfrm>
            <a:off x="4387688" y="3433297"/>
            <a:ext cx="1616018" cy="1363965"/>
          </a:xfrm>
          <a:prstGeom prst="rect">
            <a:avLst/>
          </a:prstGeom>
        </p:spPr>
      </p:pic>
      <p:pic>
        <p:nvPicPr>
          <p:cNvPr id="116" name="Picture 115" descr="A screenshot of a chat&#10;&#10;AI-generated content may be incorrect.">
            <a:extLst>
              <a:ext uri="{FF2B5EF4-FFF2-40B4-BE49-F238E27FC236}">
                <a16:creationId xmlns:a16="http://schemas.microsoft.com/office/drawing/2014/main" id="{C613663F-A363-7910-B04A-A367D5336AED}"/>
              </a:ext>
            </a:extLst>
          </p:cNvPr>
          <p:cNvPicPr>
            <a:picLocks noChangeAspect="1"/>
          </p:cNvPicPr>
          <p:nvPr/>
        </p:nvPicPr>
        <p:blipFill>
          <a:blip r:embed="rId2"/>
          <a:srcRect l="45086" t="34726" r="31904" b="37056"/>
          <a:stretch>
            <a:fillRect/>
          </a:stretch>
        </p:blipFill>
        <p:spPr>
          <a:xfrm>
            <a:off x="4367815" y="2394610"/>
            <a:ext cx="1616018" cy="1038687"/>
          </a:xfrm>
          <a:prstGeom prst="rect">
            <a:avLst/>
          </a:prstGeom>
        </p:spPr>
      </p:pic>
      <p:pic>
        <p:nvPicPr>
          <p:cNvPr id="117" name="Picture 116" descr="A screenshot of a chat&#10;&#10;AI-generated content may be incorrect.">
            <a:extLst>
              <a:ext uri="{FF2B5EF4-FFF2-40B4-BE49-F238E27FC236}">
                <a16:creationId xmlns:a16="http://schemas.microsoft.com/office/drawing/2014/main" id="{3F7C070D-8A35-CB4E-26DC-2162421FC283}"/>
              </a:ext>
            </a:extLst>
          </p:cNvPr>
          <p:cNvPicPr>
            <a:picLocks noChangeAspect="1"/>
          </p:cNvPicPr>
          <p:nvPr/>
        </p:nvPicPr>
        <p:blipFill>
          <a:blip r:embed="rId2"/>
          <a:srcRect l="45086" r="31904" b="65273"/>
          <a:stretch>
            <a:fillRect/>
          </a:stretch>
        </p:blipFill>
        <p:spPr>
          <a:xfrm>
            <a:off x="4367815" y="1116327"/>
            <a:ext cx="1616018" cy="1278283"/>
          </a:xfrm>
          <a:prstGeom prst="rect">
            <a:avLst/>
          </a:prstGeom>
        </p:spPr>
      </p:pic>
      <p:pic>
        <p:nvPicPr>
          <p:cNvPr id="118" name="Picture 117" descr="A screenshot of a chat&#10;&#10;AI-generated content may be incorrect.">
            <a:extLst>
              <a:ext uri="{FF2B5EF4-FFF2-40B4-BE49-F238E27FC236}">
                <a16:creationId xmlns:a16="http://schemas.microsoft.com/office/drawing/2014/main" id="{D94BCA32-F0FB-0582-471F-143AA14F7295}"/>
              </a:ext>
            </a:extLst>
          </p:cNvPr>
          <p:cNvPicPr>
            <a:picLocks noChangeAspect="1"/>
          </p:cNvPicPr>
          <p:nvPr/>
        </p:nvPicPr>
        <p:blipFill>
          <a:blip r:embed="rId2"/>
          <a:srcRect t="62945" r="54768"/>
          <a:stretch>
            <a:fillRect/>
          </a:stretch>
        </p:blipFill>
        <p:spPr>
          <a:xfrm>
            <a:off x="1191216" y="3433297"/>
            <a:ext cx="3176600" cy="1363965"/>
          </a:xfrm>
          <a:prstGeom prst="rect">
            <a:avLst/>
          </a:prstGeom>
        </p:spPr>
      </p:pic>
      <p:pic>
        <p:nvPicPr>
          <p:cNvPr id="119" name="Picture 118" descr="A screenshot of a chat&#10;&#10;AI-generated content may be incorrect.">
            <a:extLst>
              <a:ext uri="{FF2B5EF4-FFF2-40B4-BE49-F238E27FC236}">
                <a16:creationId xmlns:a16="http://schemas.microsoft.com/office/drawing/2014/main" id="{BFB31632-2E33-8D62-A1EA-CF6E4729E58A}"/>
              </a:ext>
            </a:extLst>
          </p:cNvPr>
          <p:cNvPicPr>
            <a:picLocks noChangeAspect="1"/>
          </p:cNvPicPr>
          <p:nvPr/>
        </p:nvPicPr>
        <p:blipFill>
          <a:blip r:embed="rId2"/>
          <a:srcRect t="34726" r="54768" b="37056"/>
          <a:stretch>
            <a:fillRect/>
          </a:stretch>
        </p:blipFill>
        <p:spPr>
          <a:xfrm>
            <a:off x="1191216" y="2394610"/>
            <a:ext cx="3176600" cy="1038687"/>
          </a:xfrm>
          <a:prstGeom prst="rect">
            <a:avLst/>
          </a:prstGeom>
        </p:spPr>
      </p:pic>
      <p:pic>
        <p:nvPicPr>
          <p:cNvPr id="120" name="Picture 119" descr="A screenshot of a chat&#10;&#10;AI-generated content may be incorrect.">
            <a:extLst>
              <a:ext uri="{FF2B5EF4-FFF2-40B4-BE49-F238E27FC236}">
                <a16:creationId xmlns:a16="http://schemas.microsoft.com/office/drawing/2014/main" id="{BC2913C4-47FE-BBFB-C783-A850010F264D}"/>
              </a:ext>
            </a:extLst>
          </p:cNvPr>
          <p:cNvPicPr>
            <a:picLocks noChangeAspect="1"/>
          </p:cNvPicPr>
          <p:nvPr/>
        </p:nvPicPr>
        <p:blipFill>
          <a:blip r:embed="rId2"/>
          <a:srcRect r="54768" b="65273"/>
          <a:stretch>
            <a:fillRect/>
          </a:stretch>
        </p:blipFill>
        <p:spPr>
          <a:xfrm>
            <a:off x="1191215" y="1116327"/>
            <a:ext cx="3176600" cy="1278284"/>
          </a:xfrm>
          <a:prstGeom prst="rect">
            <a:avLst/>
          </a:prstGeom>
        </p:spPr>
      </p:pic>
      <p:pic>
        <p:nvPicPr>
          <p:cNvPr id="121" name="Picture 120" descr="A screenshot of a chat&#10;&#10;AI-generated content may be incorrect.">
            <a:extLst>
              <a:ext uri="{FF2B5EF4-FFF2-40B4-BE49-F238E27FC236}">
                <a16:creationId xmlns:a16="http://schemas.microsoft.com/office/drawing/2014/main" id="{7AE258D9-8AF9-8BD5-3C09-83F7FE2E9040}"/>
              </a:ext>
            </a:extLst>
          </p:cNvPr>
          <p:cNvPicPr>
            <a:picLocks noChangeAspect="1"/>
          </p:cNvPicPr>
          <p:nvPr/>
        </p:nvPicPr>
        <p:blipFill>
          <a:blip r:embed="rId2"/>
          <a:srcRect l="68096" r="606" b="63178"/>
          <a:stretch>
            <a:fillRect/>
          </a:stretch>
        </p:blipFill>
        <p:spPr>
          <a:xfrm>
            <a:off x="5983833" y="1116326"/>
            <a:ext cx="2198142" cy="1355409"/>
          </a:xfrm>
          <a:prstGeom prst="rect">
            <a:avLst/>
          </a:prstGeom>
        </p:spPr>
      </p:pic>
      <p:pic>
        <p:nvPicPr>
          <p:cNvPr id="122" name="Picture 121" descr="A screenshot of a chat&#10;&#10;AI-generated content may be incorrect.">
            <a:extLst>
              <a:ext uri="{FF2B5EF4-FFF2-40B4-BE49-F238E27FC236}">
                <a16:creationId xmlns:a16="http://schemas.microsoft.com/office/drawing/2014/main" id="{595048F0-54EB-F35A-9B7D-5D6DE0C839D7}"/>
              </a:ext>
            </a:extLst>
          </p:cNvPr>
          <p:cNvPicPr>
            <a:picLocks noChangeAspect="1"/>
          </p:cNvPicPr>
          <p:nvPr/>
        </p:nvPicPr>
        <p:blipFill>
          <a:blip r:embed="rId2"/>
          <a:srcRect l="68096" t="34727" r="606" b="30546"/>
          <a:stretch>
            <a:fillRect/>
          </a:stretch>
        </p:blipFill>
        <p:spPr>
          <a:xfrm>
            <a:off x="5983832" y="2394610"/>
            <a:ext cx="2198142" cy="1278281"/>
          </a:xfrm>
          <a:prstGeom prst="rect">
            <a:avLst/>
          </a:prstGeom>
        </p:spPr>
      </p:pic>
      <p:pic>
        <p:nvPicPr>
          <p:cNvPr id="123" name="Picture 122" descr="A screenshot of a chat&#10;&#10;AI-generated content may be incorrect.">
            <a:extLst>
              <a:ext uri="{FF2B5EF4-FFF2-40B4-BE49-F238E27FC236}">
                <a16:creationId xmlns:a16="http://schemas.microsoft.com/office/drawing/2014/main" id="{3944F164-1D88-A3F4-E9F1-46CB5EA435CA}"/>
              </a:ext>
            </a:extLst>
          </p:cNvPr>
          <p:cNvPicPr>
            <a:picLocks noChangeAspect="1"/>
          </p:cNvPicPr>
          <p:nvPr/>
        </p:nvPicPr>
        <p:blipFill>
          <a:blip r:embed="rId2"/>
          <a:srcRect l="68096" t="69454" r="606"/>
          <a:stretch>
            <a:fillRect/>
          </a:stretch>
        </p:blipFill>
        <p:spPr>
          <a:xfrm>
            <a:off x="5983831" y="3672893"/>
            <a:ext cx="2198142" cy="1124369"/>
          </a:xfrm>
          <a:prstGeom prst="rect">
            <a:avLst/>
          </a:prstGeom>
        </p:spPr>
      </p:pic>
      <p:sp>
        <p:nvSpPr>
          <p:cNvPr id="17" name="Google Shape;389;p40">
            <a:extLst>
              <a:ext uri="{FF2B5EF4-FFF2-40B4-BE49-F238E27FC236}">
                <a16:creationId xmlns:a16="http://schemas.microsoft.com/office/drawing/2014/main" id="{105CB08A-D357-07C0-BCDF-A2A53E336E0C}"/>
              </a:ext>
            </a:extLst>
          </p:cNvPr>
          <p:cNvSpPr/>
          <p:nvPr/>
        </p:nvSpPr>
        <p:spPr>
          <a:xfrm>
            <a:off x="4387687" y="1116327"/>
            <a:ext cx="1576271" cy="3680936"/>
          </a:xfrm>
          <a:custGeom>
            <a:avLst/>
            <a:gdLst>
              <a:gd name="csX0" fmla="*/ 0 w 1576271"/>
              <a:gd name="csY0" fmla="*/ 81651 h 3680936"/>
              <a:gd name="csX1" fmla="*/ 81651 w 1576271"/>
              <a:gd name="csY1" fmla="*/ 0 h 3680936"/>
              <a:gd name="csX2" fmla="*/ 580900 w 1576271"/>
              <a:gd name="csY2" fmla="*/ 0 h 3680936"/>
              <a:gd name="csX3" fmla="*/ 1037760 w 1576271"/>
              <a:gd name="csY3" fmla="*/ 0 h 3680936"/>
              <a:gd name="csX4" fmla="*/ 1494620 w 1576271"/>
              <a:gd name="csY4" fmla="*/ 0 h 3680936"/>
              <a:gd name="csX5" fmla="*/ 1576271 w 1576271"/>
              <a:gd name="csY5" fmla="*/ 81651 h 3680936"/>
              <a:gd name="csX6" fmla="*/ 1576271 w 1576271"/>
              <a:gd name="csY6" fmla="*/ 597571 h 3680936"/>
              <a:gd name="csX7" fmla="*/ 1576271 w 1576271"/>
              <a:gd name="csY7" fmla="*/ 1113490 h 3680936"/>
              <a:gd name="csX8" fmla="*/ 1576271 w 1576271"/>
              <a:gd name="csY8" fmla="*/ 1770115 h 3680936"/>
              <a:gd name="csX9" fmla="*/ 1576271 w 1576271"/>
              <a:gd name="csY9" fmla="*/ 2250859 h 3680936"/>
              <a:gd name="csX10" fmla="*/ 1576271 w 1576271"/>
              <a:gd name="csY10" fmla="*/ 2837131 h 3680936"/>
              <a:gd name="csX11" fmla="*/ 1576271 w 1576271"/>
              <a:gd name="csY11" fmla="*/ 3599285 h 3680936"/>
              <a:gd name="csX12" fmla="*/ 1494620 w 1576271"/>
              <a:gd name="csY12" fmla="*/ 3680936 h 3680936"/>
              <a:gd name="csX13" fmla="*/ 1023630 w 1576271"/>
              <a:gd name="csY13" fmla="*/ 3680936 h 3680936"/>
              <a:gd name="csX14" fmla="*/ 580900 w 1576271"/>
              <a:gd name="csY14" fmla="*/ 3680936 h 3680936"/>
              <a:gd name="csX15" fmla="*/ 81651 w 1576271"/>
              <a:gd name="csY15" fmla="*/ 3680936 h 3680936"/>
              <a:gd name="csX16" fmla="*/ 0 w 1576271"/>
              <a:gd name="csY16" fmla="*/ 3599285 h 3680936"/>
              <a:gd name="csX17" fmla="*/ 0 w 1576271"/>
              <a:gd name="csY17" fmla="*/ 2977836 h 3680936"/>
              <a:gd name="csX18" fmla="*/ 0 w 1576271"/>
              <a:gd name="csY18" fmla="*/ 2461917 h 3680936"/>
              <a:gd name="csX19" fmla="*/ 0 w 1576271"/>
              <a:gd name="csY19" fmla="*/ 1805292 h 3680936"/>
              <a:gd name="csX20" fmla="*/ 0 w 1576271"/>
              <a:gd name="csY20" fmla="*/ 1219019 h 3680936"/>
              <a:gd name="csX21" fmla="*/ 0 w 1576271"/>
              <a:gd name="csY21" fmla="*/ 703100 h 3680936"/>
              <a:gd name="csX22" fmla="*/ 0 w 1576271"/>
              <a:gd name="csY22" fmla="*/ 81651 h 368093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1576271" h="3680936" extrusionOk="0">
                <a:moveTo>
                  <a:pt x="0" y="81651"/>
                </a:moveTo>
                <a:cubicBezTo>
                  <a:pt x="-8552" y="31281"/>
                  <a:pt x="26184" y="3893"/>
                  <a:pt x="81651" y="0"/>
                </a:cubicBezTo>
                <a:cubicBezTo>
                  <a:pt x="311315" y="3467"/>
                  <a:pt x="448193" y="-8274"/>
                  <a:pt x="580900" y="0"/>
                </a:cubicBezTo>
                <a:cubicBezTo>
                  <a:pt x="713607" y="8274"/>
                  <a:pt x="818321" y="-2045"/>
                  <a:pt x="1037760" y="0"/>
                </a:cubicBezTo>
                <a:cubicBezTo>
                  <a:pt x="1257199" y="2045"/>
                  <a:pt x="1402460" y="6817"/>
                  <a:pt x="1494620" y="0"/>
                </a:cubicBezTo>
                <a:cubicBezTo>
                  <a:pt x="1538661" y="-3395"/>
                  <a:pt x="1578816" y="27137"/>
                  <a:pt x="1576271" y="81651"/>
                </a:cubicBezTo>
                <a:cubicBezTo>
                  <a:pt x="1599674" y="280018"/>
                  <a:pt x="1576164" y="401193"/>
                  <a:pt x="1576271" y="597571"/>
                </a:cubicBezTo>
                <a:cubicBezTo>
                  <a:pt x="1576378" y="793949"/>
                  <a:pt x="1578180" y="987353"/>
                  <a:pt x="1576271" y="1113490"/>
                </a:cubicBezTo>
                <a:cubicBezTo>
                  <a:pt x="1574362" y="1239627"/>
                  <a:pt x="1595196" y="1545074"/>
                  <a:pt x="1576271" y="1770115"/>
                </a:cubicBezTo>
                <a:cubicBezTo>
                  <a:pt x="1557346" y="1995156"/>
                  <a:pt x="1561924" y="2065039"/>
                  <a:pt x="1576271" y="2250859"/>
                </a:cubicBezTo>
                <a:cubicBezTo>
                  <a:pt x="1590618" y="2436679"/>
                  <a:pt x="1578412" y="2709383"/>
                  <a:pt x="1576271" y="2837131"/>
                </a:cubicBezTo>
                <a:cubicBezTo>
                  <a:pt x="1574130" y="2964879"/>
                  <a:pt x="1557964" y="3283814"/>
                  <a:pt x="1576271" y="3599285"/>
                </a:cubicBezTo>
                <a:cubicBezTo>
                  <a:pt x="1581207" y="3639503"/>
                  <a:pt x="1542398" y="3679206"/>
                  <a:pt x="1494620" y="3680936"/>
                </a:cubicBezTo>
                <a:cubicBezTo>
                  <a:pt x="1365312" y="3679436"/>
                  <a:pt x="1137146" y="3661956"/>
                  <a:pt x="1023630" y="3680936"/>
                </a:cubicBezTo>
                <a:cubicBezTo>
                  <a:pt x="910114" y="3699917"/>
                  <a:pt x="789600" y="3664692"/>
                  <a:pt x="580900" y="3680936"/>
                </a:cubicBezTo>
                <a:cubicBezTo>
                  <a:pt x="372200" y="3697181"/>
                  <a:pt x="182831" y="3691944"/>
                  <a:pt x="81651" y="3680936"/>
                </a:cubicBezTo>
                <a:cubicBezTo>
                  <a:pt x="35666" y="3679122"/>
                  <a:pt x="267" y="3640766"/>
                  <a:pt x="0" y="3599285"/>
                </a:cubicBezTo>
                <a:cubicBezTo>
                  <a:pt x="-25774" y="3340449"/>
                  <a:pt x="-23924" y="3164746"/>
                  <a:pt x="0" y="2977836"/>
                </a:cubicBezTo>
                <a:cubicBezTo>
                  <a:pt x="23924" y="2790926"/>
                  <a:pt x="6859" y="2684805"/>
                  <a:pt x="0" y="2461917"/>
                </a:cubicBezTo>
                <a:cubicBezTo>
                  <a:pt x="-6859" y="2239029"/>
                  <a:pt x="29142" y="2101904"/>
                  <a:pt x="0" y="1805292"/>
                </a:cubicBezTo>
                <a:cubicBezTo>
                  <a:pt x="-29142" y="1508681"/>
                  <a:pt x="-4685" y="1440487"/>
                  <a:pt x="0" y="1219019"/>
                </a:cubicBezTo>
                <a:cubicBezTo>
                  <a:pt x="4685" y="997551"/>
                  <a:pt x="18252" y="866145"/>
                  <a:pt x="0" y="703100"/>
                </a:cubicBezTo>
                <a:cubicBezTo>
                  <a:pt x="-18252" y="540055"/>
                  <a:pt x="-29463" y="381689"/>
                  <a:pt x="0" y="81651"/>
                </a:cubicBezTo>
                <a:close/>
              </a:path>
            </a:pathLst>
          </a:custGeom>
          <a:noFill/>
          <a:ln w="25400" cap="flat" cmpd="sng">
            <a:solidFill>
              <a:srgbClr val="A03223"/>
            </a:solidFill>
            <a:prstDash val="sysDash"/>
            <a:round/>
            <a:headEnd type="none" w="sm" len="sm"/>
            <a:tailEnd type="none" w="sm" len="sm"/>
            <a:extLst>
              <a:ext uri="{C807C97D-BFC1-408E-A445-0C87EB9F89A2}">
                <ask:lineSketchStyleProps xmlns:ask="http://schemas.microsoft.com/office/drawing/2018/sketchyshapes" sd="1219033472">
                  <a:prstGeom prst="roundRect">
                    <a:avLst>
                      <a:gd name="adj" fmla="val 5180"/>
                    </a:avLst>
                  </a:prstGeom>
                  <ask:type>
                    <ask:lineSketchFreehand/>
                  </ask:type>
                </ask:lineSketchStyleProps>
              </a:ext>
            </a:extLst>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 name="Rounded Rectangle 15">
            <a:extLst>
              <a:ext uri="{FF2B5EF4-FFF2-40B4-BE49-F238E27FC236}">
                <a16:creationId xmlns:a16="http://schemas.microsoft.com/office/drawing/2014/main" id="{22DB9826-C2F6-87D2-4048-9C1FD9C5CAA0}"/>
              </a:ext>
            </a:extLst>
          </p:cNvPr>
          <p:cNvSpPr/>
          <p:nvPr/>
        </p:nvSpPr>
        <p:spPr>
          <a:xfrm>
            <a:off x="1891869" y="2181325"/>
            <a:ext cx="4951891" cy="1319060"/>
          </a:xfrm>
          <a:prstGeom prst="roundRect">
            <a:avLst/>
          </a:prstGeom>
          <a:solidFill>
            <a:srgbClr val="F9E0E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lnSpc>
                <a:spcPct val="110000"/>
              </a:lnSpc>
              <a:spcAft>
                <a:spcPts val="400"/>
              </a:spcAft>
            </a:pPr>
            <a:r>
              <a:rPr lang="en-US" sz="2000" b="1" dirty="0">
                <a:solidFill>
                  <a:srgbClr val="222222"/>
                </a:solidFill>
                <a:latin typeface="Calibri" panose="020F0502020204030204" pitchFamily="34" charset="0"/>
                <a:ea typeface="Source Sans Pro" panose="020B0503030403020204" pitchFamily="34" charset="0"/>
                <a:cs typeface="Calibri" panose="020F0502020204030204" pitchFamily="34" charset="0"/>
              </a:rPr>
              <a:t>Vanilla LLM locks into one discourse move (e.g., Validation here) </a:t>
            </a:r>
            <a:r>
              <a:rPr lang="en-US" sz="2000" b="1" dirty="0">
                <a:solidFill>
                  <a:srgbClr val="C00000"/>
                </a:solidFill>
                <a:latin typeface="Calibri" panose="020F0502020204030204" pitchFamily="34" charset="0"/>
                <a:ea typeface="Source Sans Pro" panose="020B0503030403020204" pitchFamily="34" charset="0"/>
                <a:cs typeface="Calibri" panose="020F0502020204030204" pitchFamily="34" charset="0"/>
              </a:rPr>
              <a:t>every turn</a:t>
            </a:r>
            <a:r>
              <a:rPr lang="en-US" sz="2000" b="1" dirty="0">
                <a:solidFill>
                  <a:srgbClr val="222222"/>
                </a:solidFill>
                <a:latin typeface="Calibri" panose="020F0502020204030204" pitchFamily="34" charset="0"/>
                <a:ea typeface="Source Sans Pro" panose="020B0503030403020204" pitchFamily="34" charset="0"/>
                <a:cs typeface="Calibri" panose="020F0502020204030204" pitchFamily="34" charset="0"/>
              </a:rPr>
              <a:t>.</a:t>
            </a:r>
          </a:p>
          <a:p>
            <a:pPr algn="ctr">
              <a:lnSpc>
                <a:spcPct val="110000"/>
              </a:lnSpc>
              <a:spcAft>
                <a:spcPts val="400"/>
              </a:spcAft>
            </a:pPr>
            <a:r>
              <a:rPr lang="en-US" sz="1600" b="1" i="1" dirty="0">
                <a:solidFill>
                  <a:srgbClr val="666666"/>
                </a:solidFill>
                <a:latin typeface="Calibri" panose="020F0502020204030204" pitchFamily="34" charset="0"/>
                <a:ea typeface="Source Sans Pro" panose="020B0503030403020204" pitchFamily="34" charset="0"/>
                <a:cs typeface="Calibri" panose="020F0502020204030204" pitchFamily="34" charset="0"/>
              </a:rPr>
              <a:t>The conversation becomes formulaic, not adaptive.</a:t>
            </a:r>
          </a:p>
        </p:txBody>
      </p:sp>
    </p:spTree>
    <p:extLst>
      <p:ext uri="{BB962C8B-B14F-4D97-AF65-F5344CB8AC3E}">
        <p14:creationId xmlns:p14="http://schemas.microsoft.com/office/powerpoint/2010/main" val="669681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53BEF9-362B-6C10-3CC7-16972ACD6933}"/>
            </a:ext>
          </a:extLst>
        </p:cNvPr>
        <p:cNvGrpSpPr/>
        <p:nvPr/>
      </p:nvGrpSpPr>
      <p:grpSpPr>
        <a:xfrm>
          <a:off x="0" y="0"/>
          <a:ext cx="0" cy="0"/>
          <a:chOff x="0" y="0"/>
          <a:chExt cx="0" cy="0"/>
        </a:xfrm>
      </p:grpSpPr>
      <p:sp>
        <p:nvSpPr>
          <p:cNvPr id="88" name="TextBox 87">
            <a:extLst>
              <a:ext uri="{FF2B5EF4-FFF2-40B4-BE49-F238E27FC236}">
                <a16:creationId xmlns:a16="http://schemas.microsoft.com/office/drawing/2014/main" id="{340CE8C2-A882-696B-B61B-85A66979DE9C}"/>
              </a:ext>
            </a:extLst>
          </p:cNvPr>
          <p:cNvSpPr txBox="1"/>
          <p:nvPr/>
        </p:nvSpPr>
        <p:spPr>
          <a:xfrm>
            <a:off x="-1" y="4897279"/>
            <a:ext cx="3385458" cy="246221"/>
          </a:xfrm>
          <a:prstGeom prst="rect">
            <a:avLst/>
          </a:prstGeom>
          <a:noFill/>
        </p:spPr>
        <p:txBody>
          <a:bodyPr wrap="square" lIns="45720" tIns="45720" rIns="45720" bIns="45720" rtlCol="0">
            <a:spAutoFit/>
          </a:bodyPr>
          <a:lstStyle/>
          <a:p>
            <a:r>
              <a:rPr lang="en-US" sz="1000" b="1" dirty="0">
                <a:solidFill>
                  <a:schemeClr val="dk2"/>
                </a:solidFill>
                <a:latin typeface="Times New Roman" panose="02020603050405020304" pitchFamily="18" charset="0"/>
                <a:ea typeface="Microsoft Himalaya" pitchFamily="2" charset="0"/>
                <a:cs typeface="Times New Roman" panose="02020603050405020304" pitchFamily="18" charset="0"/>
              </a:rPr>
              <a:t>Z</a:t>
            </a:r>
            <a:r>
              <a:rPr lang="en-US" sz="1000" b="1"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han</a:t>
            </a:r>
            <a:r>
              <a:rPr lang="en-US" sz="1000"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 Gueorguieva, Hernandez, Suh, Ong, Li (</a:t>
            </a:r>
            <a:r>
              <a:rPr lang="en-US" sz="1000" i="1"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Under Review</a:t>
            </a:r>
            <a:r>
              <a:rPr lang="en-US" sz="1000"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a:t>
            </a:r>
          </a:p>
        </p:txBody>
      </p:sp>
      <p:sp>
        <p:nvSpPr>
          <p:cNvPr id="2" name="Title 1">
            <a:extLst>
              <a:ext uri="{FF2B5EF4-FFF2-40B4-BE49-F238E27FC236}">
                <a16:creationId xmlns:a16="http://schemas.microsoft.com/office/drawing/2014/main" id="{DF2788C0-51BD-B0E2-FFAF-1E3F9451FBDC}"/>
              </a:ext>
            </a:extLst>
          </p:cNvPr>
          <p:cNvSpPr>
            <a:spLocks noGrp="1"/>
          </p:cNvSpPr>
          <p:nvPr>
            <p:ph type="title"/>
          </p:nvPr>
        </p:nvSpPr>
        <p:spPr/>
        <p:txBody>
          <a:bodyPr>
            <a:normAutofit fontScale="90000"/>
          </a:bodyPr>
          <a:lstStyle/>
          <a:p>
            <a:r>
              <a:rPr lang="en-US" dirty="0"/>
              <a:t>This </a:t>
            </a:r>
            <a:r>
              <a:rPr lang="en-US" sz="2800" dirty="0"/>
              <a:t>Rigidity</a:t>
            </a:r>
            <a:r>
              <a:rPr lang="en-US" dirty="0">
                <a:solidFill>
                  <a:srgbClr val="C00000"/>
                </a:solidFill>
              </a:rPr>
              <a:t> Compounds in Multi Turn </a:t>
            </a:r>
            <a:r>
              <a:rPr lang="en-US" dirty="0"/>
              <a:t>Dialogue!</a:t>
            </a:r>
          </a:p>
        </p:txBody>
      </p:sp>
      <p:sp>
        <p:nvSpPr>
          <p:cNvPr id="4" name="Slide Number Placeholder 3">
            <a:extLst>
              <a:ext uri="{FF2B5EF4-FFF2-40B4-BE49-F238E27FC236}">
                <a16:creationId xmlns:a16="http://schemas.microsoft.com/office/drawing/2014/main" id="{3DA2FE18-69F3-4748-B87D-96654DCD7F7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32</a:t>
            </a:fld>
            <a:endParaRPr lang="en"/>
          </a:p>
        </p:txBody>
      </p:sp>
      <p:sp>
        <p:nvSpPr>
          <p:cNvPr id="5" name="Rounded Rectangle 4">
            <a:extLst>
              <a:ext uri="{FF2B5EF4-FFF2-40B4-BE49-F238E27FC236}">
                <a16:creationId xmlns:a16="http://schemas.microsoft.com/office/drawing/2014/main" id="{B5F016B4-D6E3-F118-8CA7-94D437AB595C}"/>
              </a:ext>
            </a:extLst>
          </p:cNvPr>
          <p:cNvSpPr/>
          <p:nvPr/>
        </p:nvSpPr>
        <p:spPr>
          <a:xfrm>
            <a:off x="402336"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6" name="TextBox 5">
            <a:extLst>
              <a:ext uri="{FF2B5EF4-FFF2-40B4-BE49-F238E27FC236}">
                <a16:creationId xmlns:a16="http://schemas.microsoft.com/office/drawing/2014/main" id="{D581C952-8876-7008-F9F8-53BB98C0977E}"/>
              </a:ext>
            </a:extLst>
          </p:cNvPr>
          <p:cNvSpPr txBox="1"/>
          <p:nvPr/>
        </p:nvSpPr>
        <p:spPr>
          <a:xfrm>
            <a:off x="402336"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Opening</a:t>
            </a:r>
          </a:p>
          <a:p>
            <a:pPr algn="ctr">
              <a:lnSpc>
                <a:spcPct val="90000"/>
              </a:lnSpc>
              <a:spcBef>
                <a:spcPts val="0"/>
              </a:spcBef>
              <a:spcAft>
                <a:spcPts val="0"/>
              </a:spcAft>
            </a:pPr>
            <a:endParaRPr sz="840" b="1" i="0">
              <a:solidFill>
                <a:srgbClr val="6F899A"/>
              </a:solidFill>
              <a:latin typeface="Aptos"/>
            </a:endParaRPr>
          </a:p>
        </p:txBody>
      </p:sp>
      <p:sp>
        <p:nvSpPr>
          <p:cNvPr id="7" name="Rounded Rectangle 6">
            <a:extLst>
              <a:ext uri="{FF2B5EF4-FFF2-40B4-BE49-F238E27FC236}">
                <a16:creationId xmlns:a16="http://schemas.microsoft.com/office/drawing/2014/main" id="{DF67E99D-805A-66C9-D76F-FE52C0E34D81}"/>
              </a:ext>
            </a:extLst>
          </p:cNvPr>
          <p:cNvSpPr/>
          <p:nvPr/>
        </p:nvSpPr>
        <p:spPr>
          <a:xfrm>
            <a:off x="1797710"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TextBox 7">
            <a:extLst>
              <a:ext uri="{FF2B5EF4-FFF2-40B4-BE49-F238E27FC236}">
                <a16:creationId xmlns:a16="http://schemas.microsoft.com/office/drawing/2014/main" id="{0628A5C9-7289-1AD2-9BC1-93CB9DF596B6}"/>
              </a:ext>
            </a:extLst>
          </p:cNvPr>
          <p:cNvSpPr txBox="1"/>
          <p:nvPr/>
        </p:nvSpPr>
        <p:spPr>
          <a:xfrm>
            <a:off x="1797710"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1</a:t>
            </a:r>
          </a:p>
          <a:p>
            <a:pPr algn="ctr">
              <a:lnSpc>
                <a:spcPct val="90000"/>
              </a:lnSpc>
              <a:spcBef>
                <a:spcPts val="0"/>
              </a:spcBef>
              <a:spcAft>
                <a:spcPts val="0"/>
              </a:spcAft>
            </a:pPr>
            <a:r>
              <a:rPr sz="570" b="0" i="0">
                <a:solidFill>
                  <a:srgbClr val="787878"/>
                </a:solidFill>
                <a:latin typeface="Aptos"/>
              </a:rPr>
              <a:t>understanding emotions from text</a:t>
            </a:r>
          </a:p>
        </p:txBody>
      </p:sp>
      <p:sp>
        <p:nvSpPr>
          <p:cNvPr id="9" name="Rounded Rectangle 8">
            <a:extLst>
              <a:ext uri="{FF2B5EF4-FFF2-40B4-BE49-F238E27FC236}">
                <a16:creationId xmlns:a16="http://schemas.microsoft.com/office/drawing/2014/main" id="{A56C0055-5A15-66FF-EB16-F35C4D8468A5}"/>
              </a:ext>
            </a:extLst>
          </p:cNvPr>
          <p:cNvSpPr/>
          <p:nvPr/>
        </p:nvSpPr>
        <p:spPr>
          <a:xfrm>
            <a:off x="3193084"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0" name="TextBox 9">
            <a:extLst>
              <a:ext uri="{FF2B5EF4-FFF2-40B4-BE49-F238E27FC236}">
                <a16:creationId xmlns:a16="http://schemas.microsoft.com/office/drawing/2014/main" id="{44E76292-7009-D5FC-B041-311EAFAF9954}"/>
              </a:ext>
            </a:extLst>
          </p:cNvPr>
          <p:cNvSpPr txBox="1"/>
          <p:nvPr/>
        </p:nvSpPr>
        <p:spPr>
          <a:xfrm>
            <a:off x="3193084"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2</a:t>
            </a:r>
          </a:p>
          <a:p>
            <a:pPr algn="ctr">
              <a:lnSpc>
                <a:spcPct val="90000"/>
              </a:lnSpc>
              <a:spcBef>
                <a:spcPts val="0"/>
              </a:spcBef>
              <a:spcAft>
                <a:spcPts val="0"/>
              </a:spcAft>
            </a:pPr>
            <a:r>
              <a:rPr sz="570" b="0" i="0">
                <a:solidFill>
                  <a:srgbClr val="787878"/>
                </a:solidFill>
                <a:latin typeface="Aptos"/>
              </a:rPr>
              <a:t>emotion regulation with llms</a:t>
            </a:r>
          </a:p>
        </p:txBody>
      </p:sp>
      <p:sp>
        <p:nvSpPr>
          <p:cNvPr id="11" name="Rounded Rectangle 10">
            <a:extLst>
              <a:ext uri="{FF2B5EF4-FFF2-40B4-BE49-F238E27FC236}">
                <a16:creationId xmlns:a16="http://schemas.microsoft.com/office/drawing/2014/main" id="{EFBBBD2A-6E66-99A1-B087-9AEE0B1CD110}"/>
              </a:ext>
            </a:extLst>
          </p:cNvPr>
          <p:cNvSpPr/>
          <p:nvPr/>
        </p:nvSpPr>
        <p:spPr>
          <a:xfrm>
            <a:off x="4588459" y="36576"/>
            <a:ext cx="1322222" cy="50292"/>
          </a:xfrm>
          <a:prstGeom prst="roundRect">
            <a:avLst/>
          </a:prstGeom>
          <a:solidFill>
            <a:srgbClr val="8AC77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2" name="TextBox 11">
            <a:extLst>
              <a:ext uri="{FF2B5EF4-FFF2-40B4-BE49-F238E27FC236}">
                <a16:creationId xmlns:a16="http://schemas.microsoft.com/office/drawing/2014/main" id="{DAD2D7DB-E05E-00D8-CC37-2A7EF2792089}"/>
              </a:ext>
            </a:extLst>
          </p:cNvPr>
          <p:cNvSpPr txBox="1"/>
          <p:nvPr/>
        </p:nvSpPr>
        <p:spPr>
          <a:xfrm>
            <a:off x="4588459"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1" i="0">
                <a:solidFill>
                  <a:srgbClr val="8AC775"/>
                </a:solidFill>
                <a:latin typeface="Aptos"/>
              </a:rPr>
              <a:t>Part 3</a:t>
            </a:r>
          </a:p>
          <a:p>
            <a:pPr algn="ctr">
              <a:lnSpc>
                <a:spcPct val="90000"/>
              </a:lnSpc>
              <a:spcBef>
                <a:spcPts val="0"/>
              </a:spcBef>
              <a:spcAft>
                <a:spcPts val="0"/>
              </a:spcAft>
            </a:pPr>
            <a:r>
              <a:rPr sz="570" b="1" i="0">
                <a:solidFill>
                  <a:srgbClr val="8AC775"/>
                </a:solidFill>
                <a:latin typeface="Aptos"/>
              </a:rPr>
              <a:t>sustaining empathy with diverse discourse moves</a:t>
            </a:r>
          </a:p>
        </p:txBody>
      </p:sp>
      <p:sp>
        <p:nvSpPr>
          <p:cNvPr id="13" name="Rounded Rectangle 12">
            <a:extLst>
              <a:ext uri="{FF2B5EF4-FFF2-40B4-BE49-F238E27FC236}">
                <a16:creationId xmlns:a16="http://schemas.microsoft.com/office/drawing/2014/main" id="{DDC9AA99-887F-A588-BA00-62F1D23FBB1B}"/>
              </a:ext>
            </a:extLst>
          </p:cNvPr>
          <p:cNvSpPr/>
          <p:nvPr/>
        </p:nvSpPr>
        <p:spPr>
          <a:xfrm>
            <a:off x="5983833"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TextBox 13">
            <a:extLst>
              <a:ext uri="{FF2B5EF4-FFF2-40B4-BE49-F238E27FC236}">
                <a16:creationId xmlns:a16="http://schemas.microsoft.com/office/drawing/2014/main" id="{0451FA67-ACDB-5A1C-6CCF-94DCDF2E15A5}"/>
              </a:ext>
            </a:extLst>
          </p:cNvPr>
          <p:cNvSpPr txBox="1"/>
          <p:nvPr/>
        </p:nvSpPr>
        <p:spPr>
          <a:xfrm>
            <a:off x="5983833"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Conclusion</a:t>
            </a:r>
          </a:p>
          <a:p>
            <a:pPr algn="ctr">
              <a:lnSpc>
                <a:spcPct val="90000"/>
              </a:lnSpc>
              <a:spcBef>
                <a:spcPts val="0"/>
              </a:spcBef>
              <a:spcAft>
                <a:spcPts val="0"/>
              </a:spcAft>
            </a:pPr>
            <a:r>
              <a:rPr sz="570" b="0" i="0">
                <a:solidFill>
                  <a:srgbClr val="787878"/>
                </a:solidFill>
                <a:latin typeface="Aptos"/>
              </a:rPr>
              <a:t>takeaways</a:t>
            </a:r>
          </a:p>
        </p:txBody>
      </p:sp>
      <p:pic>
        <p:nvPicPr>
          <p:cNvPr id="15" name="Picture 14">
            <a:extLst>
              <a:ext uri="{FF2B5EF4-FFF2-40B4-BE49-F238E27FC236}">
                <a16:creationId xmlns:a16="http://schemas.microsoft.com/office/drawing/2014/main" id="{915253AA-E851-8A58-24CD-60B55E3E8FFA}"/>
              </a:ext>
            </a:extLst>
          </p:cNvPr>
          <p:cNvPicPr>
            <a:picLocks noChangeAspect="1"/>
          </p:cNvPicPr>
          <p:nvPr/>
        </p:nvPicPr>
        <p:blipFill>
          <a:blip r:embed="rId3"/>
          <a:srcRect l="56752"/>
          <a:stretch>
            <a:fillRect/>
          </a:stretch>
        </p:blipFill>
        <p:spPr>
          <a:xfrm>
            <a:off x="3837080" y="2411675"/>
            <a:ext cx="2858207" cy="2513015"/>
          </a:xfrm>
          <a:prstGeom prst="rect">
            <a:avLst/>
          </a:prstGeom>
        </p:spPr>
      </p:pic>
      <p:pic>
        <p:nvPicPr>
          <p:cNvPr id="17" name="Picture 16">
            <a:extLst>
              <a:ext uri="{FF2B5EF4-FFF2-40B4-BE49-F238E27FC236}">
                <a16:creationId xmlns:a16="http://schemas.microsoft.com/office/drawing/2014/main" id="{2199B1FA-0C85-D657-96B8-7F21CA92FDF6}"/>
              </a:ext>
            </a:extLst>
          </p:cNvPr>
          <p:cNvPicPr>
            <a:picLocks noChangeAspect="1"/>
          </p:cNvPicPr>
          <p:nvPr/>
        </p:nvPicPr>
        <p:blipFill>
          <a:blip r:embed="rId3"/>
          <a:srcRect r="42999"/>
          <a:stretch>
            <a:fillRect/>
          </a:stretch>
        </p:blipFill>
        <p:spPr>
          <a:xfrm>
            <a:off x="79541" y="2411674"/>
            <a:ext cx="3767164" cy="2513015"/>
          </a:xfrm>
          <a:prstGeom prst="rect">
            <a:avLst/>
          </a:prstGeom>
        </p:spPr>
      </p:pic>
      <p:sp>
        <p:nvSpPr>
          <p:cNvPr id="18" name="Text Placeholder 2">
            <a:extLst>
              <a:ext uri="{FF2B5EF4-FFF2-40B4-BE49-F238E27FC236}">
                <a16:creationId xmlns:a16="http://schemas.microsoft.com/office/drawing/2014/main" id="{A64788FC-BC3C-2329-DDC6-1525BF0ADBBF}"/>
              </a:ext>
            </a:extLst>
          </p:cNvPr>
          <p:cNvSpPr>
            <a:spLocks noGrp="1"/>
          </p:cNvSpPr>
          <p:nvPr>
            <p:ph type="body" idx="1"/>
          </p:nvPr>
        </p:nvSpPr>
        <p:spPr>
          <a:xfrm>
            <a:off x="315371" y="1081963"/>
            <a:ext cx="7910199" cy="1655302"/>
          </a:xfrm>
        </p:spPr>
        <p:txBody>
          <a:bodyPr>
            <a:normAutofit/>
          </a:bodyPr>
          <a:lstStyle/>
          <a:p>
            <a:pPr marL="139700"/>
            <a:r>
              <a:rPr lang="en-US" sz="1400" i="1" dirty="0">
                <a:latin typeface="Source Sans Pro" panose="020B0503030403020204" pitchFamily="34" charset="0"/>
                <a:ea typeface="Source Sans Pro" panose="020B0503030403020204" pitchFamily="34" charset="0"/>
              </a:rPr>
              <a:t>In supportive conversations, rigidity is especially costly:</a:t>
            </a:r>
          </a:p>
          <a:p>
            <a:pPr marL="139700"/>
            <a:r>
              <a:rPr lang="en-US" sz="1400" dirty="0">
                <a:latin typeface="Source Sans Pro" panose="020B0503030403020204" pitchFamily="34" charset="0"/>
                <a:ea typeface="Source Sans Pro" panose="020B0503030403020204" pitchFamily="34" charset="0"/>
              </a:rPr>
              <a:t>⇨ </a:t>
            </a:r>
            <a:r>
              <a:rPr lang="en-US" sz="1400" i="1" dirty="0">
                <a:latin typeface="Source Sans Pro" panose="020B0503030403020204" pitchFamily="34" charset="0"/>
                <a:ea typeface="Source Sans Pro" panose="020B0503030403020204" pitchFamily="34" charset="0"/>
              </a:rPr>
              <a:t>users need different kinds of support as the conversation unfolds</a:t>
            </a:r>
            <a:endParaRPr lang="en-US" sz="1600" i="1" dirty="0">
              <a:latin typeface="Source Sans Pro" panose="020B0503030403020204" pitchFamily="34" charset="0"/>
              <a:ea typeface="Source Sans Pro" panose="020B0503030403020204" pitchFamily="34" charset="0"/>
            </a:endParaRPr>
          </a:p>
          <a:p>
            <a:pPr marL="139700"/>
            <a:endParaRPr lang="en-US" sz="1200" dirty="0">
              <a:latin typeface="Source Sans Pro" panose="020B0503030403020204" pitchFamily="34" charset="0"/>
              <a:ea typeface="Source Sans Pro" panose="020B0503030403020204" pitchFamily="34" charset="0"/>
            </a:endParaRPr>
          </a:p>
          <a:p>
            <a:pPr>
              <a:defRPr sz="1600" b="1" i="0">
                <a:solidFill>
                  <a:srgbClr val="333333"/>
                </a:solidFill>
                <a:latin typeface="Calibri"/>
              </a:defRPr>
            </a:pPr>
            <a:r>
              <a:rPr lang="en-US" dirty="0">
                <a:latin typeface="Source Sans Pro" panose="020B0503030403020204" pitchFamily="34" charset="0"/>
                <a:ea typeface="Source Sans Pro" panose="020B0503030403020204" pitchFamily="34" charset="0"/>
              </a:rPr>
              <a:t>Tactic Stickiness = P(tactic at turn t | same tactic at turn t−1)</a:t>
            </a:r>
          </a:p>
          <a:p>
            <a:pPr>
              <a:defRPr sz="1600" b="1" i="0">
                <a:solidFill>
                  <a:srgbClr val="333333"/>
                </a:solidFill>
                <a:latin typeface="Calibri"/>
              </a:defRPr>
            </a:pPr>
            <a:r>
              <a:rPr lang="en-US" sz="1200" i="1" dirty="0">
                <a:solidFill>
                  <a:srgbClr val="666666"/>
                </a:solidFill>
                <a:latin typeface="Source Sans Pro" panose="020B0503030403020204" pitchFamily="34" charset="0"/>
                <a:ea typeface="Source Sans Pro" panose="020B0503030403020204" pitchFamily="34" charset="0"/>
              </a:rPr>
              <a:t>"How likely is the model to repeat the same discourse move?"</a:t>
            </a:r>
            <a:endParaRPr lang="en-US" sz="1600" i="1" dirty="0">
              <a:solidFill>
                <a:srgbClr val="666666"/>
              </a:solidFill>
              <a:latin typeface="Source Sans Pro" panose="020B0503030403020204" pitchFamily="34" charset="0"/>
              <a:ea typeface="Source Sans Pro" panose="020B0503030403020204" pitchFamily="34" charset="0"/>
            </a:endParaRPr>
          </a:p>
        </p:txBody>
      </p:sp>
      <p:sp>
        <p:nvSpPr>
          <p:cNvPr id="3" name="Google Shape;389;p40">
            <a:extLst>
              <a:ext uri="{FF2B5EF4-FFF2-40B4-BE49-F238E27FC236}">
                <a16:creationId xmlns:a16="http://schemas.microsoft.com/office/drawing/2014/main" id="{62863D4C-9DD0-F2B3-AE19-C194BAD3DAD4}"/>
              </a:ext>
            </a:extLst>
          </p:cNvPr>
          <p:cNvSpPr/>
          <p:nvPr/>
        </p:nvSpPr>
        <p:spPr>
          <a:xfrm>
            <a:off x="3738880" y="2454409"/>
            <a:ext cx="2956407" cy="2513016"/>
          </a:xfrm>
          <a:custGeom>
            <a:avLst/>
            <a:gdLst>
              <a:gd name="csX0" fmla="*/ 0 w 2956407"/>
              <a:gd name="csY0" fmla="*/ 130174 h 2513016"/>
              <a:gd name="csX1" fmla="*/ 130174 w 2956407"/>
              <a:gd name="csY1" fmla="*/ 0 h 2513016"/>
              <a:gd name="csX2" fmla="*/ 858110 w 2956407"/>
              <a:gd name="csY2" fmla="*/ 0 h 2513016"/>
              <a:gd name="csX3" fmla="*/ 1505164 w 2956407"/>
              <a:gd name="csY3" fmla="*/ 0 h 2513016"/>
              <a:gd name="csX4" fmla="*/ 2125258 w 2956407"/>
              <a:gd name="csY4" fmla="*/ 0 h 2513016"/>
              <a:gd name="csX5" fmla="*/ 2826233 w 2956407"/>
              <a:gd name="csY5" fmla="*/ 0 h 2513016"/>
              <a:gd name="csX6" fmla="*/ 2956407 w 2956407"/>
              <a:gd name="csY6" fmla="*/ 130174 h 2513016"/>
              <a:gd name="csX7" fmla="*/ 2956407 w 2956407"/>
              <a:gd name="csY7" fmla="*/ 693341 h 2513016"/>
              <a:gd name="csX8" fmla="*/ 2956407 w 2956407"/>
              <a:gd name="csY8" fmla="*/ 1301561 h 2513016"/>
              <a:gd name="csX9" fmla="*/ 2956407 w 2956407"/>
              <a:gd name="csY9" fmla="*/ 1797148 h 2513016"/>
              <a:gd name="csX10" fmla="*/ 2956407 w 2956407"/>
              <a:gd name="csY10" fmla="*/ 2382842 h 2513016"/>
              <a:gd name="csX11" fmla="*/ 2826233 w 2956407"/>
              <a:gd name="csY11" fmla="*/ 2513016 h 2513016"/>
              <a:gd name="csX12" fmla="*/ 2233100 w 2956407"/>
              <a:gd name="csY12" fmla="*/ 2513016 h 2513016"/>
              <a:gd name="csX13" fmla="*/ 1505164 w 2956407"/>
              <a:gd name="csY13" fmla="*/ 2513016 h 2513016"/>
              <a:gd name="csX14" fmla="*/ 885071 w 2956407"/>
              <a:gd name="csY14" fmla="*/ 2513016 h 2513016"/>
              <a:gd name="csX15" fmla="*/ 130174 w 2956407"/>
              <a:gd name="csY15" fmla="*/ 2513016 h 2513016"/>
              <a:gd name="csX16" fmla="*/ 0 w 2956407"/>
              <a:gd name="csY16" fmla="*/ 2382842 h 2513016"/>
              <a:gd name="csX17" fmla="*/ 0 w 2956407"/>
              <a:gd name="csY17" fmla="*/ 1797148 h 2513016"/>
              <a:gd name="csX18" fmla="*/ 0 w 2956407"/>
              <a:gd name="csY18" fmla="*/ 1279035 h 2513016"/>
              <a:gd name="csX19" fmla="*/ 0 w 2956407"/>
              <a:gd name="csY19" fmla="*/ 670814 h 2513016"/>
              <a:gd name="csX20" fmla="*/ 0 w 2956407"/>
              <a:gd name="csY20" fmla="*/ 130174 h 251301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2956407" h="2513016" extrusionOk="0">
                <a:moveTo>
                  <a:pt x="0" y="130174"/>
                </a:moveTo>
                <a:cubicBezTo>
                  <a:pt x="-10716" y="51671"/>
                  <a:pt x="50687" y="2850"/>
                  <a:pt x="130174" y="0"/>
                </a:cubicBezTo>
                <a:cubicBezTo>
                  <a:pt x="392240" y="19761"/>
                  <a:pt x="552578" y="-23155"/>
                  <a:pt x="858110" y="0"/>
                </a:cubicBezTo>
                <a:cubicBezTo>
                  <a:pt x="1163642" y="23155"/>
                  <a:pt x="1226347" y="26937"/>
                  <a:pt x="1505164" y="0"/>
                </a:cubicBezTo>
                <a:cubicBezTo>
                  <a:pt x="1783981" y="-26937"/>
                  <a:pt x="1901360" y="22271"/>
                  <a:pt x="2125258" y="0"/>
                </a:cubicBezTo>
                <a:cubicBezTo>
                  <a:pt x="2349156" y="-22271"/>
                  <a:pt x="2574052" y="-19872"/>
                  <a:pt x="2826233" y="0"/>
                </a:cubicBezTo>
                <a:cubicBezTo>
                  <a:pt x="2902819" y="-9659"/>
                  <a:pt x="2948781" y="57113"/>
                  <a:pt x="2956407" y="130174"/>
                </a:cubicBezTo>
                <a:cubicBezTo>
                  <a:pt x="2972191" y="293405"/>
                  <a:pt x="2944686" y="520747"/>
                  <a:pt x="2956407" y="693341"/>
                </a:cubicBezTo>
                <a:cubicBezTo>
                  <a:pt x="2968128" y="865935"/>
                  <a:pt x="2962689" y="1024560"/>
                  <a:pt x="2956407" y="1301561"/>
                </a:cubicBezTo>
                <a:cubicBezTo>
                  <a:pt x="2950125" y="1578562"/>
                  <a:pt x="2973326" y="1577732"/>
                  <a:pt x="2956407" y="1797148"/>
                </a:cubicBezTo>
                <a:cubicBezTo>
                  <a:pt x="2939488" y="2016564"/>
                  <a:pt x="2969650" y="2241236"/>
                  <a:pt x="2956407" y="2382842"/>
                </a:cubicBezTo>
                <a:cubicBezTo>
                  <a:pt x="2962703" y="2464107"/>
                  <a:pt x="2899726" y="2529587"/>
                  <a:pt x="2826233" y="2513016"/>
                </a:cubicBezTo>
                <a:cubicBezTo>
                  <a:pt x="2600822" y="2519035"/>
                  <a:pt x="2440059" y="2508717"/>
                  <a:pt x="2233100" y="2513016"/>
                </a:cubicBezTo>
                <a:cubicBezTo>
                  <a:pt x="2026141" y="2517315"/>
                  <a:pt x="1717221" y="2493522"/>
                  <a:pt x="1505164" y="2513016"/>
                </a:cubicBezTo>
                <a:cubicBezTo>
                  <a:pt x="1293107" y="2532510"/>
                  <a:pt x="1136470" y="2494407"/>
                  <a:pt x="885071" y="2513016"/>
                </a:cubicBezTo>
                <a:cubicBezTo>
                  <a:pt x="633672" y="2531625"/>
                  <a:pt x="331828" y="2538009"/>
                  <a:pt x="130174" y="2513016"/>
                </a:cubicBezTo>
                <a:cubicBezTo>
                  <a:pt x="56054" y="2508477"/>
                  <a:pt x="996" y="2441259"/>
                  <a:pt x="0" y="2382842"/>
                </a:cubicBezTo>
                <a:cubicBezTo>
                  <a:pt x="-18649" y="2231393"/>
                  <a:pt x="4575" y="1927976"/>
                  <a:pt x="0" y="1797148"/>
                </a:cubicBezTo>
                <a:cubicBezTo>
                  <a:pt x="-4575" y="1666320"/>
                  <a:pt x="-2744" y="1399264"/>
                  <a:pt x="0" y="1279035"/>
                </a:cubicBezTo>
                <a:cubicBezTo>
                  <a:pt x="2744" y="1158806"/>
                  <a:pt x="25490" y="845968"/>
                  <a:pt x="0" y="670814"/>
                </a:cubicBezTo>
                <a:cubicBezTo>
                  <a:pt x="-25490" y="495660"/>
                  <a:pt x="-11517" y="325858"/>
                  <a:pt x="0" y="130174"/>
                </a:cubicBezTo>
                <a:close/>
              </a:path>
            </a:pathLst>
          </a:custGeom>
          <a:noFill/>
          <a:ln w="25400" cap="flat" cmpd="sng">
            <a:solidFill>
              <a:srgbClr val="A03223"/>
            </a:solidFill>
            <a:prstDash val="sysDash"/>
            <a:round/>
            <a:headEnd type="none" w="sm" len="sm"/>
            <a:tailEnd type="none" w="sm" len="sm"/>
            <a:extLst>
              <a:ext uri="{C807C97D-BFC1-408E-A445-0C87EB9F89A2}">
                <ask:lineSketchStyleProps xmlns:ask="http://schemas.microsoft.com/office/drawing/2018/sketchyshapes" sd="1219033472">
                  <a:prstGeom prst="roundRect">
                    <a:avLst>
                      <a:gd name="adj" fmla="val 5180"/>
                    </a:avLst>
                  </a:prstGeom>
                  <ask:type>
                    <ask:lineSketchFreehand/>
                  </ask:type>
                </ask:lineSketchStyleProps>
              </a:ext>
            </a:extLst>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 name="Rounded Rectangle 15">
            <a:extLst>
              <a:ext uri="{FF2B5EF4-FFF2-40B4-BE49-F238E27FC236}">
                <a16:creationId xmlns:a16="http://schemas.microsoft.com/office/drawing/2014/main" id="{8E9274DA-4945-4D67-96FC-63AFFA6E747C}"/>
              </a:ext>
            </a:extLst>
          </p:cNvPr>
          <p:cNvSpPr/>
          <p:nvPr/>
        </p:nvSpPr>
        <p:spPr>
          <a:xfrm>
            <a:off x="5910681" y="1179286"/>
            <a:ext cx="3110477" cy="2235467"/>
          </a:xfrm>
          <a:prstGeom prst="roundRect">
            <a:avLst>
              <a:gd name="adj" fmla="val 4319"/>
            </a:avLst>
          </a:prstGeom>
          <a:solidFill>
            <a:srgbClr val="F9E0E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lnSpc>
                <a:spcPct val="110000"/>
              </a:lnSpc>
              <a:spcAft>
                <a:spcPts val="400"/>
              </a:spcAft>
            </a:pPr>
            <a:endParaRPr lang="en-US" sz="1600" b="1" dirty="0">
              <a:solidFill>
                <a:srgbClr val="222222"/>
              </a:solidFill>
              <a:latin typeface="Calibri" panose="020F0502020204030204" pitchFamily="34" charset="0"/>
              <a:ea typeface="Source Sans Pro" panose="020B0503030403020204" pitchFamily="34" charset="0"/>
              <a:cs typeface="Calibri" panose="020F0502020204030204" pitchFamily="34" charset="0"/>
            </a:endParaRPr>
          </a:p>
          <a:p>
            <a:pPr algn="ctr">
              <a:lnSpc>
                <a:spcPct val="110000"/>
              </a:lnSpc>
              <a:spcAft>
                <a:spcPts val="400"/>
              </a:spcAft>
            </a:pPr>
            <a:endParaRPr lang="en-US" sz="1600" b="1" dirty="0">
              <a:solidFill>
                <a:srgbClr val="222222"/>
              </a:solidFill>
              <a:latin typeface="Calibri" panose="020F0502020204030204" pitchFamily="34" charset="0"/>
              <a:ea typeface="Source Sans Pro" panose="020B0503030403020204" pitchFamily="34" charset="0"/>
              <a:cs typeface="Calibri" panose="020F0502020204030204" pitchFamily="34" charset="0"/>
            </a:endParaRPr>
          </a:p>
          <a:p>
            <a:pPr algn="ctr">
              <a:lnSpc>
                <a:spcPct val="110000"/>
              </a:lnSpc>
              <a:spcAft>
                <a:spcPts val="400"/>
              </a:spcAft>
            </a:pPr>
            <a:br>
              <a:rPr lang="en-US" sz="1600" b="1" dirty="0">
                <a:solidFill>
                  <a:srgbClr val="222222"/>
                </a:solidFill>
                <a:latin typeface="Calibri" panose="020F0502020204030204" pitchFamily="34" charset="0"/>
                <a:ea typeface="Source Sans Pro" panose="020B0503030403020204" pitchFamily="34" charset="0"/>
                <a:cs typeface="Calibri" panose="020F0502020204030204" pitchFamily="34" charset="0"/>
              </a:rPr>
            </a:br>
            <a:r>
              <a:rPr lang="en-US" sz="1600" b="1" i="1" dirty="0">
                <a:solidFill>
                  <a:srgbClr val="666666"/>
                </a:solidFill>
                <a:latin typeface="Calibri" panose="020F0502020204030204" pitchFamily="34" charset="0"/>
                <a:ea typeface="Source Sans Pro" panose="020B0503030403020204" pitchFamily="34" charset="0"/>
                <a:cs typeface="Calibri" panose="020F0502020204030204" pitchFamily="34" charset="0"/>
              </a:rPr>
              <a:t>Higher stickiness → lower user willingness to re-engage</a:t>
            </a:r>
          </a:p>
          <a:p>
            <a:pPr algn="ctr">
              <a:lnSpc>
                <a:spcPct val="110000"/>
              </a:lnSpc>
              <a:spcAft>
                <a:spcPts val="400"/>
              </a:spcAft>
            </a:pPr>
            <a:r>
              <a:rPr lang="en-US" sz="1600" b="1" i="1" dirty="0">
                <a:solidFill>
                  <a:srgbClr val="666666"/>
                </a:solidFill>
                <a:latin typeface="Calibri" panose="020F0502020204030204" pitchFamily="34" charset="0"/>
                <a:ea typeface="Source Sans Pro" panose="020B0503030403020204" pitchFamily="34" charset="0"/>
                <a:cs typeface="Calibri" panose="020F0502020204030204" pitchFamily="34" charset="0"/>
              </a:rPr>
              <a:t>(</a:t>
            </a:r>
            <a:r>
              <a:rPr lang="el-GR" sz="1600" b="1" i="1" dirty="0">
                <a:solidFill>
                  <a:srgbClr val="666666"/>
                </a:solidFill>
                <a:latin typeface="Calibri" panose="020F0502020204030204" pitchFamily="34" charset="0"/>
                <a:ea typeface="Source Sans Pro" panose="020B0503030403020204" pitchFamily="34" charset="0"/>
                <a:cs typeface="Calibri" panose="020F0502020204030204" pitchFamily="34" charset="0"/>
              </a:rPr>
              <a:t>ρ = −0.287, </a:t>
            </a:r>
            <a:r>
              <a:rPr lang="en-US" sz="1600" b="1" i="1" dirty="0">
                <a:solidFill>
                  <a:srgbClr val="666666"/>
                </a:solidFill>
                <a:latin typeface="Calibri" panose="020F0502020204030204" pitchFamily="34" charset="0"/>
                <a:ea typeface="Source Sans Pro" panose="020B0503030403020204" pitchFamily="34" charset="0"/>
                <a:cs typeface="Calibri" panose="020F0502020204030204" pitchFamily="34" charset="0"/>
              </a:rPr>
              <a:t>p = 0.017)</a:t>
            </a:r>
            <a:endParaRPr lang="en-US" b="1" i="1" dirty="0">
              <a:solidFill>
                <a:srgbClr val="666666"/>
              </a:solidFill>
              <a:latin typeface="Calibri" panose="020F0502020204030204" pitchFamily="34" charset="0"/>
              <a:ea typeface="Source Sans Pro" panose="020B050303040302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FB502721-962B-DAA6-D22A-4B9B62252570}"/>
              </a:ext>
            </a:extLst>
          </p:cNvPr>
          <p:cNvSpPr txBox="1"/>
          <p:nvPr/>
        </p:nvSpPr>
        <p:spPr>
          <a:xfrm>
            <a:off x="5913254" y="1281304"/>
            <a:ext cx="1528696" cy="984885"/>
          </a:xfrm>
          <a:prstGeom prst="rect">
            <a:avLst/>
          </a:prstGeom>
          <a:noFill/>
        </p:spPr>
        <p:txBody>
          <a:bodyPr wrap="square">
            <a:spAutoFit/>
          </a:bodyPr>
          <a:lstStyle/>
          <a:p>
            <a:pPr algn="ctr">
              <a:defRPr sz="2400" b="1" i="0">
                <a:solidFill>
                  <a:srgbClr val="333333"/>
                </a:solidFill>
                <a:latin typeface="Georgia"/>
              </a:defRPr>
            </a:pPr>
            <a:r>
              <a:rPr sz="1600" b="1" dirty="0" err="1">
                <a:latin typeface="Calibri" panose="020F0502020204030204" pitchFamily="34" charset="0"/>
                <a:cs typeface="Calibri" panose="020F0502020204030204" pitchFamily="34" charset="0"/>
              </a:rPr>
              <a:t>BERTScore</a:t>
            </a:r>
            <a:endParaRPr lang="en-US" sz="1600" b="1" dirty="0">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sz="2400" b="1" i="0">
                <a:solidFill>
                  <a:srgbClr val="333333"/>
                </a:solidFill>
                <a:latin typeface="Georgia"/>
              </a:defRPr>
            </a:pPr>
            <a:r>
              <a:rPr kumimoji="0" lang="en-US" sz="1200" b="1" i="0" u="none" strike="noStrike" kern="0" cap="none" spc="0" normalizeH="0" baseline="0" noProof="0" dirty="0">
                <a:ln>
                  <a:noFill/>
                </a:ln>
                <a:solidFill>
                  <a:srgbClr val="666666"/>
                </a:solidFill>
                <a:effectLst/>
                <a:uLnTx/>
                <a:uFillTx/>
                <a:latin typeface="Calibri" panose="020F0502020204030204" pitchFamily="34" charset="0"/>
                <a:cs typeface="Calibri" panose="020F0502020204030204" pitchFamily="34" charset="0"/>
                <a:sym typeface="Arial"/>
              </a:rPr>
              <a:t>LLMs: 0.86</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sz="2400" b="1" i="0">
                <a:solidFill>
                  <a:srgbClr val="333333"/>
                </a:solidFill>
                <a:latin typeface="Georgia"/>
              </a:defRPr>
            </a:pPr>
            <a:r>
              <a:rPr kumimoji="0" lang="en-US" sz="1200" b="1" i="0" u="none" strike="noStrike" kern="0" cap="none" spc="0" normalizeH="0" baseline="0" noProof="0" dirty="0">
                <a:ln>
                  <a:noFill/>
                </a:ln>
                <a:solidFill>
                  <a:srgbClr val="666666"/>
                </a:solidFill>
                <a:effectLst/>
                <a:uLnTx/>
                <a:uFillTx/>
                <a:latin typeface="Calibri" panose="020F0502020204030204" pitchFamily="34" charset="0"/>
                <a:cs typeface="Calibri" panose="020F0502020204030204" pitchFamily="34" charset="0"/>
                <a:sym typeface="Arial"/>
              </a:rPr>
              <a:t>Humans: 0.87</a:t>
            </a:r>
            <a:endParaRPr lang="en-US" sz="1600" b="1" i="1" dirty="0">
              <a:latin typeface="Calibri" panose="020F0502020204030204" pitchFamily="34" charset="0"/>
              <a:cs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sz="1800" b="1" i="0">
                <a:solidFill>
                  <a:srgbClr val="4CAF50"/>
                </a:solidFill>
                <a:latin typeface="Calibri"/>
              </a:defRPr>
            </a:pPr>
            <a:r>
              <a:rPr kumimoji="0" lang="en-US" sz="1600" b="1" i="0" u="none" strike="noStrike" kern="1200" cap="none" spc="0" normalizeH="0" baseline="0" noProof="0" dirty="0">
                <a:ln>
                  <a:noFill/>
                </a:ln>
                <a:solidFill>
                  <a:srgbClr val="4CAF50"/>
                </a:solidFill>
                <a:effectLst/>
                <a:uLnTx/>
                <a:uFillTx/>
                <a:latin typeface="Calibri"/>
                <a:ea typeface="+mn-ea"/>
                <a:cs typeface="+mn-cs"/>
              </a:rPr>
              <a:t>Looks identical!</a:t>
            </a:r>
          </a:p>
        </p:txBody>
      </p:sp>
      <p:sp>
        <p:nvSpPr>
          <p:cNvPr id="20" name="TextBox 19">
            <a:extLst>
              <a:ext uri="{FF2B5EF4-FFF2-40B4-BE49-F238E27FC236}">
                <a16:creationId xmlns:a16="http://schemas.microsoft.com/office/drawing/2014/main" id="{87BB4C75-03DD-51B9-0867-C2DEB0E568C4}"/>
              </a:ext>
            </a:extLst>
          </p:cNvPr>
          <p:cNvSpPr txBox="1"/>
          <p:nvPr/>
        </p:nvSpPr>
        <p:spPr>
          <a:xfrm>
            <a:off x="7306055" y="1281304"/>
            <a:ext cx="1697859" cy="984885"/>
          </a:xfrm>
          <a:prstGeom prst="rect">
            <a:avLst/>
          </a:prstGeom>
          <a:noFill/>
        </p:spPr>
        <p:txBody>
          <a:bodyPr wrap="square">
            <a:spAutoFit/>
          </a:bodyPr>
          <a:lstStyle/>
          <a:p>
            <a:pPr algn="ctr">
              <a:defRPr sz="2400" b="1" i="0">
                <a:solidFill>
                  <a:srgbClr val="333333"/>
                </a:solidFill>
                <a:latin typeface="Georgia"/>
              </a:defRPr>
            </a:pPr>
            <a:r>
              <a:rPr lang="en-US" sz="1600" b="1" dirty="0">
                <a:latin typeface="Calibri" panose="020F0502020204030204" pitchFamily="34" charset="0"/>
                <a:cs typeface="Calibri" panose="020F0502020204030204" pitchFamily="34" charset="0"/>
              </a:rPr>
              <a:t>Tactic Stickiness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sz="2400" b="1" i="0">
                <a:solidFill>
                  <a:srgbClr val="333333"/>
                </a:solidFill>
                <a:latin typeface="Georgia"/>
              </a:defRPr>
            </a:pPr>
            <a:r>
              <a:rPr kumimoji="0" lang="en-US" sz="1200" b="1" i="0" u="none"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sym typeface="Arial"/>
              </a:rPr>
              <a:t>LLMs: 0.50-0.56</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sz="2400" b="1" i="0">
                <a:solidFill>
                  <a:srgbClr val="333333"/>
                </a:solidFill>
                <a:latin typeface="Georgia"/>
              </a:defRPr>
            </a:pPr>
            <a:r>
              <a:rPr kumimoji="0" lang="en-US" sz="1200" b="1" i="0" u="none" strike="noStrike" kern="0" cap="none" spc="0" normalizeH="0" baseline="0" noProof="0" dirty="0">
                <a:ln>
                  <a:noFill/>
                </a:ln>
                <a:solidFill>
                  <a:srgbClr val="666666"/>
                </a:solidFill>
                <a:effectLst/>
                <a:uLnTx/>
                <a:uFillTx/>
                <a:latin typeface="Calibri" panose="020F0502020204030204" pitchFamily="34" charset="0"/>
                <a:cs typeface="Calibri" panose="020F0502020204030204" pitchFamily="34" charset="0"/>
                <a:sym typeface="Arial"/>
              </a:rPr>
              <a:t>Humans: 0.27</a:t>
            </a:r>
            <a:endParaRPr lang="en-US" sz="1600" b="1" i="1" dirty="0">
              <a:solidFill>
                <a:srgbClr val="666666"/>
              </a:solidFill>
              <a:latin typeface="Calibri" panose="020F0502020204030204" pitchFamily="34" charset="0"/>
              <a:cs typeface="Calibri" panose="020F0502020204030204" pitchFamily="34" charset="0"/>
            </a:endParaRPr>
          </a:p>
          <a:p>
            <a:pPr algn="ctr">
              <a:defRPr sz="1800" b="1" i="0">
                <a:solidFill>
                  <a:srgbClr val="C62828"/>
                </a:solidFill>
                <a:latin typeface="Calibri"/>
              </a:defRPr>
            </a:pPr>
            <a:r>
              <a:rPr lang="en-US" sz="1600" dirty="0"/>
              <a:t>Nearly 2× gap!</a:t>
            </a:r>
          </a:p>
        </p:txBody>
      </p:sp>
      <p:sp>
        <p:nvSpPr>
          <p:cNvPr id="24" name="Rounded Rectangle 23">
            <a:extLst>
              <a:ext uri="{FF2B5EF4-FFF2-40B4-BE49-F238E27FC236}">
                <a16:creationId xmlns:a16="http://schemas.microsoft.com/office/drawing/2014/main" id="{BEEE7A7D-B1F5-3977-FB4C-39A175D4FA32}"/>
              </a:ext>
            </a:extLst>
          </p:cNvPr>
          <p:cNvSpPr/>
          <p:nvPr/>
        </p:nvSpPr>
        <p:spPr>
          <a:xfrm>
            <a:off x="5956748" y="3254678"/>
            <a:ext cx="3018341" cy="465636"/>
          </a:xfrm>
          <a:prstGeom prst="roundRect">
            <a:avLst>
              <a:gd name="adj" fmla="val 5000"/>
            </a:avLst>
          </a:prstGeom>
          <a:solidFill>
            <a:srgbClr val="FFF8E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defTabSz="457200">
              <a:buClrTx/>
              <a:defRPr sz="1300" b="0" i="1">
                <a:solidFill>
                  <a:srgbClr val="333333"/>
                </a:solidFill>
                <a:latin typeface="Calibri"/>
              </a:defRPr>
            </a:pPr>
            <a:r>
              <a:rPr lang="en-US" sz="1200" b="1" kern="1200" dirty="0">
                <a:solidFill>
                  <a:srgbClr val="333333"/>
                </a:solidFill>
                <a:latin typeface="Calibri"/>
              </a:rPr>
              <a:t>We need metrics and training signals at the level of discourse moves.</a:t>
            </a:r>
          </a:p>
        </p:txBody>
      </p:sp>
      <p:sp>
        <p:nvSpPr>
          <p:cNvPr id="21" name="Rounded Rectangle 20">
            <a:extLst>
              <a:ext uri="{FF2B5EF4-FFF2-40B4-BE49-F238E27FC236}">
                <a16:creationId xmlns:a16="http://schemas.microsoft.com/office/drawing/2014/main" id="{87294C4F-9284-51D5-21CF-B9899144B8AC}"/>
              </a:ext>
            </a:extLst>
          </p:cNvPr>
          <p:cNvSpPr/>
          <p:nvPr/>
        </p:nvSpPr>
        <p:spPr>
          <a:xfrm rot="21420000">
            <a:off x="2511009" y="3524495"/>
            <a:ext cx="2099906" cy="607275"/>
          </a:xfrm>
          <a:prstGeom prst="roundRect">
            <a:avLst/>
          </a:prstGeom>
          <a:solidFill>
            <a:srgbClr val="FCF4D2"/>
          </a:solidFill>
          <a:ln w="15240">
            <a:solidFill>
              <a:srgbClr val="BF5700"/>
            </a:solidFill>
          </a:ln>
        </p:spPr>
        <p:style>
          <a:lnRef idx="1">
            <a:schemeClr val="accent1"/>
          </a:lnRef>
          <a:fillRef idx="3">
            <a:schemeClr val="accent1"/>
          </a:fillRef>
          <a:effectRef idx="2">
            <a:schemeClr val="accent1"/>
          </a:effectRef>
          <a:fontRef idx="minor">
            <a:schemeClr val="lt1"/>
          </a:fontRef>
        </p:style>
        <p:txBody>
          <a:bodyPr wrap="square" lIns="38100" tIns="25400" rIns="38100" bIns="25400" rtlCol="0" anchor="t"/>
          <a:lstStyle/>
          <a:p>
            <a:pPr algn="ctr"/>
            <a:r>
              <a:rPr lang="en-US" sz="1600" b="1" dirty="0">
                <a:solidFill>
                  <a:srgbClr val="222222"/>
                </a:solidFill>
                <a:latin typeface="Calibri" panose="020F0502020204030204" pitchFamily="34" charset="0"/>
                <a:ea typeface="Source Sans Pro" panose="020B0503030403020204" pitchFamily="34" charset="0"/>
                <a:cs typeface="Calibri" panose="020F0502020204030204" pitchFamily="34" charset="0"/>
              </a:rPr>
              <a:t>humans switch tactics more naturally</a:t>
            </a:r>
          </a:p>
        </p:txBody>
      </p:sp>
    </p:spTree>
    <p:extLst>
      <p:ext uri="{BB962C8B-B14F-4D97-AF65-F5344CB8AC3E}">
        <p14:creationId xmlns:p14="http://schemas.microsoft.com/office/powerpoint/2010/main" val="1481916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6">
                                            <p:txEl>
                                              <p:pRg st="2" end="2"/>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16" grpId="0" animBg="1"/>
      <p:bldP spid="19" grpId="0"/>
      <p:bldP spid="20" grpId="0"/>
      <p:bldP spid="24" grpId="0" animBg="1"/>
      <p:bldP spid="2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14150-BEEE-BC7E-9EDD-47E4FDFD63FD}"/>
            </a:ext>
          </a:extLst>
        </p:cNvPr>
        <p:cNvGrpSpPr/>
        <p:nvPr/>
      </p:nvGrpSpPr>
      <p:grpSpPr>
        <a:xfrm>
          <a:off x="0" y="0"/>
          <a:ext cx="0" cy="0"/>
          <a:chOff x="0" y="0"/>
          <a:chExt cx="0" cy="0"/>
        </a:xfrm>
      </p:grpSpPr>
      <p:sp>
        <p:nvSpPr>
          <p:cNvPr id="88" name="TextBox 87">
            <a:extLst>
              <a:ext uri="{FF2B5EF4-FFF2-40B4-BE49-F238E27FC236}">
                <a16:creationId xmlns:a16="http://schemas.microsoft.com/office/drawing/2014/main" id="{CCE4D826-7226-4A97-157F-77A039934EC9}"/>
              </a:ext>
            </a:extLst>
          </p:cNvPr>
          <p:cNvSpPr txBox="1"/>
          <p:nvPr/>
        </p:nvSpPr>
        <p:spPr>
          <a:xfrm>
            <a:off x="-1" y="4897279"/>
            <a:ext cx="3385458" cy="246221"/>
          </a:xfrm>
          <a:prstGeom prst="rect">
            <a:avLst/>
          </a:prstGeom>
          <a:noFill/>
        </p:spPr>
        <p:txBody>
          <a:bodyPr wrap="square" lIns="45720" tIns="45720" rIns="45720" bIns="45720" rtlCol="0">
            <a:spAutoFit/>
          </a:bodyPr>
          <a:lstStyle/>
          <a:p>
            <a:r>
              <a:rPr lang="en-US" sz="1000" b="1" dirty="0">
                <a:solidFill>
                  <a:schemeClr val="dk2"/>
                </a:solidFill>
                <a:latin typeface="Times New Roman" panose="02020603050405020304" pitchFamily="18" charset="0"/>
                <a:ea typeface="Microsoft Himalaya" pitchFamily="2" charset="0"/>
                <a:cs typeface="Times New Roman" panose="02020603050405020304" pitchFamily="18" charset="0"/>
              </a:rPr>
              <a:t>Z</a:t>
            </a:r>
            <a:r>
              <a:rPr lang="en-US" sz="1000" b="1"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han</a:t>
            </a:r>
            <a:r>
              <a:rPr lang="en-US" sz="1000"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 Gueorguieva, Hernandez, Suh, Ong, Li (</a:t>
            </a:r>
            <a:r>
              <a:rPr lang="en-US" sz="1000" i="1"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Under Review</a:t>
            </a:r>
            <a:r>
              <a:rPr lang="en-US" sz="1000"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a:t>
            </a:r>
          </a:p>
        </p:txBody>
      </p:sp>
      <p:sp>
        <p:nvSpPr>
          <p:cNvPr id="2" name="Title 1">
            <a:extLst>
              <a:ext uri="{FF2B5EF4-FFF2-40B4-BE49-F238E27FC236}">
                <a16:creationId xmlns:a16="http://schemas.microsoft.com/office/drawing/2014/main" id="{D7A78EFD-BD26-947B-FEDF-784C6423DDC5}"/>
              </a:ext>
            </a:extLst>
          </p:cNvPr>
          <p:cNvSpPr>
            <a:spLocks noGrp="1"/>
          </p:cNvSpPr>
          <p:nvPr>
            <p:ph type="title"/>
          </p:nvPr>
        </p:nvSpPr>
        <p:spPr/>
        <p:txBody>
          <a:bodyPr>
            <a:normAutofit/>
          </a:bodyPr>
          <a:lstStyle/>
          <a:p>
            <a:r>
              <a:rPr lang="en-US" dirty="0"/>
              <a:t>MINT       : </a:t>
            </a:r>
            <a:r>
              <a:rPr lang="en-US" dirty="0">
                <a:solidFill>
                  <a:srgbClr val="C00000"/>
                </a:solidFill>
              </a:rPr>
              <a:t>M</a:t>
            </a:r>
            <a:r>
              <a:rPr lang="en-US" dirty="0"/>
              <a:t>ulti-turn </a:t>
            </a:r>
            <a:r>
              <a:rPr lang="en-US" dirty="0">
                <a:solidFill>
                  <a:srgbClr val="C00000"/>
                </a:solidFill>
              </a:rPr>
              <a:t>I</a:t>
            </a:r>
            <a:r>
              <a:rPr lang="en-US" dirty="0"/>
              <a:t>nter-tactic </a:t>
            </a:r>
            <a:r>
              <a:rPr lang="en-US" dirty="0">
                <a:solidFill>
                  <a:srgbClr val="C00000"/>
                </a:solidFill>
              </a:rPr>
              <a:t>N</a:t>
            </a:r>
            <a:r>
              <a:rPr lang="en-US" dirty="0"/>
              <a:t>ovelty </a:t>
            </a:r>
            <a:r>
              <a:rPr lang="en-US" dirty="0">
                <a:solidFill>
                  <a:srgbClr val="C00000"/>
                </a:solidFill>
              </a:rPr>
              <a:t>T</a:t>
            </a:r>
            <a:r>
              <a:rPr lang="en-US" dirty="0"/>
              <a:t>raining</a:t>
            </a:r>
          </a:p>
        </p:txBody>
      </p:sp>
      <p:sp>
        <p:nvSpPr>
          <p:cNvPr id="4" name="Slide Number Placeholder 3">
            <a:extLst>
              <a:ext uri="{FF2B5EF4-FFF2-40B4-BE49-F238E27FC236}">
                <a16:creationId xmlns:a16="http://schemas.microsoft.com/office/drawing/2014/main" id="{1E2CBED0-7247-49E3-AEC1-5AA76ED3D89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33</a:t>
            </a:fld>
            <a:endParaRPr lang="en"/>
          </a:p>
        </p:txBody>
      </p:sp>
      <p:sp>
        <p:nvSpPr>
          <p:cNvPr id="5" name="Rounded Rectangle 4">
            <a:extLst>
              <a:ext uri="{FF2B5EF4-FFF2-40B4-BE49-F238E27FC236}">
                <a16:creationId xmlns:a16="http://schemas.microsoft.com/office/drawing/2014/main" id="{ACA284B9-9E56-53B4-005E-69AC482C4682}"/>
              </a:ext>
            </a:extLst>
          </p:cNvPr>
          <p:cNvSpPr/>
          <p:nvPr/>
        </p:nvSpPr>
        <p:spPr>
          <a:xfrm>
            <a:off x="402336"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6" name="TextBox 5">
            <a:extLst>
              <a:ext uri="{FF2B5EF4-FFF2-40B4-BE49-F238E27FC236}">
                <a16:creationId xmlns:a16="http://schemas.microsoft.com/office/drawing/2014/main" id="{34EB748D-8298-E175-1A23-775C27197EF1}"/>
              </a:ext>
            </a:extLst>
          </p:cNvPr>
          <p:cNvSpPr txBox="1"/>
          <p:nvPr/>
        </p:nvSpPr>
        <p:spPr>
          <a:xfrm>
            <a:off x="402336"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Opening</a:t>
            </a:r>
          </a:p>
          <a:p>
            <a:pPr algn="ctr">
              <a:lnSpc>
                <a:spcPct val="90000"/>
              </a:lnSpc>
              <a:spcBef>
                <a:spcPts val="0"/>
              </a:spcBef>
              <a:spcAft>
                <a:spcPts val="0"/>
              </a:spcAft>
            </a:pPr>
            <a:endParaRPr sz="840" b="1" i="0">
              <a:solidFill>
                <a:srgbClr val="6F899A"/>
              </a:solidFill>
              <a:latin typeface="Aptos"/>
            </a:endParaRPr>
          </a:p>
        </p:txBody>
      </p:sp>
      <p:sp>
        <p:nvSpPr>
          <p:cNvPr id="7" name="Rounded Rectangle 6">
            <a:extLst>
              <a:ext uri="{FF2B5EF4-FFF2-40B4-BE49-F238E27FC236}">
                <a16:creationId xmlns:a16="http://schemas.microsoft.com/office/drawing/2014/main" id="{BF39D708-7A48-321F-177C-CD3BB3136E27}"/>
              </a:ext>
            </a:extLst>
          </p:cNvPr>
          <p:cNvSpPr/>
          <p:nvPr/>
        </p:nvSpPr>
        <p:spPr>
          <a:xfrm>
            <a:off x="1797710"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TextBox 7">
            <a:extLst>
              <a:ext uri="{FF2B5EF4-FFF2-40B4-BE49-F238E27FC236}">
                <a16:creationId xmlns:a16="http://schemas.microsoft.com/office/drawing/2014/main" id="{BB2F7D46-B07D-3C62-A32B-40251D17CEC9}"/>
              </a:ext>
            </a:extLst>
          </p:cNvPr>
          <p:cNvSpPr txBox="1"/>
          <p:nvPr/>
        </p:nvSpPr>
        <p:spPr>
          <a:xfrm>
            <a:off x="1797710"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1</a:t>
            </a:r>
          </a:p>
          <a:p>
            <a:pPr algn="ctr">
              <a:lnSpc>
                <a:spcPct val="90000"/>
              </a:lnSpc>
              <a:spcBef>
                <a:spcPts val="0"/>
              </a:spcBef>
              <a:spcAft>
                <a:spcPts val="0"/>
              </a:spcAft>
            </a:pPr>
            <a:r>
              <a:rPr sz="570" b="0" i="0">
                <a:solidFill>
                  <a:srgbClr val="787878"/>
                </a:solidFill>
                <a:latin typeface="Aptos"/>
              </a:rPr>
              <a:t>understanding emotions from text</a:t>
            </a:r>
          </a:p>
        </p:txBody>
      </p:sp>
      <p:sp>
        <p:nvSpPr>
          <p:cNvPr id="9" name="Rounded Rectangle 8">
            <a:extLst>
              <a:ext uri="{FF2B5EF4-FFF2-40B4-BE49-F238E27FC236}">
                <a16:creationId xmlns:a16="http://schemas.microsoft.com/office/drawing/2014/main" id="{8AD18C48-4B92-12E9-9970-20B2D7E849BC}"/>
              </a:ext>
            </a:extLst>
          </p:cNvPr>
          <p:cNvSpPr/>
          <p:nvPr/>
        </p:nvSpPr>
        <p:spPr>
          <a:xfrm>
            <a:off x="3193084"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0" name="TextBox 9">
            <a:extLst>
              <a:ext uri="{FF2B5EF4-FFF2-40B4-BE49-F238E27FC236}">
                <a16:creationId xmlns:a16="http://schemas.microsoft.com/office/drawing/2014/main" id="{825723E5-BD9F-67AA-ED3E-D02CF9F5118E}"/>
              </a:ext>
            </a:extLst>
          </p:cNvPr>
          <p:cNvSpPr txBox="1"/>
          <p:nvPr/>
        </p:nvSpPr>
        <p:spPr>
          <a:xfrm>
            <a:off x="3193084"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2</a:t>
            </a:r>
          </a:p>
          <a:p>
            <a:pPr algn="ctr">
              <a:lnSpc>
                <a:spcPct val="90000"/>
              </a:lnSpc>
              <a:spcBef>
                <a:spcPts val="0"/>
              </a:spcBef>
              <a:spcAft>
                <a:spcPts val="0"/>
              </a:spcAft>
            </a:pPr>
            <a:r>
              <a:rPr sz="570" b="0" i="0">
                <a:solidFill>
                  <a:srgbClr val="787878"/>
                </a:solidFill>
                <a:latin typeface="Aptos"/>
              </a:rPr>
              <a:t>emotion regulation with llms</a:t>
            </a:r>
          </a:p>
        </p:txBody>
      </p:sp>
      <p:sp>
        <p:nvSpPr>
          <p:cNvPr id="11" name="Rounded Rectangle 10">
            <a:extLst>
              <a:ext uri="{FF2B5EF4-FFF2-40B4-BE49-F238E27FC236}">
                <a16:creationId xmlns:a16="http://schemas.microsoft.com/office/drawing/2014/main" id="{61415E35-E8D6-6ACD-538D-FE36B2B796A3}"/>
              </a:ext>
            </a:extLst>
          </p:cNvPr>
          <p:cNvSpPr/>
          <p:nvPr/>
        </p:nvSpPr>
        <p:spPr>
          <a:xfrm>
            <a:off x="4588459" y="36576"/>
            <a:ext cx="1322222" cy="50292"/>
          </a:xfrm>
          <a:prstGeom prst="roundRect">
            <a:avLst/>
          </a:prstGeom>
          <a:solidFill>
            <a:srgbClr val="8AC77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2" name="TextBox 11">
            <a:extLst>
              <a:ext uri="{FF2B5EF4-FFF2-40B4-BE49-F238E27FC236}">
                <a16:creationId xmlns:a16="http://schemas.microsoft.com/office/drawing/2014/main" id="{B8D6588E-993D-5A25-B494-4ABA16B3C82B}"/>
              </a:ext>
            </a:extLst>
          </p:cNvPr>
          <p:cNvSpPr txBox="1"/>
          <p:nvPr/>
        </p:nvSpPr>
        <p:spPr>
          <a:xfrm>
            <a:off x="4588459"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1" i="0">
                <a:solidFill>
                  <a:srgbClr val="8AC775"/>
                </a:solidFill>
                <a:latin typeface="Aptos"/>
              </a:rPr>
              <a:t>Part 3</a:t>
            </a:r>
          </a:p>
          <a:p>
            <a:pPr algn="ctr">
              <a:lnSpc>
                <a:spcPct val="90000"/>
              </a:lnSpc>
              <a:spcBef>
                <a:spcPts val="0"/>
              </a:spcBef>
              <a:spcAft>
                <a:spcPts val="0"/>
              </a:spcAft>
            </a:pPr>
            <a:r>
              <a:rPr sz="570" b="1" i="0">
                <a:solidFill>
                  <a:srgbClr val="8AC775"/>
                </a:solidFill>
                <a:latin typeface="Aptos"/>
              </a:rPr>
              <a:t>sustaining empathy with diverse discourse moves</a:t>
            </a:r>
          </a:p>
        </p:txBody>
      </p:sp>
      <p:sp>
        <p:nvSpPr>
          <p:cNvPr id="13" name="Rounded Rectangle 12">
            <a:extLst>
              <a:ext uri="{FF2B5EF4-FFF2-40B4-BE49-F238E27FC236}">
                <a16:creationId xmlns:a16="http://schemas.microsoft.com/office/drawing/2014/main" id="{AE47869C-41AC-7BE4-8995-BAE9BC680C2F}"/>
              </a:ext>
            </a:extLst>
          </p:cNvPr>
          <p:cNvSpPr/>
          <p:nvPr/>
        </p:nvSpPr>
        <p:spPr>
          <a:xfrm>
            <a:off x="5983833"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TextBox 13">
            <a:extLst>
              <a:ext uri="{FF2B5EF4-FFF2-40B4-BE49-F238E27FC236}">
                <a16:creationId xmlns:a16="http://schemas.microsoft.com/office/drawing/2014/main" id="{D4D2A781-5DE9-E4E9-4E3C-A336D1661512}"/>
              </a:ext>
            </a:extLst>
          </p:cNvPr>
          <p:cNvSpPr txBox="1"/>
          <p:nvPr/>
        </p:nvSpPr>
        <p:spPr>
          <a:xfrm>
            <a:off x="5983833"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Conclusion</a:t>
            </a:r>
          </a:p>
          <a:p>
            <a:pPr algn="ctr">
              <a:lnSpc>
                <a:spcPct val="90000"/>
              </a:lnSpc>
              <a:spcBef>
                <a:spcPts val="0"/>
              </a:spcBef>
              <a:spcAft>
                <a:spcPts val="0"/>
              </a:spcAft>
            </a:pPr>
            <a:r>
              <a:rPr sz="570" b="0" i="0">
                <a:solidFill>
                  <a:srgbClr val="787878"/>
                </a:solidFill>
                <a:latin typeface="Aptos"/>
              </a:rPr>
              <a:t>takeaways</a:t>
            </a:r>
          </a:p>
        </p:txBody>
      </p:sp>
      <p:pic>
        <p:nvPicPr>
          <p:cNvPr id="15" name="Picture 14" descr="A diagram of a diagram&#10;&#10;AI-generated content may be incorrect.">
            <a:extLst>
              <a:ext uri="{FF2B5EF4-FFF2-40B4-BE49-F238E27FC236}">
                <a16:creationId xmlns:a16="http://schemas.microsoft.com/office/drawing/2014/main" id="{4C886F17-9B0B-8C7A-98DF-F26731D2CD8D}"/>
              </a:ext>
            </a:extLst>
          </p:cNvPr>
          <p:cNvPicPr>
            <a:picLocks noChangeAspect="1"/>
          </p:cNvPicPr>
          <p:nvPr/>
        </p:nvPicPr>
        <p:blipFill>
          <a:blip r:embed="rId2"/>
          <a:srcRect l="67541"/>
          <a:stretch>
            <a:fillRect/>
          </a:stretch>
        </p:blipFill>
        <p:spPr>
          <a:xfrm>
            <a:off x="5665510" y="1057958"/>
            <a:ext cx="2128437" cy="3839321"/>
          </a:xfrm>
          <a:prstGeom prst="rect">
            <a:avLst/>
          </a:prstGeom>
        </p:spPr>
      </p:pic>
      <p:pic>
        <p:nvPicPr>
          <p:cNvPr id="17" name="Picture 16" descr="A diagram of a diagram&#10;&#10;AI-generated content may be incorrect.">
            <a:extLst>
              <a:ext uri="{FF2B5EF4-FFF2-40B4-BE49-F238E27FC236}">
                <a16:creationId xmlns:a16="http://schemas.microsoft.com/office/drawing/2014/main" id="{A7946B05-B528-C3AE-E9AF-2684B9DAE257}"/>
              </a:ext>
            </a:extLst>
          </p:cNvPr>
          <p:cNvPicPr>
            <a:picLocks noChangeAspect="1"/>
          </p:cNvPicPr>
          <p:nvPr/>
        </p:nvPicPr>
        <p:blipFill>
          <a:blip r:embed="rId2"/>
          <a:srcRect l="32769" r="32460"/>
          <a:stretch>
            <a:fillRect/>
          </a:stretch>
        </p:blipFill>
        <p:spPr>
          <a:xfrm>
            <a:off x="3385458" y="1057957"/>
            <a:ext cx="2280052" cy="3839321"/>
          </a:xfrm>
          <a:prstGeom prst="rect">
            <a:avLst/>
          </a:prstGeom>
        </p:spPr>
      </p:pic>
      <p:pic>
        <p:nvPicPr>
          <p:cNvPr id="18" name="Picture 17" descr="A diagram of a diagram&#10;&#10;AI-generated content may be incorrect.">
            <a:extLst>
              <a:ext uri="{FF2B5EF4-FFF2-40B4-BE49-F238E27FC236}">
                <a16:creationId xmlns:a16="http://schemas.microsoft.com/office/drawing/2014/main" id="{6ACA0A69-3A45-7CA3-BCFC-EC045E072ADF}"/>
              </a:ext>
            </a:extLst>
          </p:cNvPr>
          <p:cNvPicPr>
            <a:picLocks noChangeAspect="1"/>
          </p:cNvPicPr>
          <p:nvPr/>
        </p:nvPicPr>
        <p:blipFill>
          <a:blip r:embed="rId2"/>
          <a:srcRect r="67230"/>
          <a:stretch>
            <a:fillRect/>
          </a:stretch>
        </p:blipFill>
        <p:spPr>
          <a:xfrm>
            <a:off x="1236664" y="1066131"/>
            <a:ext cx="2148794" cy="3839321"/>
          </a:xfrm>
          <a:prstGeom prst="rect">
            <a:avLst/>
          </a:prstGeom>
        </p:spPr>
      </p:pic>
      <p:sp>
        <p:nvSpPr>
          <p:cNvPr id="19" name="Rectangle 18">
            <a:extLst>
              <a:ext uri="{FF2B5EF4-FFF2-40B4-BE49-F238E27FC236}">
                <a16:creationId xmlns:a16="http://schemas.microsoft.com/office/drawing/2014/main" id="{BE38487E-B3F6-D479-1755-3EB7CB89F028}"/>
              </a:ext>
            </a:extLst>
          </p:cNvPr>
          <p:cNvSpPr/>
          <p:nvPr/>
        </p:nvSpPr>
        <p:spPr>
          <a:xfrm>
            <a:off x="5315919" y="3432875"/>
            <a:ext cx="844657" cy="8834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green leaf with black background&#10;&#10;AI-generated content may be incorrect.">
            <a:extLst>
              <a:ext uri="{FF2B5EF4-FFF2-40B4-BE49-F238E27FC236}">
                <a16:creationId xmlns:a16="http://schemas.microsoft.com/office/drawing/2014/main" id="{14B5F38E-99E3-A53D-8A1D-BA1DE28BB9A5}"/>
              </a:ext>
            </a:extLst>
          </p:cNvPr>
          <p:cNvPicPr>
            <a:picLocks noChangeAspect="1"/>
          </p:cNvPicPr>
          <p:nvPr/>
        </p:nvPicPr>
        <p:blipFill>
          <a:blip r:embed="rId3"/>
          <a:stretch>
            <a:fillRect/>
          </a:stretch>
        </p:blipFill>
        <p:spPr>
          <a:xfrm>
            <a:off x="1157832" y="477000"/>
            <a:ext cx="399593" cy="399593"/>
          </a:xfrm>
          <a:prstGeom prst="rect">
            <a:avLst/>
          </a:prstGeom>
        </p:spPr>
      </p:pic>
      <p:sp>
        <p:nvSpPr>
          <p:cNvPr id="23" name="Google Shape;389;p40">
            <a:extLst>
              <a:ext uri="{FF2B5EF4-FFF2-40B4-BE49-F238E27FC236}">
                <a16:creationId xmlns:a16="http://schemas.microsoft.com/office/drawing/2014/main" id="{6F4FD36B-C952-A186-D360-A349FDD97B0B}"/>
              </a:ext>
            </a:extLst>
          </p:cNvPr>
          <p:cNvSpPr/>
          <p:nvPr/>
        </p:nvSpPr>
        <p:spPr>
          <a:xfrm>
            <a:off x="5665509" y="2829034"/>
            <a:ext cx="1029760" cy="603840"/>
          </a:xfrm>
          <a:custGeom>
            <a:avLst/>
            <a:gdLst>
              <a:gd name="csX0" fmla="*/ 0 w 1029760"/>
              <a:gd name="csY0" fmla="*/ 31279 h 603840"/>
              <a:gd name="csX1" fmla="*/ 31279 w 1029760"/>
              <a:gd name="csY1" fmla="*/ 0 h 603840"/>
              <a:gd name="csX2" fmla="*/ 534224 w 1029760"/>
              <a:gd name="csY2" fmla="*/ 0 h 603840"/>
              <a:gd name="csX3" fmla="*/ 998481 w 1029760"/>
              <a:gd name="csY3" fmla="*/ 0 h 603840"/>
              <a:gd name="csX4" fmla="*/ 1029760 w 1029760"/>
              <a:gd name="csY4" fmla="*/ 31279 h 603840"/>
              <a:gd name="csX5" fmla="*/ 1029760 w 1029760"/>
              <a:gd name="csY5" fmla="*/ 572561 h 603840"/>
              <a:gd name="csX6" fmla="*/ 998481 w 1029760"/>
              <a:gd name="csY6" fmla="*/ 603840 h 603840"/>
              <a:gd name="csX7" fmla="*/ 514880 w 1029760"/>
              <a:gd name="csY7" fmla="*/ 603840 h 603840"/>
              <a:gd name="csX8" fmla="*/ 31279 w 1029760"/>
              <a:gd name="csY8" fmla="*/ 603840 h 603840"/>
              <a:gd name="csX9" fmla="*/ 0 w 1029760"/>
              <a:gd name="csY9" fmla="*/ 572561 h 603840"/>
              <a:gd name="csX10" fmla="*/ 0 w 1029760"/>
              <a:gd name="csY10" fmla="*/ 31279 h 60384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029760" h="603840" extrusionOk="0">
                <a:moveTo>
                  <a:pt x="0" y="31279"/>
                </a:moveTo>
                <a:cubicBezTo>
                  <a:pt x="-816" y="13501"/>
                  <a:pt x="11811" y="823"/>
                  <a:pt x="31279" y="0"/>
                </a:cubicBezTo>
                <a:cubicBezTo>
                  <a:pt x="157417" y="-4173"/>
                  <a:pt x="312331" y="13864"/>
                  <a:pt x="534224" y="0"/>
                </a:cubicBezTo>
                <a:cubicBezTo>
                  <a:pt x="756118" y="-13864"/>
                  <a:pt x="823086" y="14565"/>
                  <a:pt x="998481" y="0"/>
                </a:cubicBezTo>
                <a:cubicBezTo>
                  <a:pt x="1014159" y="-874"/>
                  <a:pt x="1031528" y="14849"/>
                  <a:pt x="1029760" y="31279"/>
                </a:cubicBezTo>
                <a:cubicBezTo>
                  <a:pt x="1022217" y="170046"/>
                  <a:pt x="1047234" y="369514"/>
                  <a:pt x="1029760" y="572561"/>
                </a:cubicBezTo>
                <a:cubicBezTo>
                  <a:pt x="1030635" y="588413"/>
                  <a:pt x="1012864" y="606381"/>
                  <a:pt x="998481" y="603840"/>
                </a:cubicBezTo>
                <a:cubicBezTo>
                  <a:pt x="832008" y="622275"/>
                  <a:pt x="629764" y="627632"/>
                  <a:pt x="514880" y="603840"/>
                </a:cubicBezTo>
                <a:cubicBezTo>
                  <a:pt x="399996" y="580048"/>
                  <a:pt x="232646" y="620703"/>
                  <a:pt x="31279" y="603840"/>
                </a:cubicBezTo>
                <a:cubicBezTo>
                  <a:pt x="13522" y="603812"/>
                  <a:pt x="1367" y="586088"/>
                  <a:pt x="0" y="572561"/>
                </a:cubicBezTo>
                <a:cubicBezTo>
                  <a:pt x="-19032" y="325247"/>
                  <a:pt x="6725" y="197664"/>
                  <a:pt x="0" y="31279"/>
                </a:cubicBezTo>
                <a:close/>
              </a:path>
            </a:pathLst>
          </a:custGeom>
          <a:noFill/>
          <a:ln w="25400" cap="flat" cmpd="sng">
            <a:solidFill>
              <a:srgbClr val="A03223"/>
            </a:solidFill>
            <a:prstDash val="sysDash"/>
            <a:round/>
            <a:headEnd type="none" w="sm" len="sm"/>
            <a:tailEnd type="none" w="sm" len="sm"/>
            <a:extLst>
              <a:ext uri="{C807C97D-BFC1-408E-A445-0C87EB9F89A2}">
                <ask:lineSketchStyleProps xmlns:ask="http://schemas.microsoft.com/office/drawing/2018/sketchyshapes" sd="1219033472">
                  <a:prstGeom prst="roundRect">
                    <a:avLst>
                      <a:gd name="adj" fmla="val 5180"/>
                    </a:avLst>
                  </a:prstGeom>
                  <ask:type>
                    <ask:lineSketchFreehand/>
                  </ask:type>
                </ask:lineSketchStyleProps>
              </a:ext>
            </a:extLst>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 name="Google Shape;389;p40">
            <a:extLst>
              <a:ext uri="{FF2B5EF4-FFF2-40B4-BE49-F238E27FC236}">
                <a16:creationId xmlns:a16="http://schemas.microsoft.com/office/drawing/2014/main" id="{8F4B8EA4-CBDB-B6EA-7ABB-471767EA7A0B}"/>
              </a:ext>
            </a:extLst>
          </p:cNvPr>
          <p:cNvSpPr/>
          <p:nvPr/>
        </p:nvSpPr>
        <p:spPr>
          <a:xfrm>
            <a:off x="6764187" y="2829034"/>
            <a:ext cx="831784" cy="603840"/>
          </a:xfrm>
          <a:custGeom>
            <a:avLst/>
            <a:gdLst>
              <a:gd name="csX0" fmla="*/ 0 w 831784"/>
              <a:gd name="csY0" fmla="*/ 31279 h 603840"/>
              <a:gd name="csX1" fmla="*/ 31279 w 831784"/>
              <a:gd name="csY1" fmla="*/ 0 h 603840"/>
              <a:gd name="csX2" fmla="*/ 431277 w 831784"/>
              <a:gd name="csY2" fmla="*/ 0 h 603840"/>
              <a:gd name="csX3" fmla="*/ 800505 w 831784"/>
              <a:gd name="csY3" fmla="*/ 0 h 603840"/>
              <a:gd name="csX4" fmla="*/ 831784 w 831784"/>
              <a:gd name="csY4" fmla="*/ 31279 h 603840"/>
              <a:gd name="csX5" fmla="*/ 831784 w 831784"/>
              <a:gd name="csY5" fmla="*/ 572561 h 603840"/>
              <a:gd name="csX6" fmla="*/ 800505 w 831784"/>
              <a:gd name="csY6" fmla="*/ 603840 h 603840"/>
              <a:gd name="csX7" fmla="*/ 415892 w 831784"/>
              <a:gd name="csY7" fmla="*/ 603840 h 603840"/>
              <a:gd name="csX8" fmla="*/ 31279 w 831784"/>
              <a:gd name="csY8" fmla="*/ 603840 h 603840"/>
              <a:gd name="csX9" fmla="*/ 0 w 831784"/>
              <a:gd name="csY9" fmla="*/ 572561 h 603840"/>
              <a:gd name="csX10" fmla="*/ 0 w 831784"/>
              <a:gd name="csY10" fmla="*/ 31279 h 60384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831784" h="603840" extrusionOk="0">
                <a:moveTo>
                  <a:pt x="0" y="31279"/>
                </a:moveTo>
                <a:cubicBezTo>
                  <a:pt x="-816" y="13501"/>
                  <a:pt x="11811" y="823"/>
                  <a:pt x="31279" y="0"/>
                </a:cubicBezTo>
                <a:cubicBezTo>
                  <a:pt x="205553" y="19547"/>
                  <a:pt x="246640" y="-16668"/>
                  <a:pt x="431277" y="0"/>
                </a:cubicBezTo>
                <a:cubicBezTo>
                  <a:pt x="615914" y="16668"/>
                  <a:pt x="715741" y="-13063"/>
                  <a:pt x="800505" y="0"/>
                </a:cubicBezTo>
                <a:cubicBezTo>
                  <a:pt x="816183" y="-874"/>
                  <a:pt x="833552" y="14849"/>
                  <a:pt x="831784" y="31279"/>
                </a:cubicBezTo>
                <a:cubicBezTo>
                  <a:pt x="824241" y="170046"/>
                  <a:pt x="849258" y="369514"/>
                  <a:pt x="831784" y="572561"/>
                </a:cubicBezTo>
                <a:cubicBezTo>
                  <a:pt x="832659" y="588413"/>
                  <a:pt x="814888" y="606381"/>
                  <a:pt x="800505" y="603840"/>
                </a:cubicBezTo>
                <a:cubicBezTo>
                  <a:pt x="640736" y="607831"/>
                  <a:pt x="561247" y="601525"/>
                  <a:pt x="415892" y="603840"/>
                </a:cubicBezTo>
                <a:cubicBezTo>
                  <a:pt x="270537" y="606155"/>
                  <a:pt x="187851" y="620507"/>
                  <a:pt x="31279" y="603840"/>
                </a:cubicBezTo>
                <a:cubicBezTo>
                  <a:pt x="13522" y="603812"/>
                  <a:pt x="1367" y="586088"/>
                  <a:pt x="0" y="572561"/>
                </a:cubicBezTo>
                <a:cubicBezTo>
                  <a:pt x="-19032" y="325247"/>
                  <a:pt x="6725" y="197664"/>
                  <a:pt x="0" y="31279"/>
                </a:cubicBezTo>
                <a:close/>
              </a:path>
            </a:pathLst>
          </a:custGeom>
          <a:noFill/>
          <a:ln w="25400" cap="flat" cmpd="sng">
            <a:solidFill>
              <a:srgbClr val="A03223"/>
            </a:solidFill>
            <a:prstDash val="sysDash"/>
            <a:round/>
            <a:headEnd type="none" w="sm" len="sm"/>
            <a:tailEnd type="none" w="sm" len="sm"/>
            <a:extLst>
              <a:ext uri="{C807C97D-BFC1-408E-A445-0C87EB9F89A2}">
                <ask:lineSketchStyleProps xmlns:ask="http://schemas.microsoft.com/office/drawing/2018/sketchyshapes" sd="1219033472">
                  <a:prstGeom prst="roundRect">
                    <a:avLst>
                      <a:gd name="adj" fmla="val 5180"/>
                    </a:avLst>
                  </a:prstGeom>
                  <ask:type>
                    <ask:lineSketchFreehand/>
                  </ask:type>
                </ask:lineSketchStyleProps>
              </a:ext>
            </a:extLst>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 name="Google Shape;389;p40">
            <a:extLst>
              <a:ext uri="{FF2B5EF4-FFF2-40B4-BE49-F238E27FC236}">
                <a16:creationId xmlns:a16="http://schemas.microsoft.com/office/drawing/2014/main" id="{CC554F7A-D3DA-ECE2-DB39-BD8405D68644}"/>
              </a:ext>
            </a:extLst>
          </p:cNvPr>
          <p:cNvSpPr/>
          <p:nvPr/>
        </p:nvSpPr>
        <p:spPr>
          <a:xfrm>
            <a:off x="5665509" y="3541785"/>
            <a:ext cx="349592" cy="533548"/>
          </a:xfrm>
          <a:custGeom>
            <a:avLst/>
            <a:gdLst>
              <a:gd name="csX0" fmla="*/ 0 w 349592"/>
              <a:gd name="csY0" fmla="*/ 18109 h 533548"/>
              <a:gd name="csX1" fmla="*/ 18109 w 349592"/>
              <a:gd name="csY1" fmla="*/ 0 h 533548"/>
              <a:gd name="csX2" fmla="*/ 331483 w 349592"/>
              <a:gd name="csY2" fmla="*/ 0 h 533548"/>
              <a:gd name="csX3" fmla="*/ 349592 w 349592"/>
              <a:gd name="csY3" fmla="*/ 18109 h 533548"/>
              <a:gd name="csX4" fmla="*/ 349592 w 349592"/>
              <a:gd name="csY4" fmla="*/ 515439 h 533548"/>
              <a:gd name="csX5" fmla="*/ 331483 w 349592"/>
              <a:gd name="csY5" fmla="*/ 533548 h 533548"/>
              <a:gd name="csX6" fmla="*/ 18109 w 349592"/>
              <a:gd name="csY6" fmla="*/ 533548 h 533548"/>
              <a:gd name="csX7" fmla="*/ 0 w 349592"/>
              <a:gd name="csY7" fmla="*/ 515439 h 533548"/>
              <a:gd name="csX8" fmla="*/ 0 w 349592"/>
              <a:gd name="csY8" fmla="*/ 18109 h 53354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49592" h="533548" extrusionOk="0">
                <a:moveTo>
                  <a:pt x="0" y="18109"/>
                </a:moveTo>
                <a:cubicBezTo>
                  <a:pt x="-1755" y="7026"/>
                  <a:pt x="6776" y="500"/>
                  <a:pt x="18109" y="0"/>
                </a:cubicBezTo>
                <a:cubicBezTo>
                  <a:pt x="83101" y="14501"/>
                  <a:pt x="197820" y="-4928"/>
                  <a:pt x="331483" y="0"/>
                </a:cubicBezTo>
                <a:cubicBezTo>
                  <a:pt x="340071" y="-1075"/>
                  <a:pt x="349482" y="8333"/>
                  <a:pt x="349592" y="18109"/>
                </a:cubicBezTo>
                <a:cubicBezTo>
                  <a:pt x="363560" y="135815"/>
                  <a:pt x="366642" y="393367"/>
                  <a:pt x="349592" y="515439"/>
                </a:cubicBezTo>
                <a:cubicBezTo>
                  <a:pt x="349721" y="525174"/>
                  <a:pt x="340720" y="533431"/>
                  <a:pt x="331483" y="533548"/>
                </a:cubicBezTo>
                <a:cubicBezTo>
                  <a:pt x="246860" y="547466"/>
                  <a:pt x="125792" y="532307"/>
                  <a:pt x="18109" y="533548"/>
                </a:cubicBezTo>
                <a:cubicBezTo>
                  <a:pt x="7059" y="535283"/>
                  <a:pt x="-1066" y="524203"/>
                  <a:pt x="0" y="515439"/>
                </a:cubicBezTo>
                <a:cubicBezTo>
                  <a:pt x="-18383" y="386266"/>
                  <a:pt x="-20529" y="175025"/>
                  <a:pt x="0" y="18109"/>
                </a:cubicBezTo>
                <a:close/>
              </a:path>
            </a:pathLst>
          </a:custGeom>
          <a:noFill/>
          <a:ln w="25400" cap="flat" cmpd="sng">
            <a:solidFill>
              <a:srgbClr val="A03223"/>
            </a:solidFill>
            <a:prstDash val="sysDash"/>
            <a:round/>
            <a:headEnd type="none" w="sm" len="sm"/>
            <a:tailEnd type="none" w="sm" len="sm"/>
            <a:extLst>
              <a:ext uri="{C807C97D-BFC1-408E-A445-0C87EB9F89A2}">
                <ask:lineSketchStyleProps xmlns:ask="http://schemas.microsoft.com/office/drawing/2018/sketchyshapes" sd="1219033472">
                  <a:prstGeom prst="roundRect">
                    <a:avLst>
                      <a:gd name="adj" fmla="val 5180"/>
                    </a:avLst>
                  </a:prstGeom>
                  <ask:type>
                    <ask:lineSketchFreehand/>
                  </ask:type>
                </ask:lineSketchStyleProps>
              </a:ext>
            </a:extLst>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 name="Rounded Rectangle 20">
            <a:extLst>
              <a:ext uri="{FF2B5EF4-FFF2-40B4-BE49-F238E27FC236}">
                <a16:creationId xmlns:a16="http://schemas.microsoft.com/office/drawing/2014/main" id="{F2280755-2964-5AA8-AC81-F69B5EC3975B}"/>
              </a:ext>
            </a:extLst>
          </p:cNvPr>
          <p:cNvSpPr/>
          <p:nvPr/>
        </p:nvSpPr>
        <p:spPr>
          <a:xfrm>
            <a:off x="1557425" y="3322531"/>
            <a:ext cx="6287259" cy="835292"/>
          </a:xfrm>
          <a:prstGeom prst="roundRect">
            <a:avLst>
              <a:gd name="adj" fmla="val 5000"/>
            </a:avLst>
          </a:prstGeom>
          <a:solidFill>
            <a:srgbClr val="FFF8E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sz="1600" b="0" i="1">
                <a:solidFill>
                  <a:srgbClr val="BF5700"/>
                </a:solidFill>
                <a:latin typeface="Calibri"/>
              </a:defRPr>
            </a:pPr>
            <a:r>
              <a:rPr lang="en-US" sz="1800" b="1" dirty="0">
                <a:solidFill>
                  <a:schemeClr val="tx1"/>
                </a:solidFill>
                <a:latin typeface="Calibri" panose="020F0502020204030204" pitchFamily="34" charset="0"/>
                <a:cs typeface="Calibri" panose="020F0502020204030204" pitchFamily="34" charset="0"/>
              </a:rPr>
              <a:t>Reward responses that are both </a:t>
            </a:r>
            <a:r>
              <a:rPr lang="en-US" sz="1800" b="1" dirty="0">
                <a:solidFill>
                  <a:srgbClr val="C00000"/>
                </a:solidFill>
                <a:latin typeface="Calibri" panose="020F0502020204030204" pitchFamily="34" charset="0"/>
                <a:cs typeface="Calibri" panose="020F0502020204030204" pitchFamily="34" charset="0"/>
              </a:rPr>
              <a:t>empathic</a:t>
            </a:r>
            <a:r>
              <a:rPr lang="en-US" sz="1800" b="1" dirty="0">
                <a:solidFill>
                  <a:schemeClr val="tx1"/>
                </a:solidFill>
                <a:latin typeface="Calibri" panose="020F0502020204030204" pitchFamily="34" charset="0"/>
                <a:cs typeface="Calibri" panose="020F0502020204030204" pitchFamily="34" charset="0"/>
              </a:rPr>
              <a:t> and more </a:t>
            </a:r>
            <a:r>
              <a:rPr lang="en-US" sz="1800" b="1" dirty="0">
                <a:solidFill>
                  <a:srgbClr val="C00000"/>
                </a:solidFill>
                <a:latin typeface="Calibri" panose="020F0502020204030204" pitchFamily="34" charset="0"/>
                <a:cs typeface="Calibri" panose="020F0502020204030204" pitchFamily="34" charset="0"/>
              </a:rPr>
              <a:t>diverse</a:t>
            </a:r>
            <a:r>
              <a:rPr lang="en-US" sz="1800" b="1" dirty="0">
                <a:solidFill>
                  <a:schemeClr val="tx1"/>
                </a:solidFill>
                <a:latin typeface="Calibri" panose="020F0502020204030204" pitchFamily="34" charset="0"/>
                <a:cs typeface="Calibri" panose="020F0502020204030204" pitchFamily="34" charset="0"/>
              </a:rPr>
              <a:t> in discourse moves across a multi-turn conversation</a:t>
            </a:r>
          </a:p>
        </p:txBody>
      </p:sp>
    </p:spTree>
    <p:extLst>
      <p:ext uri="{BB962C8B-B14F-4D97-AF65-F5344CB8AC3E}">
        <p14:creationId xmlns:p14="http://schemas.microsoft.com/office/powerpoint/2010/main" val="216217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E9F44-154F-289A-F4FD-2C3EF4BC1716}"/>
            </a:ext>
          </a:extLst>
        </p:cNvPr>
        <p:cNvGrpSpPr/>
        <p:nvPr/>
      </p:nvGrpSpPr>
      <p:grpSpPr>
        <a:xfrm>
          <a:off x="0" y="0"/>
          <a:ext cx="0" cy="0"/>
          <a:chOff x="0" y="0"/>
          <a:chExt cx="0" cy="0"/>
        </a:xfrm>
      </p:grpSpPr>
      <p:sp>
        <p:nvSpPr>
          <p:cNvPr id="88" name="TextBox 87">
            <a:extLst>
              <a:ext uri="{FF2B5EF4-FFF2-40B4-BE49-F238E27FC236}">
                <a16:creationId xmlns:a16="http://schemas.microsoft.com/office/drawing/2014/main" id="{1EDAA848-FA80-4A1D-09D8-F87479D3A4C8}"/>
              </a:ext>
            </a:extLst>
          </p:cNvPr>
          <p:cNvSpPr txBox="1"/>
          <p:nvPr/>
        </p:nvSpPr>
        <p:spPr>
          <a:xfrm>
            <a:off x="-1" y="4897279"/>
            <a:ext cx="3385458" cy="246221"/>
          </a:xfrm>
          <a:prstGeom prst="rect">
            <a:avLst/>
          </a:prstGeom>
          <a:noFill/>
        </p:spPr>
        <p:txBody>
          <a:bodyPr wrap="square" lIns="45720" tIns="45720" rIns="45720" bIns="45720" rtlCol="0">
            <a:spAutoFit/>
          </a:bodyPr>
          <a:lstStyle/>
          <a:p>
            <a:r>
              <a:rPr lang="en-US" sz="1000" b="1" dirty="0">
                <a:solidFill>
                  <a:schemeClr val="dk2"/>
                </a:solidFill>
                <a:latin typeface="Times New Roman" panose="02020603050405020304" pitchFamily="18" charset="0"/>
                <a:ea typeface="Microsoft Himalaya" pitchFamily="2" charset="0"/>
                <a:cs typeface="Times New Roman" panose="02020603050405020304" pitchFamily="18" charset="0"/>
              </a:rPr>
              <a:t>Z</a:t>
            </a:r>
            <a:r>
              <a:rPr lang="en-US" sz="1000" b="1"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han</a:t>
            </a:r>
            <a:r>
              <a:rPr lang="en-US" sz="1000"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 Gueorguieva, Hernandez, Suh, Ong, Li (</a:t>
            </a:r>
            <a:r>
              <a:rPr lang="en-US" sz="1000" i="1"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Under Review</a:t>
            </a:r>
            <a:r>
              <a:rPr lang="en-US" sz="1000"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a:t>
            </a:r>
          </a:p>
        </p:txBody>
      </p:sp>
      <p:sp>
        <p:nvSpPr>
          <p:cNvPr id="2" name="Title 1">
            <a:extLst>
              <a:ext uri="{FF2B5EF4-FFF2-40B4-BE49-F238E27FC236}">
                <a16:creationId xmlns:a16="http://schemas.microsoft.com/office/drawing/2014/main" id="{2A003D41-627F-DA21-63DA-7FD6C34BAB9E}"/>
              </a:ext>
            </a:extLst>
          </p:cNvPr>
          <p:cNvSpPr>
            <a:spLocks noGrp="1"/>
          </p:cNvSpPr>
          <p:nvPr>
            <p:ph type="title"/>
          </p:nvPr>
        </p:nvSpPr>
        <p:spPr/>
        <p:txBody>
          <a:bodyPr>
            <a:normAutofit/>
          </a:bodyPr>
          <a:lstStyle/>
          <a:p>
            <a:r>
              <a:rPr lang="en-US" dirty="0"/>
              <a:t>MINT       : </a:t>
            </a:r>
            <a:r>
              <a:rPr lang="en-US" dirty="0">
                <a:solidFill>
                  <a:srgbClr val="C00000"/>
                </a:solidFill>
              </a:rPr>
              <a:t>Reward Details</a:t>
            </a:r>
            <a:endParaRPr lang="en-US" dirty="0"/>
          </a:p>
        </p:txBody>
      </p:sp>
      <p:sp>
        <p:nvSpPr>
          <p:cNvPr id="4" name="Slide Number Placeholder 3">
            <a:extLst>
              <a:ext uri="{FF2B5EF4-FFF2-40B4-BE49-F238E27FC236}">
                <a16:creationId xmlns:a16="http://schemas.microsoft.com/office/drawing/2014/main" id="{81693FD7-343C-7552-294E-6827C09B2C6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34</a:t>
            </a:fld>
            <a:endParaRPr lang="en"/>
          </a:p>
        </p:txBody>
      </p:sp>
      <p:sp>
        <p:nvSpPr>
          <p:cNvPr id="5" name="Rounded Rectangle 4">
            <a:extLst>
              <a:ext uri="{FF2B5EF4-FFF2-40B4-BE49-F238E27FC236}">
                <a16:creationId xmlns:a16="http://schemas.microsoft.com/office/drawing/2014/main" id="{847FDE49-CE67-C5FF-1CC9-3F74642E06FC}"/>
              </a:ext>
            </a:extLst>
          </p:cNvPr>
          <p:cNvSpPr/>
          <p:nvPr/>
        </p:nvSpPr>
        <p:spPr>
          <a:xfrm>
            <a:off x="402336"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6" name="TextBox 5">
            <a:extLst>
              <a:ext uri="{FF2B5EF4-FFF2-40B4-BE49-F238E27FC236}">
                <a16:creationId xmlns:a16="http://schemas.microsoft.com/office/drawing/2014/main" id="{D1E768C1-CE2E-68FA-9AED-1A01122A2CC1}"/>
              </a:ext>
            </a:extLst>
          </p:cNvPr>
          <p:cNvSpPr txBox="1"/>
          <p:nvPr/>
        </p:nvSpPr>
        <p:spPr>
          <a:xfrm>
            <a:off x="402336"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Opening</a:t>
            </a:r>
          </a:p>
          <a:p>
            <a:pPr algn="ctr">
              <a:lnSpc>
                <a:spcPct val="90000"/>
              </a:lnSpc>
              <a:spcBef>
                <a:spcPts val="0"/>
              </a:spcBef>
              <a:spcAft>
                <a:spcPts val="0"/>
              </a:spcAft>
            </a:pPr>
            <a:endParaRPr sz="840" b="1" i="0">
              <a:solidFill>
                <a:srgbClr val="6F899A"/>
              </a:solidFill>
              <a:latin typeface="Aptos"/>
            </a:endParaRPr>
          </a:p>
        </p:txBody>
      </p:sp>
      <p:sp>
        <p:nvSpPr>
          <p:cNvPr id="7" name="Rounded Rectangle 6">
            <a:extLst>
              <a:ext uri="{FF2B5EF4-FFF2-40B4-BE49-F238E27FC236}">
                <a16:creationId xmlns:a16="http://schemas.microsoft.com/office/drawing/2014/main" id="{F65417D8-17B9-8802-95A9-F3A0099B3CE6}"/>
              </a:ext>
            </a:extLst>
          </p:cNvPr>
          <p:cNvSpPr/>
          <p:nvPr/>
        </p:nvSpPr>
        <p:spPr>
          <a:xfrm>
            <a:off x="1797710"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TextBox 7">
            <a:extLst>
              <a:ext uri="{FF2B5EF4-FFF2-40B4-BE49-F238E27FC236}">
                <a16:creationId xmlns:a16="http://schemas.microsoft.com/office/drawing/2014/main" id="{6A453FEA-8E4C-8201-199D-2689E02E4265}"/>
              </a:ext>
            </a:extLst>
          </p:cNvPr>
          <p:cNvSpPr txBox="1"/>
          <p:nvPr/>
        </p:nvSpPr>
        <p:spPr>
          <a:xfrm>
            <a:off x="1797710"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1</a:t>
            </a:r>
          </a:p>
          <a:p>
            <a:pPr algn="ctr">
              <a:lnSpc>
                <a:spcPct val="90000"/>
              </a:lnSpc>
              <a:spcBef>
                <a:spcPts val="0"/>
              </a:spcBef>
              <a:spcAft>
                <a:spcPts val="0"/>
              </a:spcAft>
            </a:pPr>
            <a:r>
              <a:rPr sz="570" b="0" i="0">
                <a:solidFill>
                  <a:srgbClr val="787878"/>
                </a:solidFill>
                <a:latin typeface="Aptos"/>
              </a:rPr>
              <a:t>understanding emotions from text</a:t>
            </a:r>
          </a:p>
        </p:txBody>
      </p:sp>
      <p:sp>
        <p:nvSpPr>
          <p:cNvPr id="9" name="Rounded Rectangle 8">
            <a:extLst>
              <a:ext uri="{FF2B5EF4-FFF2-40B4-BE49-F238E27FC236}">
                <a16:creationId xmlns:a16="http://schemas.microsoft.com/office/drawing/2014/main" id="{1B0A0348-5218-4E7E-5D6A-2820AE08C823}"/>
              </a:ext>
            </a:extLst>
          </p:cNvPr>
          <p:cNvSpPr/>
          <p:nvPr/>
        </p:nvSpPr>
        <p:spPr>
          <a:xfrm>
            <a:off x="3193084"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0" name="TextBox 9">
            <a:extLst>
              <a:ext uri="{FF2B5EF4-FFF2-40B4-BE49-F238E27FC236}">
                <a16:creationId xmlns:a16="http://schemas.microsoft.com/office/drawing/2014/main" id="{9E858639-604D-F259-7608-580CAEA157C5}"/>
              </a:ext>
            </a:extLst>
          </p:cNvPr>
          <p:cNvSpPr txBox="1"/>
          <p:nvPr/>
        </p:nvSpPr>
        <p:spPr>
          <a:xfrm>
            <a:off x="3193084"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2</a:t>
            </a:r>
          </a:p>
          <a:p>
            <a:pPr algn="ctr">
              <a:lnSpc>
                <a:spcPct val="90000"/>
              </a:lnSpc>
              <a:spcBef>
                <a:spcPts val="0"/>
              </a:spcBef>
              <a:spcAft>
                <a:spcPts val="0"/>
              </a:spcAft>
            </a:pPr>
            <a:r>
              <a:rPr sz="570" b="0" i="0">
                <a:solidFill>
                  <a:srgbClr val="787878"/>
                </a:solidFill>
                <a:latin typeface="Aptos"/>
              </a:rPr>
              <a:t>emotion regulation with llms</a:t>
            </a:r>
          </a:p>
        </p:txBody>
      </p:sp>
      <p:sp>
        <p:nvSpPr>
          <p:cNvPr id="11" name="Rounded Rectangle 10">
            <a:extLst>
              <a:ext uri="{FF2B5EF4-FFF2-40B4-BE49-F238E27FC236}">
                <a16:creationId xmlns:a16="http://schemas.microsoft.com/office/drawing/2014/main" id="{88389B5E-3609-7C16-DB6F-3591042F1E3B}"/>
              </a:ext>
            </a:extLst>
          </p:cNvPr>
          <p:cNvSpPr/>
          <p:nvPr/>
        </p:nvSpPr>
        <p:spPr>
          <a:xfrm>
            <a:off x="4588459" y="36576"/>
            <a:ext cx="1322222" cy="50292"/>
          </a:xfrm>
          <a:prstGeom prst="roundRect">
            <a:avLst/>
          </a:prstGeom>
          <a:solidFill>
            <a:srgbClr val="8AC77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2" name="TextBox 11">
            <a:extLst>
              <a:ext uri="{FF2B5EF4-FFF2-40B4-BE49-F238E27FC236}">
                <a16:creationId xmlns:a16="http://schemas.microsoft.com/office/drawing/2014/main" id="{DD561952-5E77-32DC-D0B3-B2A13ADA4A4F}"/>
              </a:ext>
            </a:extLst>
          </p:cNvPr>
          <p:cNvSpPr txBox="1"/>
          <p:nvPr/>
        </p:nvSpPr>
        <p:spPr>
          <a:xfrm>
            <a:off x="4588459"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1" i="0">
                <a:solidFill>
                  <a:srgbClr val="8AC775"/>
                </a:solidFill>
                <a:latin typeface="Aptos"/>
              </a:rPr>
              <a:t>Part 3</a:t>
            </a:r>
          </a:p>
          <a:p>
            <a:pPr algn="ctr">
              <a:lnSpc>
                <a:spcPct val="90000"/>
              </a:lnSpc>
              <a:spcBef>
                <a:spcPts val="0"/>
              </a:spcBef>
              <a:spcAft>
                <a:spcPts val="0"/>
              </a:spcAft>
            </a:pPr>
            <a:r>
              <a:rPr sz="570" b="1" i="0">
                <a:solidFill>
                  <a:srgbClr val="8AC775"/>
                </a:solidFill>
                <a:latin typeface="Aptos"/>
              </a:rPr>
              <a:t>sustaining empathy with diverse discourse moves</a:t>
            </a:r>
          </a:p>
        </p:txBody>
      </p:sp>
      <p:sp>
        <p:nvSpPr>
          <p:cNvPr id="13" name="Rounded Rectangle 12">
            <a:extLst>
              <a:ext uri="{FF2B5EF4-FFF2-40B4-BE49-F238E27FC236}">
                <a16:creationId xmlns:a16="http://schemas.microsoft.com/office/drawing/2014/main" id="{64B5C42A-EF62-9EB9-C4F2-2D884D3577A8}"/>
              </a:ext>
            </a:extLst>
          </p:cNvPr>
          <p:cNvSpPr/>
          <p:nvPr/>
        </p:nvSpPr>
        <p:spPr>
          <a:xfrm>
            <a:off x="5983833"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TextBox 13">
            <a:extLst>
              <a:ext uri="{FF2B5EF4-FFF2-40B4-BE49-F238E27FC236}">
                <a16:creationId xmlns:a16="http://schemas.microsoft.com/office/drawing/2014/main" id="{A5507882-FCF7-63F2-FBF3-2AA01BC7EB37}"/>
              </a:ext>
            </a:extLst>
          </p:cNvPr>
          <p:cNvSpPr txBox="1"/>
          <p:nvPr/>
        </p:nvSpPr>
        <p:spPr>
          <a:xfrm>
            <a:off x="5983833"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Conclusion</a:t>
            </a:r>
          </a:p>
          <a:p>
            <a:pPr algn="ctr">
              <a:lnSpc>
                <a:spcPct val="90000"/>
              </a:lnSpc>
              <a:spcBef>
                <a:spcPts val="0"/>
              </a:spcBef>
              <a:spcAft>
                <a:spcPts val="0"/>
              </a:spcAft>
            </a:pPr>
            <a:r>
              <a:rPr sz="570" b="0" i="0">
                <a:solidFill>
                  <a:srgbClr val="787878"/>
                </a:solidFill>
                <a:latin typeface="Aptos"/>
              </a:rPr>
              <a:t>takeaways</a:t>
            </a:r>
          </a:p>
        </p:txBody>
      </p:sp>
      <p:pic>
        <p:nvPicPr>
          <p:cNvPr id="16" name="Picture 15" descr="A green leaf with black background&#10;&#10;AI-generated content may be incorrect.">
            <a:extLst>
              <a:ext uri="{FF2B5EF4-FFF2-40B4-BE49-F238E27FC236}">
                <a16:creationId xmlns:a16="http://schemas.microsoft.com/office/drawing/2014/main" id="{B6F0AAB8-CBF2-A831-B388-1DF4EB838119}"/>
              </a:ext>
            </a:extLst>
          </p:cNvPr>
          <p:cNvPicPr>
            <a:picLocks noChangeAspect="1"/>
          </p:cNvPicPr>
          <p:nvPr/>
        </p:nvPicPr>
        <p:blipFill>
          <a:blip r:embed="rId3"/>
          <a:stretch>
            <a:fillRect/>
          </a:stretch>
        </p:blipFill>
        <p:spPr>
          <a:xfrm>
            <a:off x="1157832" y="477000"/>
            <a:ext cx="399593" cy="399593"/>
          </a:xfrm>
          <a:prstGeom prst="rect">
            <a:avLst/>
          </a:prstGeom>
        </p:spPr>
      </p:pic>
      <p:sp>
        <p:nvSpPr>
          <p:cNvPr id="22" name="Shape 8">
            <a:extLst>
              <a:ext uri="{FF2B5EF4-FFF2-40B4-BE49-F238E27FC236}">
                <a16:creationId xmlns:a16="http://schemas.microsoft.com/office/drawing/2014/main" id="{1E16AFE2-C03A-9C0A-DCEF-5B7720877784}"/>
              </a:ext>
            </a:extLst>
          </p:cNvPr>
          <p:cNvSpPr/>
          <p:nvPr/>
        </p:nvSpPr>
        <p:spPr>
          <a:xfrm>
            <a:off x="457200" y="1051560"/>
            <a:ext cx="8412480" cy="708724"/>
          </a:xfrm>
          <a:prstGeom prst="rect">
            <a:avLst/>
          </a:prstGeom>
          <a:solidFill>
            <a:srgbClr val="EFF6EF"/>
          </a:solidFill>
          <a:ln w="6350">
            <a:solidFill>
              <a:srgbClr val="5B8C5A"/>
            </a:solidFill>
            <a:prstDash val="solid"/>
          </a:ln>
        </p:spPr>
        <p:txBody>
          <a:bodyPr/>
          <a:lstStyle/>
          <a:p>
            <a:endParaRPr lang="en-US"/>
          </a:p>
        </p:txBody>
      </p:sp>
      <p:sp>
        <p:nvSpPr>
          <p:cNvPr id="25" name="Text 9">
            <a:extLst>
              <a:ext uri="{FF2B5EF4-FFF2-40B4-BE49-F238E27FC236}">
                <a16:creationId xmlns:a16="http://schemas.microsoft.com/office/drawing/2014/main" id="{5FC5B58B-07B0-6243-EBD1-B058169CFC13}"/>
              </a:ext>
            </a:extLst>
          </p:cNvPr>
          <p:cNvSpPr/>
          <p:nvPr/>
        </p:nvSpPr>
        <p:spPr>
          <a:xfrm>
            <a:off x="640080" y="1069848"/>
            <a:ext cx="4114800" cy="237744"/>
          </a:xfrm>
          <a:prstGeom prst="rect">
            <a:avLst/>
          </a:prstGeom>
          <a:noFill/>
          <a:ln/>
        </p:spPr>
        <p:txBody>
          <a:bodyPr wrap="square" rtlCol="0" anchor="ctr"/>
          <a:lstStyle/>
          <a:p>
            <a:pPr marL="0" indent="0">
              <a:buNone/>
            </a:pPr>
            <a:r>
              <a:rPr lang="en-US" sz="1200" b="1" dirty="0">
                <a:solidFill>
                  <a:srgbClr val="5B8C5A"/>
                </a:solidFill>
                <a:latin typeface="Arial" pitchFamily="34" charset="0"/>
                <a:ea typeface="Arial" pitchFamily="34" charset="-122"/>
                <a:cs typeface="Arial" pitchFamily="34" charset="-120"/>
              </a:rPr>
              <a:t>Q</a:t>
            </a:r>
            <a:r>
              <a:rPr lang="en-US" sz="1100" dirty="0">
                <a:solidFill>
                  <a:srgbClr val="333333"/>
                </a:solidFill>
                <a:latin typeface="Arial" pitchFamily="34" charset="0"/>
                <a:ea typeface="Arial" pitchFamily="34" charset="-122"/>
                <a:cs typeface="Arial" pitchFamily="34" charset="-120"/>
              </a:rPr>
              <a:t>  Empathy quality </a:t>
            </a:r>
            <a:r>
              <a:rPr lang="en-US" sz="950" i="1" dirty="0">
                <a:solidFill>
                  <a:srgbClr val="777777"/>
                </a:solidFill>
                <a:latin typeface="Arial" pitchFamily="34" charset="0"/>
                <a:ea typeface="Arial" pitchFamily="34" charset="-122"/>
                <a:cs typeface="Arial" pitchFamily="34" charset="-120"/>
              </a:rPr>
              <a:t>(PsychoCounsel reward model)</a:t>
            </a:r>
            <a:endParaRPr lang="en-US" sz="1200" dirty="0"/>
          </a:p>
        </p:txBody>
      </p:sp>
      <p:sp>
        <p:nvSpPr>
          <p:cNvPr id="26" name="Text 10">
            <a:extLst>
              <a:ext uri="{FF2B5EF4-FFF2-40B4-BE49-F238E27FC236}">
                <a16:creationId xmlns:a16="http://schemas.microsoft.com/office/drawing/2014/main" id="{2556090A-D71E-24BB-F1BD-0978C7D5841E}"/>
              </a:ext>
            </a:extLst>
          </p:cNvPr>
          <p:cNvSpPr/>
          <p:nvPr/>
        </p:nvSpPr>
        <p:spPr>
          <a:xfrm>
            <a:off x="640080" y="1298448"/>
            <a:ext cx="3200400" cy="237744"/>
          </a:xfrm>
          <a:prstGeom prst="rect">
            <a:avLst/>
          </a:prstGeom>
          <a:noFill/>
          <a:ln/>
        </p:spPr>
        <p:txBody>
          <a:bodyPr wrap="square" rtlCol="0" anchor="ctr"/>
          <a:lstStyle/>
          <a:p>
            <a:pPr marL="0" indent="0">
              <a:buNone/>
            </a:pPr>
            <a:r>
              <a:rPr lang="en-US" sz="1200" b="1" dirty="0">
                <a:solidFill>
                  <a:srgbClr val="5B8C5A"/>
                </a:solidFill>
                <a:latin typeface="Arial" pitchFamily="34" charset="0"/>
                <a:ea typeface="Arial" pitchFamily="34" charset="-122"/>
                <a:cs typeface="Arial" pitchFamily="34" charset="-120"/>
              </a:rPr>
              <a:t>D</a:t>
            </a:r>
            <a:r>
              <a:rPr lang="en-US" sz="800" b="1" baseline="-40000" dirty="0">
                <a:solidFill>
                  <a:srgbClr val="5B8C5A"/>
                </a:solidFill>
              </a:rPr>
              <a:t>KL</a:t>
            </a:r>
            <a:r>
              <a:rPr lang="en-US" sz="1100" dirty="0">
                <a:solidFill>
                  <a:srgbClr val="333333"/>
                </a:solidFill>
                <a:latin typeface="Arial" pitchFamily="34" charset="0"/>
                <a:ea typeface="Arial" pitchFamily="34" charset="-122"/>
                <a:cs typeface="Arial" pitchFamily="34" charset="-120"/>
              </a:rPr>
              <a:t>  Cross-turn tactic novelty</a:t>
            </a:r>
            <a:endParaRPr lang="en-US" sz="1200" dirty="0"/>
          </a:p>
        </p:txBody>
      </p:sp>
      <p:sp>
        <p:nvSpPr>
          <p:cNvPr id="27" name="Text 11">
            <a:extLst>
              <a:ext uri="{FF2B5EF4-FFF2-40B4-BE49-F238E27FC236}">
                <a16:creationId xmlns:a16="http://schemas.microsoft.com/office/drawing/2014/main" id="{2B241E66-D067-E10F-7D8F-C9E068175B86}"/>
              </a:ext>
            </a:extLst>
          </p:cNvPr>
          <p:cNvSpPr/>
          <p:nvPr/>
        </p:nvSpPr>
        <p:spPr>
          <a:xfrm>
            <a:off x="4114800" y="1298448"/>
            <a:ext cx="3200400" cy="237744"/>
          </a:xfrm>
          <a:prstGeom prst="rect">
            <a:avLst/>
          </a:prstGeom>
          <a:noFill/>
          <a:ln/>
        </p:spPr>
        <p:txBody>
          <a:bodyPr wrap="square" rtlCol="0" anchor="ctr"/>
          <a:lstStyle/>
          <a:p>
            <a:pPr marL="0" indent="0">
              <a:buNone/>
            </a:pPr>
            <a:r>
              <a:rPr lang="en-US" sz="1200" b="1" dirty="0">
                <a:solidFill>
                  <a:srgbClr val="5B8C5A"/>
                </a:solidFill>
                <a:latin typeface="Arial" pitchFamily="34" charset="0"/>
                <a:ea typeface="Arial" pitchFamily="34" charset="-122"/>
                <a:cs typeface="Arial" pitchFamily="34" charset="-120"/>
              </a:rPr>
              <a:t>H</a:t>
            </a:r>
            <a:r>
              <a:rPr lang="en-US" sz="1100" dirty="0">
                <a:solidFill>
                  <a:srgbClr val="333333"/>
                </a:solidFill>
                <a:latin typeface="Arial" pitchFamily="34" charset="0"/>
                <a:ea typeface="Arial" pitchFamily="34" charset="-122"/>
                <a:cs typeface="Arial" pitchFamily="34" charset="-120"/>
              </a:rPr>
              <a:t>  Within-turn tactic breadth</a:t>
            </a:r>
            <a:endParaRPr lang="en-US" sz="1200" dirty="0"/>
          </a:p>
        </p:txBody>
      </p:sp>
      <p:sp>
        <p:nvSpPr>
          <p:cNvPr id="31" name="Text 12">
            <a:extLst>
              <a:ext uri="{FF2B5EF4-FFF2-40B4-BE49-F238E27FC236}">
                <a16:creationId xmlns:a16="http://schemas.microsoft.com/office/drawing/2014/main" id="{EF881116-AF45-A2F8-CF83-148006A65E1F}"/>
              </a:ext>
            </a:extLst>
          </p:cNvPr>
          <p:cNvSpPr/>
          <p:nvPr/>
        </p:nvSpPr>
        <p:spPr>
          <a:xfrm>
            <a:off x="197553" y="3496645"/>
            <a:ext cx="5029200" cy="256032"/>
          </a:xfrm>
          <a:prstGeom prst="rect">
            <a:avLst/>
          </a:prstGeom>
          <a:noFill/>
          <a:ln/>
        </p:spPr>
        <p:txBody>
          <a:bodyPr wrap="square" rtlCol="0" anchor="ctr"/>
          <a:lstStyle/>
          <a:p>
            <a:pPr marL="0" indent="0">
              <a:buNone/>
            </a:pPr>
            <a:r>
              <a:rPr lang="en-US" sz="1250" b="1" dirty="0">
                <a:solidFill>
                  <a:srgbClr val="5B8C5A"/>
                </a:solidFill>
                <a:latin typeface="Arial" pitchFamily="34" charset="0"/>
                <a:ea typeface="Arial" pitchFamily="34" charset="-122"/>
                <a:cs typeface="Arial" pitchFamily="34" charset="-120"/>
              </a:rPr>
              <a:t>2) How varied are tactics within this turn?</a:t>
            </a:r>
            <a:endParaRPr lang="en-US" sz="1250" dirty="0"/>
          </a:p>
        </p:txBody>
      </p:sp>
      <p:sp>
        <p:nvSpPr>
          <p:cNvPr id="32" name="Text 13">
            <a:extLst>
              <a:ext uri="{FF2B5EF4-FFF2-40B4-BE49-F238E27FC236}">
                <a16:creationId xmlns:a16="http://schemas.microsoft.com/office/drawing/2014/main" id="{A45BEA77-7021-4F7B-8655-1DB36484C1F3}"/>
              </a:ext>
            </a:extLst>
          </p:cNvPr>
          <p:cNvSpPr/>
          <p:nvPr/>
        </p:nvSpPr>
        <p:spPr>
          <a:xfrm>
            <a:off x="197553" y="3743533"/>
            <a:ext cx="5029200" cy="417996"/>
          </a:xfrm>
          <a:prstGeom prst="rect">
            <a:avLst/>
          </a:prstGeom>
          <a:noFill/>
          <a:ln/>
        </p:spPr>
        <p:txBody>
          <a:bodyPr wrap="square" rtlCol="0" anchor="ctr"/>
          <a:lstStyle/>
          <a:p>
            <a:r>
              <a:rPr lang="en-US" sz="950" i="1" dirty="0">
                <a:solidFill>
                  <a:srgbClr val="777777"/>
                </a:solidFill>
                <a:latin typeface="Arial" pitchFamily="34" charset="0"/>
                <a:ea typeface="Arial" pitchFamily="34" charset="-122"/>
                <a:cs typeface="Arial" pitchFamily="34" charset="-120"/>
              </a:rPr>
              <a:t>KL alone doesn't reward using multiple tactics in one response. Entropy complements it.</a:t>
            </a:r>
            <a:endParaRPr lang="en-US" sz="950" dirty="0">
              <a:ea typeface="Arial" pitchFamily="34" charset="-122"/>
            </a:endParaRPr>
          </a:p>
          <a:p>
            <a:r>
              <a:rPr lang="en-US" sz="950" i="1" dirty="0">
                <a:solidFill>
                  <a:srgbClr val="C00000"/>
                </a:solidFill>
                <a:latin typeface="Arial" pitchFamily="34" charset="0"/>
                <a:ea typeface="Arial" pitchFamily="34" charset="-122"/>
                <a:cs typeface="Arial" pitchFamily="34" charset="-120"/>
              </a:rPr>
              <a:t>Higher when tactics are evenly spread; near zero when one tactic dominates.</a:t>
            </a:r>
          </a:p>
        </p:txBody>
      </p:sp>
      <p:sp>
        <p:nvSpPr>
          <p:cNvPr id="34" name="Text 14">
            <a:extLst>
              <a:ext uri="{FF2B5EF4-FFF2-40B4-BE49-F238E27FC236}">
                <a16:creationId xmlns:a16="http://schemas.microsoft.com/office/drawing/2014/main" id="{FE667523-2E7B-0AA1-4431-1AA24C7A4EA4}"/>
              </a:ext>
            </a:extLst>
          </p:cNvPr>
          <p:cNvSpPr/>
          <p:nvPr/>
        </p:nvSpPr>
        <p:spPr>
          <a:xfrm>
            <a:off x="197553" y="1943905"/>
            <a:ext cx="5029200" cy="256032"/>
          </a:xfrm>
          <a:prstGeom prst="rect">
            <a:avLst/>
          </a:prstGeom>
          <a:noFill/>
          <a:ln/>
        </p:spPr>
        <p:txBody>
          <a:bodyPr wrap="square" rtlCol="0" anchor="ctr"/>
          <a:lstStyle/>
          <a:p>
            <a:pPr marL="0" indent="0">
              <a:buNone/>
            </a:pPr>
            <a:r>
              <a:rPr lang="en-US" sz="1250" b="1" dirty="0">
                <a:solidFill>
                  <a:srgbClr val="5B8C5A"/>
                </a:solidFill>
                <a:latin typeface="Arial" pitchFamily="34" charset="0"/>
                <a:ea typeface="Arial" pitchFamily="34" charset="-122"/>
                <a:cs typeface="Arial" pitchFamily="34" charset="-120"/>
              </a:rPr>
              <a:t>1) How different is this turn from previous turns?</a:t>
            </a:r>
            <a:endParaRPr lang="en-US" sz="1250" dirty="0"/>
          </a:p>
        </p:txBody>
      </p:sp>
      <p:sp>
        <p:nvSpPr>
          <p:cNvPr id="35" name="Text 15">
            <a:extLst>
              <a:ext uri="{FF2B5EF4-FFF2-40B4-BE49-F238E27FC236}">
                <a16:creationId xmlns:a16="http://schemas.microsoft.com/office/drawing/2014/main" id="{0E5A45AE-5C7D-A3E4-4E2C-EC8AEA702C95}"/>
              </a:ext>
            </a:extLst>
          </p:cNvPr>
          <p:cNvSpPr/>
          <p:nvPr/>
        </p:nvSpPr>
        <p:spPr>
          <a:xfrm>
            <a:off x="197553" y="2109152"/>
            <a:ext cx="5029200" cy="530416"/>
          </a:xfrm>
          <a:prstGeom prst="rect">
            <a:avLst/>
          </a:prstGeom>
          <a:noFill/>
          <a:ln/>
        </p:spPr>
        <p:txBody>
          <a:bodyPr wrap="square" rtlCol="0" anchor="ctr"/>
          <a:lstStyle/>
          <a:p>
            <a:pPr marL="0" indent="0">
              <a:buNone/>
            </a:pPr>
            <a:r>
              <a:rPr lang="en-US" sz="950" i="1" dirty="0">
                <a:solidFill>
                  <a:srgbClr val="777777"/>
                </a:solidFill>
                <a:latin typeface="Arial" pitchFamily="34" charset="0"/>
                <a:ea typeface="Arial" pitchFamily="34" charset="-122"/>
                <a:cs typeface="Arial" pitchFamily="34" charset="-120"/>
              </a:rPr>
              <a:t>Rewards the model for shifting its tactic mix as the conversation progresses.</a:t>
            </a:r>
          </a:p>
          <a:p>
            <a:r>
              <a:rPr lang="en-US" sz="950" i="1" dirty="0">
                <a:solidFill>
                  <a:srgbClr val="C00000"/>
                </a:solidFill>
                <a:latin typeface="Arial" pitchFamily="34" charset="0"/>
                <a:ea typeface="Arial" pitchFamily="34" charset="-122"/>
                <a:cs typeface="Arial" pitchFamily="34" charset="-120"/>
              </a:rPr>
              <a:t>Discourages repeating the same tactic patterns across turns (reduces stickiness).</a:t>
            </a:r>
            <a:endParaRPr lang="en-US" sz="950" dirty="0">
              <a:solidFill>
                <a:srgbClr val="C00000"/>
              </a:solidFill>
            </a:endParaRPr>
          </a:p>
        </p:txBody>
      </p:sp>
      <p:sp>
        <p:nvSpPr>
          <p:cNvPr id="37" name="Shape 16">
            <a:extLst>
              <a:ext uri="{FF2B5EF4-FFF2-40B4-BE49-F238E27FC236}">
                <a16:creationId xmlns:a16="http://schemas.microsoft.com/office/drawing/2014/main" id="{FB6A7A34-99DF-7FDE-5563-EBBB70FB0AC3}"/>
              </a:ext>
            </a:extLst>
          </p:cNvPr>
          <p:cNvSpPr/>
          <p:nvPr/>
        </p:nvSpPr>
        <p:spPr>
          <a:xfrm>
            <a:off x="5409633" y="1910983"/>
            <a:ext cx="0" cy="2743200"/>
          </a:xfrm>
          <a:prstGeom prst="line">
            <a:avLst/>
          </a:prstGeom>
          <a:noFill/>
          <a:ln w="12700">
            <a:solidFill>
              <a:srgbClr val="DDDDDD"/>
            </a:solidFill>
            <a:prstDash val="solid"/>
          </a:ln>
        </p:spPr>
        <p:txBody>
          <a:bodyPr/>
          <a:lstStyle/>
          <a:p>
            <a:endParaRPr lang="en-US"/>
          </a:p>
        </p:txBody>
      </p:sp>
      <p:sp>
        <p:nvSpPr>
          <p:cNvPr id="38" name="Text 17">
            <a:extLst>
              <a:ext uri="{FF2B5EF4-FFF2-40B4-BE49-F238E27FC236}">
                <a16:creationId xmlns:a16="http://schemas.microsoft.com/office/drawing/2014/main" id="{71433A20-2181-2910-F9D9-E1AD6F3283DF}"/>
              </a:ext>
            </a:extLst>
          </p:cNvPr>
          <p:cNvSpPr/>
          <p:nvPr/>
        </p:nvSpPr>
        <p:spPr>
          <a:xfrm>
            <a:off x="5638233" y="2022018"/>
            <a:ext cx="3017520" cy="237744"/>
          </a:xfrm>
          <a:prstGeom prst="rect">
            <a:avLst/>
          </a:prstGeom>
          <a:noFill/>
          <a:ln/>
        </p:spPr>
        <p:txBody>
          <a:bodyPr wrap="square" rtlCol="0" anchor="ctr"/>
          <a:lstStyle/>
          <a:p>
            <a:r>
              <a:rPr lang="en-US" sz="1150" b="1" dirty="0">
                <a:solidFill>
                  <a:srgbClr val="333333"/>
                </a:solidFill>
                <a:latin typeface="Arial" pitchFamily="34" charset="0"/>
                <a:ea typeface="Arial" pitchFamily="34" charset="-122"/>
                <a:cs typeface="Arial" pitchFamily="34" charset="-120"/>
              </a:rPr>
              <a:t>Current &amp; Prior Turn Tactic Distributions</a:t>
            </a:r>
          </a:p>
        </p:txBody>
      </p:sp>
      <p:sp>
        <p:nvSpPr>
          <p:cNvPr id="41" name="Text 18">
            <a:extLst>
              <a:ext uri="{FF2B5EF4-FFF2-40B4-BE49-F238E27FC236}">
                <a16:creationId xmlns:a16="http://schemas.microsoft.com/office/drawing/2014/main" id="{F46DBF0A-EE37-A0B9-F231-57B5BC107157}"/>
              </a:ext>
            </a:extLst>
          </p:cNvPr>
          <p:cNvSpPr/>
          <p:nvPr/>
        </p:nvSpPr>
        <p:spPr>
          <a:xfrm>
            <a:off x="594682" y="1526602"/>
            <a:ext cx="3920624" cy="215575"/>
          </a:xfrm>
          <a:prstGeom prst="rect">
            <a:avLst/>
          </a:prstGeom>
          <a:noFill/>
          <a:ln/>
        </p:spPr>
        <p:txBody>
          <a:bodyPr wrap="square" rtlCol="0" anchor="ctr"/>
          <a:lstStyle/>
          <a:p>
            <a:pPr marL="0" indent="0">
              <a:buNone/>
            </a:pPr>
            <a:r>
              <a:rPr lang="en-US" sz="850" i="1" dirty="0">
                <a:solidFill>
                  <a:srgbClr val="999999"/>
                </a:solidFill>
                <a:latin typeface="Arial" pitchFamily="34" charset="0"/>
                <a:ea typeface="Arial" pitchFamily="34" charset="-122"/>
                <a:cs typeface="Arial" pitchFamily="34" charset="-120"/>
              </a:rPr>
              <a:t>All reward components min-max normalized to [0, 1] within each rollout group</a:t>
            </a:r>
            <a:endParaRPr lang="en-US" sz="850" dirty="0"/>
          </a:p>
        </p:txBody>
      </p:sp>
      <p:graphicFrame>
        <p:nvGraphicFramePr>
          <p:cNvPr id="42" name="Table 0">
            <a:extLst>
              <a:ext uri="{FF2B5EF4-FFF2-40B4-BE49-F238E27FC236}">
                <a16:creationId xmlns:a16="http://schemas.microsoft.com/office/drawing/2014/main" id="{A3F9B612-7EF0-1FE4-3C87-41D987ECE148}"/>
              </a:ext>
            </a:extLst>
          </p:cNvPr>
          <p:cNvGraphicFramePr>
            <a:graphicFrameLocks noGrp="1"/>
          </p:cNvGraphicFramePr>
          <p:nvPr>
            <p:extLst>
              <p:ext uri="{D42A27DB-BD31-4B8C-83A1-F6EECF244321}">
                <p14:modId xmlns:p14="http://schemas.microsoft.com/office/powerpoint/2010/main" val="1370789058"/>
              </p:ext>
            </p:extLst>
          </p:nvPr>
        </p:nvGraphicFramePr>
        <p:xfrm>
          <a:off x="5722417" y="3008709"/>
          <a:ext cx="3185566" cy="1024128"/>
        </p:xfrm>
        <a:graphic>
          <a:graphicData uri="http://schemas.openxmlformats.org/drawingml/2006/table">
            <a:tbl>
              <a:tblPr/>
              <a:tblGrid>
                <a:gridCol w="690454">
                  <a:extLst>
                    <a:ext uri="{9D8B030D-6E8A-4147-A177-3AD203B41FA5}">
                      <a16:colId xmlns:a16="http://schemas.microsoft.com/office/drawing/2014/main" val="20000"/>
                    </a:ext>
                  </a:extLst>
                </a:gridCol>
                <a:gridCol w="2495112">
                  <a:extLst>
                    <a:ext uri="{9D8B030D-6E8A-4147-A177-3AD203B41FA5}">
                      <a16:colId xmlns:a16="http://schemas.microsoft.com/office/drawing/2014/main" val="20001"/>
                    </a:ext>
                  </a:extLst>
                </a:gridCol>
              </a:tblGrid>
              <a:tr h="256032">
                <a:tc>
                  <a:txBody>
                    <a:bodyPr/>
                    <a:lstStyle/>
                    <a:p>
                      <a:pPr marL="0" indent="0">
                        <a:buNone/>
                      </a:pPr>
                      <a:r>
                        <a:rPr lang="en-US" sz="1100" i="1" dirty="0">
                          <a:solidFill>
                            <a:srgbClr val="222222"/>
                          </a:solidFill>
                          <a:latin typeface="Arial" pitchFamily="34" charset="0"/>
                          <a:ea typeface="Arial" pitchFamily="34" charset="-122"/>
                          <a:cs typeface="Arial" pitchFamily="34" charset="-120"/>
                        </a:rPr>
                        <a:t>cₜ,ₖ</a:t>
                      </a:r>
                      <a:endParaRPr lang="en-US" sz="1100" dirty="0">
                        <a:latin typeface="Arial" charset="0"/>
                        <a:ea typeface="Arial" charset="0"/>
                        <a:cs typeface="Arial" charset="0"/>
                      </a:endParaRPr>
                    </a:p>
                  </a:txBody>
                  <a:tcPr marL="63500" marR="63500" marT="25400" marB="25400">
                    <a:lnL w="6350" cap="flat" cmpd="sng" algn="ctr">
                      <a:solidFill>
                        <a:srgbClr val="E0E0E0"/>
                      </a:solidFill>
                      <a:prstDash val="solid"/>
                      <a:round/>
                      <a:headEnd type="none" w="med" len="med"/>
                      <a:tailEnd type="none" w="med" len="med"/>
                    </a:lnL>
                    <a:lnR w="6350" cap="flat" cmpd="sng" algn="ctr">
                      <a:solidFill>
                        <a:srgbClr val="E0E0E0"/>
                      </a:solidFill>
                      <a:prstDash val="solid"/>
                      <a:round/>
                      <a:headEnd type="none" w="med" len="med"/>
                      <a:tailEnd type="none" w="med" len="med"/>
                    </a:lnR>
                    <a:lnT w="6350" cap="flat" cmpd="sng" algn="ctr">
                      <a:solidFill>
                        <a:srgbClr val="E0E0E0"/>
                      </a:solidFill>
                      <a:prstDash val="solid"/>
                      <a:round/>
                      <a:headEnd type="none" w="med" len="med"/>
                      <a:tailEnd type="none" w="med" len="med"/>
                    </a:lnT>
                    <a:lnB w="6350" cap="flat" cmpd="sng" algn="ctr">
                      <a:solidFill>
                        <a:srgbClr val="E0E0E0"/>
                      </a:solidFill>
                      <a:prstDash val="solid"/>
                      <a:round/>
                      <a:headEnd type="none" w="med" len="med"/>
                      <a:tailEnd type="none" w="med" len="med"/>
                    </a:lnB>
                    <a:solidFill>
                      <a:srgbClr val="FFFFFF"/>
                    </a:solidFill>
                  </a:tcPr>
                </a:tc>
                <a:tc>
                  <a:txBody>
                    <a:bodyPr/>
                    <a:lstStyle/>
                    <a:p>
                      <a:pPr marL="0" indent="0">
                        <a:buNone/>
                      </a:pPr>
                      <a:r>
                        <a:rPr lang="en-US" sz="950" dirty="0">
                          <a:solidFill>
                            <a:srgbClr val="444444"/>
                          </a:solidFill>
                          <a:latin typeface="Arial" pitchFamily="34" charset="0"/>
                          <a:ea typeface="Arial" pitchFamily="34" charset="-122"/>
                          <a:cs typeface="Arial" pitchFamily="34" charset="-120"/>
                        </a:rPr>
                        <a:t># sentences tagged with tactic k at turn t</a:t>
                      </a:r>
                      <a:endParaRPr lang="en-US" sz="950" dirty="0">
                        <a:latin typeface="Arial" charset="0"/>
                        <a:ea typeface="Arial" charset="0"/>
                        <a:cs typeface="Arial" charset="0"/>
                      </a:endParaRPr>
                    </a:p>
                  </a:txBody>
                  <a:tcPr marL="63500" marR="63500" marT="25400" marB="25400">
                    <a:lnL w="6350" cap="flat" cmpd="sng" algn="ctr">
                      <a:solidFill>
                        <a:srgbClr val="E0E0E0"/>
                      </a:solidFill>
                      <a:prstDash val="solid"/>
                      <a:round/>
                      <a:headEnd type="none" w="med" len="med"/>
                      <a:tailEnd type="none" w="med" len="med"/>
                    </a:lnL>
                    <a:lnR w="6350" cap="flat" cmpd="sng" algn="ctr">
                      <a:solidFill>
                        <a:srgbClr val="E0E0E0"/>
                      </a:solidFill>
                      <a:prstDash val="solid"/>
                      <a:round/>
                      <a:headEnd type="none" w="med" len="med"/>
                      <a:tailEnd type="none" w="med" len="med"/>
                    </a:lnR>
                    <a:lnT w="6350" cap="flat" cmpd="sng" algn="ctr">
                      <a:solidFill>
                        <a:srgbClr val="E0E0E0"/>
                      </a:solidFill>
                      <a:prstDash val="solid"/>
                      <a:round/>
                      <a:headEnd type="none" w="med" len="med"/>
                      <a:tailEnd type="none" w="med" len="med"/>
                    </a:lnT>
                    <a:lnB w="6350" cap="flat" cmpd="sng" algn="ctr">
                      <a:solidFill>
                        <a:srgbClr val="E0E0E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56032">
                <a:tc>
                  <a:txBody>
                    <a:bodyPr/>
                    <a:lstStyle/>
                    <a:p>
                      <a:pPr marL="0" indent="0">
                        <a:buNone/>
                      </a:pPr>
                      <a:r>
                        <a:rPr lang="en-US" sz="1100" i="1" dirty="0">
                          <a:solidFill>
                            <a:srgbClr val="222222"/>
                          </a:solidFill>
                          <a:latin typeface="Arial" pitchFamily="34" charset="0"/>
                          <a:ea typeface="Arial" pitchFamily="34" charset="-122"/>
                          <a:cs typeface="Arial" pitchFamily="34" charset="-120"/>
                        </a:rPr>
                        <a:t>K = 10</a:t>
                      </a:r>
                      <a:endParaRPr lang="en-US" sz="1100" dirty="0">
                        <a:latin typeface="Arial" charset="0"/>
                        <a:ea typeface="Arial" charset="0"/>
                        <a:cs typeface="Arial" charset="0"/>
                      </a:endParaRPr>
                    </a:p>
                  </a:txBody>
                  <a:tcPr marL="63500" marR="63500" marT="25400" marB="25400">
                    <a:lnL w="6350" cap="flat" cmpd="sng" algn="ctr">
                      <a:solidFill>
                        <a:srgbClr val="E0E0E0"/>
                      </a:solidFill>
                      <a:prstDash val="solid"/>
                      <a:round/>
                      <a:headEnd type="none" w="med" len="med"/>
                      <a:tailEnd type="none" w="med" len="med"/>
                    </a:lnL>
                    <a:lnR w="6350" cap="flat" cmpd="sng" algn="ctr">
                      <a:solidFill>
                        <a:srgbClr val="E0E0E0"/>
                      </a:solidFill>
                      <a:prstDash val="solid"/>
                      <a:round/>
                      <a:headEnd type="none" w="med" len="med"/>
                      <a:tailEnd type="none" w="med" len="med"/>
                    </a:lnR>
                    <a:lnT w="6350" cap="flat" cmpd="sng" algn="ctr">
                      <a:solidFill>
                        <a:srgbClr val="E0E0E0"/>
                      </a:solidFill>
                      <a:prstDash val="solid"/>
                      <a:round/>
                      <a:headEnd type="none" w="med" len="med"/>
                      <a:tailEnd type="none" w="med" len="med"/>
                    </a:lnT>
                    <a:lnB w="6350" cap="flat" cmpd="sng" algn="ctr">
                      <a:solidFill>
                        <a:srgbClr val="E0E0E0"/>
                      </a:solidFill>
                      <a:prstDash val="solid"/>
                      <a:round/>
                      <a:headEnd type="none" w="med" len="med"/>
                      <a:tailEnd type="none" w="med" len="med"/>
                    </a:lnB>
                    <a:solidFill>
                      <a:srgbClr val="F8F8F8"/>
                    </a:solidFill>
                  </a:tcPr>
                </a:tc>
                <a:tc>
                  <a:txBody>
                    <a:bodyPr/>
                    <a:lstStyle/>
                    <a:p>
                      <a:pPr marL="0" indent="0">
                        <a:buNone/>
                      </a:pPr>
                      <a:r>
                        <a:rPr lang="en-US" sz="950" dirty="0">
                          <a:solidFill>
                            <a:srgbClr val="444444"/>
                          </a:solidFill>
                          <a:latin typeface="Arial" pitchFamily="34" charset="0"/>
                          <a:ea typeface="Arial" pitchFamily="34" charset="-122"/>
                          <a:cs typeface="Arial" pitchFamily="34" charset="-120"/>
                        </a:rPr>
                        <a:t>Number of empathy tactics</a:t>
                      </a:r>
                      <a:endParaRPr lang="en-US" sz="950" dirty="0">
                        <a:latin typeface="Arial" charset="0"/>
                        <a:ea typeface="Arial" charset="0"/>
                        <a:cs typeface="Arial" charset="0"/>
                      </a:endParaRPr>
                    </a:p>
                  </a:txBody>
                  <a:tcPr marL="63500" marR="63500" marT="25400" marB="25400">
                    <a:lnL w="6350" cap="flat" cmpd="sng" algn="ctr">
                      <a:solidFill>
                        <a:srgbClr val="E0E0E0"/>
                      </a:solidFill>
                      <a:prstDash val="solid"/>
                      <a:round/>
                      <a:headEnd type="none" w="med" len="med"/>
                      <a:tailEnd type="none" w="med" len="med"/>
                    </a:lnL>
                    <a:lnR w="6350" cap="flat" cmpd="sng" algn="ctr">
                      <a:solidFill>
                        <a:srgbClr val="E0E0E0"/>
                      </a:solidFill>
                      <a:prstDash val="solid"/>
                      <a:round/>
                      <a:headEnd type="none" w="med" len="med"/>
                      <a:tailEnd type="none" w="med" len="med"/>
                    </a:lnR>
                    <a:lnT w="6350" cap="flat" cmpd="sng" algn="ctr">
                      <a:solidFill>
                        <a:srgbClr val="E0E0E0"/>
                      </a:solidFill>
                      <a:prstDash val="solid"/>
                      <a:round/>
                      <a:headEnd type="none" w="med" len="med"/>
                      <a:tailEnd type="none" w="med" len="med"/>
                    </a:lnT>
                    <a:lnB w="6350" cap="flat" cmpd="sng" algn="ctr">
                      <a:solidFill>
                        <a:srgbClr val="E0E0E0"/>
                      </a:solidFill>
                      <a:prstDash val="solid"/>
                      <a:round/>
                      <a:headEnd type="none" w="med" len="med"/>
                      <a:tailEnd type="none" w="med" len="med"/>
                    </a:lnB>
                    <a:solidFill>
                      <a:srgbClr val="F8F8F8"/>
                    </a:solidFill>
                  </a:tcPr>
                </a:tc>
                <a:extLst>
                  <a:ext uri="{0D108BD9-81ED-4DB2-BD59-A6C34878D82A}">
                    <a16:rowId xmlns:a16="http://schemas.microsoft.com/office/drawing/2014/main" val="10001"/>
                  </a:ext>
                </a:extLst>
              </a:tr>
              <a:tr h="256032">
                <a:tc>
                  <a:txBody>
                    <a:bodyPr/>
                    <a:lstStyle/>
                    <a:p>
                      <a:pPr marL="0" indent="0">
                        <a:buNone/>
                      </a:pPr>
                      <a:r>
                        <a:rPr lang="en-US" sz="1100" i="1" dirty="0">
                          <a:solidFill>
                            <a:srgbClr val="222222"/>
                          </a:solidFill>
                          <a:latin typeface="Arial" pitchFamily="34" charset="0"/>
                          <a:ea typeface="Arial" pitchFamily="34" charset="-122"/>
                          <a:cs typeface="Arial" pitchFamily="34" charset="-120"/>
                        </a:rPr>
                        <a:t>α = 0.1</a:t>
                      </a:r>
                      <a:endParaRPr lang="en-US" sz="1100" dirty="0">
                        <a:latin typeface="Arial" charset="0"/>
                        <a:ea typeface="Arial" charset="0"/>
                        <a:cs typeface="Arial" charset="0"/>
                      </a:endParaRPr>
                    </a:p>
                  </a:txBody>
                  <a:tcPr marL="63500" marR="63500" marT="25400" marB="25400">
                    <a:lnL w="6350" cap="flat" cmpd="sng" algn="ctr">
                      <a:solidFill>
                        <a:srgbClr val="E0E0E0"/>
                      </a:solidFill>
                      <a:prstDash val="solid"/>
                      <a:round/>
                      <a:headEnd type="none" w="med" len="med"/>
                      <a:tailEnd type="none" w="med" len="med"/>
                    </a:lnL>
                    <a:lnR w="6350" cap="flat" cmpd="sng" algn="ctr">
                      <a:solidFill>
                        <a:srgbClr val="E0E0E0"/>
                      </a:solidFill>
                      <a:prstDash val="solid"/>
                      <a:round/>
                      <a:headEnd type="none" w="med" len="med"/>
                      <a:tailEnd type="none" w="med" len="med"/>
                    </a:lnR>
                    <a:lnT w="6350" cap="flat" cmpd="sng" algn="ctr">
                      <a:solidFill>
                        <a:srgbClr val="E0E0E0"/>
                      </a:solidFill>
                      <a:prstDash val="solid"/>
                      <a:round/>
                      <a:headEnd type="none" w="med" len="med"/>
                      <a:tailEnd type="none" w="med" len="med"/>
                    </a:lnT>
                    <a:lnB w="6350" cap="flat" cmpd="sng" algn="ctr">
                      <a:solidFill>
                        <a:srgbClr val="E0E0E0"/>
                      </a:solidFill>
                      <a:prstDash val="solid"/>
                      <a:round/>
                      <a:headEnd type="none" w="med" len="med"/>
                      <a:tailEnd type="none" w="med" len="med"/>
                    </a:lnB>
                    <a:solidFill>
                      <a:srgbClr val="FFFFFF"/>
                    </a:solidFill>
                  </a:tcPr>
                </a:tc>
                <a:tc>
                  <a:txBody>
                    <a:bodyPr/>
                    <a:lstStyle/>
                    <a:p>
                      <a:pPr marL="0" indent="0">
                        <a:buNone/>
                      </a:pPr>
                      <a:r>
                        <a:rPr lang="en-US" sz="950" dirty="0">
                          <a:solidFill>
                            <a:srgbClr val="444444"/>
                          </a:solidFill>
                          <a:latin typeface="Arial" pitchFamily="34" charset="0"/>
                          <a:ea typeface="Arial" pitchFamily="34" charset="-122"/>
                          <a:cs typeface="Arial" pitchFamily="34" charset="-120"/>
                        </a:rPr>
                        <a:t>Laplace smoothing constant</a:t>
                      </a:r>
                      <a:endParaRPr lang="en-US" sz="950" dirty="0">
                        <a:latin typeface="Arial" charset="0"/>
                        <a:ea typeface="Arial" charset="0"/>
                        <a:cs typeface="Arial" charset="0"/>
                      </a:endParaRPr>
                    </a:p>
                  </a:txBody>
                  <a:tcPr marL="63500" marR="63500" marT="25400" marB="25400">
                    <a:lnL w="6350" cap="flat" cmpd="sng" algn="ctr">
                      <a:solidFill>
                        <a:srgbClr val="E0E0E0"/>
                      </a:solidFill>
                      <a:prstDash val="solid"/>
                      <a:round/>
                      <a:headEnd type="none" w="med" len="med"/>
                      <a:tailEnd type="none" w="med" len="med"/>
                    </a:lnL>
                    <a:lnR w="6350" cap="flat" cmpd="sng" algn="ctr">
                      <a:solidFill>
                        <a:srgbClr val="E0E0E0"/>
                      </a:solidFill>
                      <a:prstDash val="solid"/>
                      <a:round/>
                      <a:headEnd type="none" w="med" len="med"/>
                      <a:tailEnd type="none" w="med" len="med"/>
                    </a:lnR>
                    <a:lnT w="6350" cap="flat" cmpd="sng" algn="ctr">
                      <a:solidFill>
                        <a:srgbClr val="E0E0E0"/>
                      </a:solidFill>
                      <a:prstDash val="solid"/>
                      <a:round/>
                      <a:headEnd type="none" w="med" len="med"/>
                      <a:tailEnd type="none" w="med" len="med"/>
                    </a:lnT>
                    <a:lnB w="6350" cap="flat" cmpd="sng" algn="ctr">
                      <a:solidFill>
                        <a:srgbClr val="E0E0E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56032">
                <a:tc>
                  <a:txBody>
                    <a:bodyPr/>
                    <a:lstStyle/>
                    <a:p>
                      <a:pPr marL="0" indent="0">
                        <a:buNone/>
                      </a:pPr>
                      <a:r>
                        <a:rPr lang="en-US" sz="1100" i="1" dirty="0">
                          <a:solidFill>
                            <a:srgbClr val="222222"/>
                          </a:solidFill>
                          <a:latin typeface="Arial" pitchFamily="34" charset="0"/>
                          <a:ea typeface="Arial" pitchFamily="34" charset="-122"/>
                          <a:cs typeface="Arial" pitchFamily="34" charset="-120"/>
                        </a:rPr>
                        <a:t>τ = 5</a:t>
                      </a:r>
                      <a:endParaRPr lang="en-US" sz="1100" dirty="0">
                        <a:latin typeface="Arial" charset="0"/>
                        <a:ea typeface="Arial" charset="0"/>
                        <a:cs typeface="Arial" charset="0"/>
                      </a:endParaRPr>
                    </a:p>
                  </a:txBody>
                  <a:tcPr marL="63500" marR="63500" marT="25400" marB="25400">
                    <a:lnL w="6350" cap="flat" cmpd="sng" algn="ctr">
                      <a:solidFill>
                        <a:srgbClr val="E0E0E0"/>
                      </a:solidFill>
                      <a:prstDash val="solid"/>
                      <a:round/>
                      <a:headEnd type="none" w="med" len="med"/>
                      <a:tailEnd type="none" w="med" len="med"/>
                    </a:lnL>
                    <a:lnR w="6350" cap="flat" cmpd="sng" algn="ctr">
                      <a:solidFill>
                        <a:srgbClr val="E0E0E0"/>
                      </a:solidFill>
                      <a:prstDash val="solid"/>
                      <a:round/>
                      <a:headEnd type="none" w="med" len="med"/>
                      <a:tailEnd type="none" w="med" len="med"/>
                    </a:lnR>
                    <a:lnT w="6350" cap="flat" cmpd="sng" algn="ctr">
                      <a:solidFill>
                        <a:srgbClr val="E0E0E0"/>
                      </a:solidFill>
                      <a:prstDash val="solid"/>
                      <a:round/>
                      <a:headEnd type="none" w="med" len="med"/>
                      <a:tailEnd type="none" w="med" len="med"/>
                    </a:lnT>
                    <a:lnB w="6350" cap="flat" cmpd="sng" algn="ctr">
                      <a:solidFill>
                        <a:srgbClr val="E0E0E0"/>
                      </a:solidFill>
                      <a:prstDash val="solid"/>
                      <a:round/>
                      <a:headEnd type="none" w="med" len="med"/>
                      <a:tailEnd type="none" w="med" len="med"/>
                    </a:lnB>
                    <a:solidFill>
                      <a:srgbClr val="F8F8F8"/>
                    </a:solidFill>
                  </a:tcPr>
                </a:tc>
                <a:tc>
                  <a:txBody>
                    <a:bodyPr/>
                    <a:lstStyle/>
                    <a:p>
                      <a:pPr marL="0" indent="0">
                        <a:buNone/>
                      </a:pPr>
                      <a:r>
                        <a:rPr lang="en-US" sz="950" dirty="0">
                          <a:solidFill>
                            <a:srgbClr val="444444"/>
                          </a:solidFill>
                          <a:latin typeface="Arial" pitchFamily="34" charset="0"/>
                          <a:ea typeface="Arial" pitchFamily="34" charset="-122"/>
                          <a:cs typeface="Arial" pitchFamily="34" charset="-120"/>
                        </a:rPr>
                        <a:t>KL clipping threshold</a:t>
                      </a:r>
                      <a:endParaRPr lang="en-US" sz="950" dirty="0">
                        <a:latin typeface="Arial" charset="0"/>
                        <a:ea typeface="Arial" charset="0"/>
                        <a:cs typeface="Arial" charset="0"/>
                      </a:endParaRPr>
                    </a:p>
                  </a:txBody>
                  <a:tcPr marL="63500" marR="63500" marT="25400" marB="25400">
                    <a:lnL w="6350" cap="flat" cmpd="sng" algn="ctr">
                      <a:solidFill>
                        <a:srgbClr val="E0E0E0"/>
                      </a:solidFill>
                      <a:prstDash val="solid"/>
                      <a:round/>
                      <a:headEnd type="none" w="med" len="med"/>
                      <a:tailEnd type="none" w="med" len="med"/>
                    </a:lnL>
                    <a:lnR w="6350" cap="flat" cmpd="sng" algn="ctr">
                      <a:solidFill>
                        <a:srgbClr val="E0E0E0"/>
                      </a:solidFill>
                      <a:prstDash val="solid"/>
                      <a:round/>
                      <a:headEnd type="none" w="med" len="med"/>
                      <a:tailEnd type="none" w="med" len="med"/>
                    </a:lnR>
                    <a:lnT w="6350" cap="flat" cmpd="sng" algn="ctr">
                      <a:solidFill>
                        <a:srgbClr val="E0E0E0"/>
                      </a:solidFill>
                      <a:prstDash val="solid"/>
                      <a:round/>
                      <a:headEnd type="none" w="med" len="med"/>
                      <a:tailEnd type="none" w="med" len="med"/>
                    </a:lnT>
                    <a:lnB w="6350" cap="flat" cmpd="sng" algn="ctr">
                      <a:solidFill>
                        <a:srgbClr val="E0E0E0"/>
                      </a:solidFill>
                      <a:prstDash val="solid"/>
                      <a:round/>
                      <a:headEnd type="none" w="med" len="med"/>
                      <a:tailEnd type="none" w="med" len="med"/>
                    </a:lnB>
                    <a:solidFill>
                      <a:srgbClr val="F8F8F8"/>
                    </a:solidFill>
                  </a:tcPr>
                </a:tc>
                <a:extLst>
                  <a:ext uri="{0D108BD9-81ED-4DB2-BD59-A6C34878D82A}">
                    <a16:rowId xmlns:a16="http://schemas.microsoft.com/office/drawing/2014/main" val="10003"/>
                  </a:ext>
                </a:extLst>
              </a:tr>
            </a:tbl>
          </a:graphicData>
        </a:graphic>
      </p:graphicFrame>
      <p:pic>
        <p:nvPicPr>
          <p:cNvPr id="15" name="Picture 14" descr="A black background with a black square&#10;&#10;AI-generated content may be incorrect.">
            <a:extLst>
              <a:ext uri="{FF2B5EF4-FFF2-40B4-BE49-F238E27FC236}">
                <a16:creationId xmlns:a16="http://schemas.microsoft.com/office/drawing/2014/main" id="{22D105ED-4EE2-D9C6-E004-7BEB0CFA23A4}"/>
              </a:ext>
            </a:extLst>
          </p:cNvPr>
          <p:cNvPicPr>
            <a:picLocks noChangeAspect="1"/>
          </p:cNvPicPr>
          <p:nvPr/>
        </p:nvPicPr>
        <p:blipFill>
          <a:blip r:embed="rId4"/>
          <a:stretch>
            <a:fillRect/>
          </a:stretch>
        </p:blipFill>
        <p:spPr>
          <a:xfrm>
            <a:off x="311700" y="2574717"/>
            <a:ext cx="4572000" cy="736600"/>
          </a:xfrm>
          <a:prstGeom prst="rect">
            <a:avLst/>
          </a:prstGeom>
        </p:spPr>
      </p:pic>
      <p:pic>
        <p:nvPicPr>
          <p:cNvPr id="18" name="Picture 17" descr="A black background with a black square&#10;&#10;AI-generated content may be incorrect.">
            <a:extLst>
              <a:ext uri="{FF2B5EF4-FFF2-40B4-BE49-F238E27FC236}">
                <a16:creationId xmlns:a16="http://schemas.microsoft.com/office/drawing/2014/main" id="{D5561D00-872C-15BF-BC1D-53A4E781F456}"/>
              </a:ext>
            </a:extLst>
          </p:cNvPr>
          <p:cNvPicPr>
            <a:picLocks noChangeAspect="1"/>
          </p:cNvPicPr>
          <p:nvPr/>
        </p:nvPicPr>
        <p:blipFill>
          <a:blip r:embed="rId5"/>
          <a:stretch>
            <a:fillRect/>
          </a:stretch>
        </p:blipFill>
        <p:spPr>
          <a:xfrm>
            <a:off x="311700" y="4126353"/>
            <a:ext cx="2743200" cy="698500"/>
          </a:xfrm>
          <a:prstGeom prst="rect">
            <a:avLst/>
          </a:prstGeom>
        </p:spPr>
      </p:pic>
      <p:pic>
        <p:nvPicPr>
          <p:cNvPr id="20" name="Picture 19">
            <a:extLst>
              <a:ext uri="{FF2B5EF4-FFF2-40B4-BE49-F238E27FC236}">
                <a16:creationId xmlns:a16="http://schemas.microsoft.com/office/drawing/2014/main" id="{0F674742-D315-475B-42C1-0604B0926A46}"/>
              </a:ext>
            </a:extLst>
          </p:cNvPr>
          <p:cNvPicPr>
            <a:picLocks noChangeAspect="1"/>
          </p:cNvPicPr>
          <p:nvPr/>
        </p:nvPicPr>
        <p:blipFill>
          <a:blip r:embed="rId6"/>
          <a:stretch>
            <a:fillRect/>
          </a:stretch>
        </p:blipFill>
        <p:spPr>
          <a:xfrm>
            <a:off x="5509772" y="2418390"/>
            <a:ext cx="3538248" cy="396665"/>
          </a:xfrm>
          <a:prstGeom prst="rect">
            <a:avLst/>
          </a:prstGeom>
        </p:spPr>
      </p:pic>
    </p:spTree>
    <p:extLst>
      <p:ext uri="{BB962C8B-B14F-4D97-AF65-F5344CB8AC3E}">
        <p14:creationId xmlns:p14="http://schemas.microsoft.com/office/powerpoint/2010/main" val="1887572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4" grpId="0" animBg="1"/>
      <p:bldP spid="35" grpId="0" animBg="1"/>
      <p:bldP spid="3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AA041-DE73-B6C2-A59A-D6A555F3353D}"/>
            </a:ext>
          </a:extLst>
        </p:cNvPr>
        <p:cNvGrpSpPr/>
        <p:nvPr/>
      </p:nvGrpSpPr>
      <p:grpSpPr>
        <a:xfrm>
          <a:off x="0" y="0"/>
          <a:ext cx="0" cy="0"/>
          <a:chOff x="0" y="0"/>
          <a:chExt cx="0" cy="0"/>
        </a:xfrm>
      </p:grpSpPr>
      <p:sp>
        <p:nvSpPr>
          <p:cNvPr id="88" name="TextBox 87">
            <a:extLst>
              <a:ext uri="{FF2B5EF4-FFF2-40B4-BE49-F238E27FC236}">
                <a16:creationId xmlns:a16="http://schemas.microsoft.com/office/drawing/2014/main" id="{3C3E6085-6220-CB32-E5D7-B9899E46A067}"/>
              </a:ext>
            </a:extLst>
          </p:cNvPr>
          <p:cNvSpPr txBox="1"/>
          <p:nvPr/>
        </p:nvSpPr>
        <p:spPr>
          <a:xfrm>
            <a:off x="-1" y="4897279"/>
            <a:ext cx="3385458" cy="246221"/>
          </a:xfrm>
          <a:prstGeom prst="rect">
            <a:avLst/>
          </a:prstGeom>
          <a:noFill/>
        </p:spPr>
        <p:txBody>
          <a:bodyPr wrap="square" lIns="45720" tIns="45720" rIns="45720" bIns="45720" rtlCol="0">
            <a:spAutoFit/>
          </a:bodyPr>
          <a:lstStyle/>
          <a:p>
            <a:r>
              <a:rPr lang="en-US" sz="1000" b="1" dirty="0">
                <a:solidFill>
                  <a:schemeClr val="dk2"/>
                </a:solidFill>
                <a:latin typeface="Times New Roman" panose="02020603050405020304" pitchFamily="18" charset="0"/>
                <a:ea typeface="Microsoft Himalaya" pitchFamily="2" charset="0"/>
                <a:cs typeface="Times New Roman" panose="02020603050405020304" pitchFamily="18" charset="0"/>
              </a:rPr>
              <a:t>Z</a:t>
            </a:r>
            <a:r>
              <a:rPr lang="en-US" sz="1000" b="1"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han</a:t>
            </a:r>
            <a:r>
              <a:rPr lang="en-US" sz="1000"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 Gueorguieva, Hernandez, Suh, Ong, Li (</a:t>
            </a:r>
            <a:r>
              <a:rPr lang="en-US" sz="1000" i="1"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Under Review</a:t>
            </a:r>
            <a:r>
              <a:rPr lang="en-US" sz="1000"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a:t>
            </a:r>
          </a:p>
        </p:txBody>
      </p:sp>
      <p:sp>
        <p:nvSpPr>
          <p:cNvPr id="2" name="Title 1">
            <a:extLst>
              <a:ext uri="{FF2B5EF4-FFF2-40B4-BE49-F238E27FC236}">
                <a16:creationId xmlns:a16="http://schemas.microsoft.com/office/drawing/2014/main" id="{0E2FA6F3-DCAA-ACA1-A992-080E7D98626E}"/>
              </a:ext>
            </a:extLst>
          </p:cNvPr>
          <p:cNvSpPr>
            <a:spLocks noGrp="1"/>
          </p:cNvSpPr>
          <p:nvPr>
            <p:ph type="title"/>
          </p:nvPr>
        </p:nvSpPr>
        <p:spPr/>
        <p:txBody>
          <a:bodyPr>
            <a:normAutofit/>
          </a:bodyPr>
          <a:lstStyle/>
          <a:p>
            <a:r>
              <a:rPr lang="en-US" dirty="0"/>
              <a:t>Evaluation: Why We Need Both </a:t>
            </a:r>
            <a:r>
              <a:rPr lang="en-US" i="1" dirty="0">
                <a:solidFill>
                  <a:srgbClr val="C00000"/>
                </a:solidFill>
              </a:rPr>
              <a:t>Empathy</a:t>
            </a:r>
            <a:r>
              <a:rPr lang="en-US" dirty="0"/>
              <a:t> AND </a:t>
            </a:r>
            <a:r>
              <a:rPr lang="en-US" i="1" dirty="0">
                <a:solidFill>
                  <a:srgbClr val="C00000"/>
                </a:solidFill>
              </a:rPr>
              <a:t>Diversity</a:t>
            </a:r>
          </a:p>
        </p:txBody>
      </p:sp>
      <p:sp>
        <p:nvSpPr>
          <p:cNvPr id="4" name="Slide Number Placeholder 3">
            <a:extLst>
              <a:ext uri="{FF2B5EF4-FFF2-40B4-BE49-F238E27FC236}">
                <a16:creationId xmlns:a16="http://schemas.microsoft.com/office/drawing/2014/main" id="{D973F165-D969-111D-604D-C7AC59FE4A1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35</a:t>
            </a:fld>
            <a:endParaRPr lang="en"/>
          </a:p>
        </p:txBody>
      </p:sp>
      <p:sp>
        <p:nvSpPr>
          <p:cNvPr id="5" name="Rounded Rectangle 4">
            <a:extLst>
              <a:ext uri="{FF2B5EF4-FFF2-40B4-BE49-F238E27FC236}">
                <a16:creationId xmlns:a16="http://schemas.microsoft.com/office/drawing/2014/main" id="{4672CA50-CEF6-4F1E-9FC9-4C819A8CE044}"/>
              </a:ext>
            </a:extLst>
          </p:cNvPr>
          <p:cNvSpPr/>
          <p:nvPr/>
        </p:nvSpPr>
        <p:spPr>
          <a:xfrm>
            <a:off x="402336"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6" name="TextBox 5">
            <a:extLst>
              <a:ext uri="{FF2B5EF4-FFF2-40B4-BE49-F238E27FC236}">
                <a16:creationId xmlns:a16="http://schemas.microsoft.com/office/drawing/2014/main" id="{69A5FE24-6ED3-5037-4EBF-2C0ED3C06AF2}"/>
              </a:ext>
            </a:extLst>
          </p:cNvPr>
          <p:cNvSpPr txBox="1"/>
          <p:nvPr/>
        </p:nvSpPr>
        <p:spPr>
          <a:xfrm>
            <a:off x="402336"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Opening</a:t>
            </a:r>
          </a:p>
          <a:p>
            <a:pPr algn="ctr">
              <a:lnSpc>
                <a:spcPct val="90000"/>
              </a:lnSpc>
              <a:spcBef>
                <a:spcPts val="0"/>
              </a:spcBef>
              <a:spcAft>
                <a:spcPts val="0"/>
              </a:spcAft>
            </a:pPr>
            <a:endParaRPr sz="840" b="1" i="0">
              <a:solidFill>
                <a:srgbClr val="6F899A"/>
              </a:solidFill>
              <a:latin typeface="Aptos"/>
            </a:endParaRPr>
          </a:p>
        </p:txBody>
      </p:sp>
      <p:sp>
        <p:nvSpPr>
          <p:cNvPr id="7" name="Rounded Rectangle 6">
            <a:extLst>
              <a:ext uri="{FF2B5EF4-FFF2-40B4-BE49-F238E27FC236}">
                <a16:creationId xmlns:a16="http://schemas.microsoft.com/office/drawing/2014/main" id="{AF582416-319C-8C29-8220-9F2841281BF1}"/>
              </a:ext>
            </a:extLst>
          </p:cNvPr>
          <p:cNvSpPr/>
          <p:nvPr/>
        </p:nvSpPr>
        <p:spPr>
          <a:xfrm>
            <a:off x="1797710"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TextBox 7">
            <a:extLst>
              <a:ext uri="{FF2B5EF4-FFF2-40B4-BE49-F238E27FC236}">
                <a16:creationId xmlns:a16="http://schemas.microsoft.com/office/drawing/2014/main" id="{D49E9F26-A0BC-1467-294F-1703BB8698E3}"/>
              </a:ext>
            </a:extLst>
          </p:cNvPr>
          <p:cNvSpPr txBox="1"/>
          <p:nvPr/>
        </p:nvSpPr>
        <p:spPr>
          <a:xfrm>
            <a:off x="1797710"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1</a:t>
            </a:r>
          </a:p>
          <a:p>
            <a:pPr algn="ctr">
              <a:lnSpc>
                <a:spcPct val="90000"/>
              </a:lnSpc>
              <a:spcBef>
                <a:spcPts val="0"/>
              </a:spcBef>
              <a:spcAft>
                <a:spcPts val="0"/>
              </a:spcAft>
            </a:pPr>
            <a:r>
              <a:rPr sz="570" b="0" i="0">
                <a:solidFill>
                  <a:srgbClr val="787878"/>
                </a:solidFill>
                <a:latin typeface="Aptos"/>
              </a:rPr>
              <a:t>understanding emotions from text</a:t>
            </a:r>
          </a:p>
        </p:txBody>
      </p:sp>
      <p:sp>
        <p:nvSpPr>
          <p:cNvPr id="9" name="Rounded Rectangle 8">
            <a:extLst>
              <a:ext uri="{FF2B5EF4-FFF2-40B4-BE49-F238E27FC236}">
                <a16:creationId xmlns:a16="http://schemas.microsoft.com/office/drawing/2014/main" id="{0110F6A0-9DF4-09E5-4C1B-F0F656F0594B}"/>
              </a:ext>
            </a:extLst>
          </p:cNvPr>
          <p:cNvSpPr/>
          <p:nvPr/>
        </p:nvSpPr>
        <p:spPr>
          <a:xfrm>
            <a:off x="3193084"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0" name="TextBox 9">
            <a:extLst>
              <a:ext uri="{FF2B5EF4-FFF2-40B4-BE49-F238E27FC236}">
                <a16:creationId xmlns:a16="http://schemas.microsoft.com/office/drawing/2014/main" id="{AE7CF7C7-E2B6-5648-7B38-C4310E084575}"/>
              </a:ext>
            </a:extLst>
          </p:cNvPr>
          <p:cNvSpPr txBox="1"/>
          <p:nvPr/>
        </p:nvSpPr>
        <p:spPr>
          <a:xfrm>
            <a:off x="3193084"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2</a:t>
            </a:r>
          </a:p>
          <a:p>
            <a:pPr algn="ctr">
              <a:lnSpc>
                <a:spcPct val="90000"/>
              </a:lnSpc>
              <a:spcBef>
                <a:spcPts val="0"/>
              </a:spcBef>
              <a:spcAft>
                <a:spcPts val="0"/>
              </a:spcAft>
            </a:pPr>
            <a:r>
              <a:rPr sz="570" b="0" i="0">
                <a:solidFill>
                  <a:srgbClr val="787878"/>
                </a:solidFill>
                <a:latin typeface="Aptos"/>
              </a:rPr>
              <a:t>emotion regulation with llms</a:t>
            </a:r>
          </a:p>
        </p:txBody>
      </p:sp>
      <p:sp>
        <p:nvSpPr>
          <p:cNvPr id="11" name="Rounded Rectangle 10">
            <a:extLst>
              <a:ext uri="{FF2B5EF4-FFF2-40B4-BE49-F238E27FC236}">
                <a16:creationId xmlns:a16="http://schemas.microsoft.com/office/drawing/2014/main" id="{BD84E223-3EBA-6996-3C8B-B6D2F1B057D6}"/>
              </a:ext>
            </a:extLst>
          </p:cNvPr>
          <p:cNvSpPr/>
          <p:nvPr/>
        </p:nvSpPr>
        <p:spPr>
          <a:xfrm>
            <a:off x="4588459" y="36576"/>
            <a:ext cx="1322222" cy="50292"/>
          </a:xfrm>
          <a:prstGeom prst="roundRect">
            <a:avLst/>
          </a:prstGeom>
          <a:solidFill>
            <a:srgbClr val="8AC77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2" name="TextBox 11">
            <a:extLst>
              <a:ext uri="{FF2B5EF4-FFF2-40B4-BE49-F238E27FC236}">
                <a16:creationId xmlns:a16="http://schemas.microsoft.com/office/drawing/2014/main" id="{67C285C9-4825-295E-2F80-95F1DAB7644D}"/>
              </a:ext>
            </a:extLst>
          </p:cNvPr>
          <p:cNvSpPr txBox="1"/>
          <p:nvPr/>
        </p:nvSpPr>
        <p:spPr>
          <a:xfrm>
            <a:off x="4588459"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1" i="0">
                <a:solidFill>
                  <a:srgbClr val="8AC775"/>
                </a:solidFill>
                <a:latin typeface="Aptos"/>
              </a:rPr>
              <a:t>Part 3</a:t>
            </a:r>
          </a:p>
          <a:p>
            <a:pPr algn="ctr">
              <a:lnSpc>
                <a:spcPct val="90000"/>
              </a:lnSpc>
              <a:spcBef>
                <a:spcPts val="0"/>
              </a:spcBef>
              <a:spcAft>
                <a:spcPts val="0"/>
              </a:spcAft>
            </a:pPr>
            <a:r>
              <a:rPr sz="570" b="1" i="0">
                <a:solidFill>
                  <a:srgbClr val="8AC775"/>
                </a:solidFill>
                <a:latin typeface="Aptos"/>
              </a:rPr>
              <a:t>sustaining empathy with diverse discourse moves</a:t>
            </a:r>
          </a:p>
        </p:txBody>
      </p:sp>
      <p:sp>
        <p:nvSpPr>
          <p:cNvPr id="13" name="Rounded Rectangle 12">
            <a:extLst>
              <a:ext uri="{FF2B5EF4-FFF2-40B4-BE49-F238E27FC236}">
                <a16:creationId xmlns:a16="http://schemas.microsoft.com/office/drawing/2014/main" id="{4F40BDBC-81B2-3B3B-28F0-34A5B3979EE6}"/>
              </a:ext>
            </a:extLst>
          </p:cNvPr>
          <p:cNvSpPr/>
          <p:nvPr/>
        </p:nvSpPr>
        <p:spPr>
          <a:xfrm>
            <a:off x="5983833"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TextBox 13">
            <a:extLst>
              <a:ext uri="{FF2B5EF4-FFF2-40B4-BE49-F238E27FC236}">
                <a16:creationId xmlns:a16="http://schemas.microsoft.com/office/drawing/2014/main" id="{11AADB86-6221-97FB-91E7-69AFFAFBFA76}"/>
              </a:ext>
            </a:extLst>
          </p:cNvPr>
          <p:cNvSpPr txBox="1"/>
          <p:nvPr/>
        </p:nvSpPr>
        <p:spPr>
          <a:xfrm>
            <a:off x="5983833"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Conclusion</a:t>
            </a:r>
          </a:p>
          <a:p>
            <a:pPr algn="ctr">
              <a:lnSpc>
                <a:spcPct val="90000"/>
              </a:lnSpc>
              <a:spcBef>
                <a:spcPts val="0"/>
              </a:spcBef>
              <a:spcAft>
                <a:spcPts val="0"/>
              </a:spcAft>
            </a:pPr>
            <a:r>
              <a:rPr sz="570" b="0" i="0">
                <a:solidFill>
                  <a:srgbClr val="787878"/>
                </a:solidFill>
                <a:latin typeface="Aptos"/>
              </a:rPr>
              <a:t>takeaways</a:t>
            </a:r>
          </a:p>
        </p:txBody>
      </p:sp>
      <p:sp>
        <p:nvSpPr>
          <p:cNvPr id="3" name="Rounded Rectangle 2">
            <a:extLst>
              <a:ext uri="{FF2B5EF4-FFF2-40B4-BE49-F238E27FC236}">
                <a16:creationId xmlns:a16="http://schemas.microsoft.com/office/drawing/2014/main" id="{8FDD3221-644F-D25F-51EB-0BA25BADB77A}"/>
              </a:ext>
            </a:extLst>
          </p:cNvPr>
          <p:cNvSpPr/>
          <p:nvPr/>
        </p:nvSpPr>
        <p:spPr>
          <a:xfrm>
            <a:off x="798507" y="1090293"/>
            <a:ext cx="3320627" cy="1054947"/>
          </a:xfrm>
          <a:prstGeom prst="roundRect">
            <a:avLst>
              <a:gd name="adj" fmla="val 5000"/>
            </a:avLst>
          </a:prstGeom>
          <a:solidFill>
            <a:srgbClr val="F9F7F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sz="1800" b="1" i="0">
                <a:solidFill>
                  <a:srgbClr val="333333"/>
                </a:solidFill>
                <a:latin typeface="Calibri"/>
              </a:defRPr>
            </a:pPr>
            <a:r>
              <a:rPr kumimoji="0" lang="en-US" sz="1800" b="1" i="0" u="none" strike="noStrike" kern="1200" cap="none" spc="0" normalizeH="0" baseline="0" noProof="0" dirty="0">
                <a:ln>
                  <a:noFill/>
                </a:ln>
                <a:solidFill>
                  <a:srgbClr val="333333"/>
                </a:solidFill>
                <a:effectLst/>
                <a:uLnTx/>
                <a:uFillTx/>
                <a:latin typeface="Calibri"/>
                <a:ea typeface="+mn-ea"/>
                <a:cs typeface="+mn-cs"/>
              </a:rPr>
              <a:t>If we only measure </a:t>
            </a:r>
            <a:r>
              <a:rPr kumimoji="0" lang="en-US" sz="1800" b="1" i="0" u="none" strike="noStrike" kern="1200" cap="none" spc="0" normalizeH="0" baseline="0" noProof="0" dirty="0">
                <a:ln>
                  <a:noFill/>
                </a:ln>
                <a:solidFill>
                  <a:srgbClr val="C00000"/>
                </a:solidFill>
                <a:effectLst/>
                <a:uLnTx/>
                <a:uFillTx/>
                <a:latin typeface="Calibri"/>
                <a:ea typeface="+mn-ea"/>
                <a:cs typeface="+mn-cs"/>
              </a:rPr>
              <a:t>empathy</a:t>
            </a:r>
            <a:r>
              <a:rPr kumimoji="0" lang="en-US" sz="1800" b="1" i="0" u="none" strike="noStrike" kern="1200" cap="none" spc="0" normalizeH="0" baseline="0" noProof="0" dirty="0">
                <a:ln>
                  <a:noFill/>
                </a:ln>
                <a:solidFill>
                  <a:srgbClr val="333333"/>
                </a:solidFill>
                <a:effectLst/>
                <a:uLnTx/>
                <a:uFillTx/>
                <a:latin typeface="Calibri"/>
                <a:ea typeface="+mn-ea"/>
                <a:cs typeface="+mn-cs"/>
              </a:rPr>
              <a:t>...</a:t>
            </a:r>
          </a:p>
          <a:p>
            <a:r>
              <a:rPr kumimoji="0" lang="en-US" b="0" i="0" u="none" strike="noStrike" kern="1200" cap="none" spc="0" normalizeH="0" baseline="0" noProof="0" dirty="0">
                <a:ln>
                  <a:noFill/>
                </a:ln>
                <a:solidFill>
                  <a:prstClr val="black"/>
                </a:solidFill>
                <a:effectLst/>
                <a:uLnTx/>
                <a:uFillTx/>
                <a:latin typeface="Calibri"/>
                <a:ea typeface="+mn-ea"/>
                <a:cs typeface="+mn-cs"/>
              </a:rPr>
              <a:t>The model sounds great each turn, but says the same thing every turn.</a:t>
            </a:r>
            <a:endParaRPr sz="1100" dirty="0"/>
          </a:p>
        </p:txBody>
      </p:sp>
      <p:sp>
        <p:nvSpPr>
          <p:cNvPr id="15" name="Rounded Rectangle 14">
            <a:extLst>
              <a:ext uri="{FF2B5EF4-FFF2-40B4-BE49-F238E27FC236}">
                <a16:creationId xmlns:a16="http://schemas.microsoft.com/office/drawing/2014/main" id="{0EFD382E-0493-D871-FF0F-4CD0CA71427A}"/>
              </a:ext>
            </a:extLst>
          </p:cNvPr>
          <p:cNvSpPr/>
          <p:nvPr/>
        </p:nvSpPr>
        <p:spPr>
          <a:xfrm>
            <a:off x="4984630" y="1090293"/>
            <a:ext cx="3320627" cy="1054947"/>
          </a:xfrm>
          <a:prstGeom prst="roundRect">
            <a:avLst>
              <a:gd name="adj" fmla="val 5000"/>
            </a:avLst>
          </a:prstGeom>
          <a:solidFill>
            <a:srgbClr val="F8E0E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r" defTabSz="457200">
              <a:buClrTx/>
              <a:defRPr sz="1800" b="1" i="0">
                <a:solidFill>
                  <a:srgbClr val="333333"/>
                </a:solidFill>
                <a:latin typeface="Calibri"/>
              </a:defRPr>
            </a:pPr>
            <a:r>
              <a:rPr lang="en-US" sz="1800" b="1" kern="1200" dirty="0">
                <a:solidFill>
                  <a:srgbClr val="333333"/>
                </a:solidFill>
                <a:latin typeface="Calibri"/>
              </a:rPr>
              <a:t>If we only measure </a:t>
            </a:r>
            <a:r>
              <a:rPr lang="en-US" sz="1800" b="1" kern="1200" dirty="0">
                <a:solidFill>
                  <a:srgbClr val="C00000"/>
                </a:solidFill>
                <a:latin typeface="Calibri"/>
              </a:rPr>
              <a:t>diversity</a:t>
            </a:r>
            <a:r>
              <a:rPr lang="en-US" sz="1800" b="1" kern="1200" dirty="0">
                <a:solidFill>
                  <a:srgbClr val="333333"/>
                </a:solidFill>
                <a:latin typeface="Calibri"/>
              </a:rPr>
              <a:t>...</a:t>
            </a:r>
          </a:p>
          <a:p>
            <a:pPr algn="r"/>
            <a:r>
              <a:rPr lang="en-US" kern="1200" dirty="0">
                <a:solidFill>
                  <a:prstClr val="black"/>
                </a:solidFill>
                <a:latin typeface="Calibri"/>
              </a:rPr>
              <a:t>The model is diverse but unhelpful.</a:t>
            </a:r>
            <a:endParaRPr dirty="0"/>
          </a:p>
        </p:txBody>
      </p:sp>
      <p:sp>
        <p:nvSpPr>
          <p:cNvPr id="26" name="Text 14">
            <a:extLst>
              <a:ext uri="{FF2B5EF4-FFF2-40B4-BE49-F238E27FC236}">
                <a16:creationId xmlns:a16="http://schemas.microsoft.com/office/drawing/2014/main" id="{E807C677-688B-2DFB-1E07-F56B52BC28D6}"/>
              </a:ext>
            </a:extLst>
          </p:cNvPr>
          <p:cNvSpPr/>
          <p:nvPr/>
        </p:nvSpPr>
        <p:spPr>
          <a:xfrm>
            <a:off x="421645" y="2705860"/>
            <a:ext cx="4572000" cy="228600"/>
          </a:xfrm>
          <a:prstGeom prst="rect">
            <a:avLst/>
          </a:prstGeom>
          <a:noFill/>
          <a:ln/>
        </p:spPr>
        <p:txBody>
          <a:bodyPr wrap="square" rtlCol="0" anchor="ctr"/>
          <a:lstStyle/>
          <a:p>
            <a:pPr marL="0" indent="0">
              <a:buNone/>
            </a:pPr>
            <a:r>
              <a:rPr lang="en-US" sz="1300" b="1" dirty="0">
                <a:solidFill>
                  <a:srgbClr val="333333"/>
                </a:solidFill>
                <a:latin typeface="Arial" pitchFamily="34" charset="0"/>
                <a:ea typeface="Arial" pitchFamily="34" charset="-122"/>
                <a:cs typeface="Arial" pitchFamily="34" charset="-120"/>
              </a:rPr>
              <a:t>Aggregate Empathy</a:t>
            </a:r>
            <a:r>
              <a:rPr lang="en-US" sz="1000" dirty="0">
                <a:solidFill>
                  <a:srgbClr val="888888"/>
                </a:solidFill>
                <a:latin typeface="Arial" pitchFamily="34" charset="0"/>
                <a:ea typeface="Arial" pitchFamily="34" charset="-122"/>
                <a:cs typeface="Arial" pitchFamily="34" charset="-120"/>
              </a:rPr>
              <a:t> via Lend-an-Ear (Kumar et al., Nature 2026)</a:t>
            </a:r>
            <a:endParaRPr lang="en-US" sz="1300" dirty="0"/>
          </a:p>
        </p:txBody>
      </p:sp>
      <p:sp>
        <p:nvSpPr>
          <p:cNvPr id="27" name="Text 15">
            <a:extLst>
              <a:ext uri="{FF2B5EF4-FFF2-40B4-BE49-F238E27FC236}">
                <a16:creationId xmlns:a16="http://schemas.microsoft.com/office/drawing/2014/main" id="{B420AD4D-D2F6-12D7-04EE-20A4A0BC6B44}"/>
              </a:ext>
            </a:extLst>
          </p:cNvPr>
          <p:cNvSpPr/>
          <p:nvPr/>
        </p:nvSpPr>
        <p:spPr>
          <a:xfrm>
            <a:off x="421645" y="2940810"/>
            <a:ext cx="4223948" cy="320040"/>
          </a:xfrm>
          <a:prstGeom prst="rect">
            <a:avLst/>
          </a:prstGeom>
          <a:noFill/>
          <a:ln/>
        </p:spPr>
        <p:txBody>
          <a:bodyPr wrap="square" rtlCol="0" anchor="ctr"/>
          <a:lstStyle/>
          <a:p>
            <a:pPr marL="0" indent="0">
              <a:buNone/>
            </a:pPr>
            <a:r>
              <a:rPr lang="en-US" sz="1000" dirty="0">
                <a:solidFill>
                  <a:srgbClr val="666666"/>
                </a:solidFill>
                <a:latin typeface="Arial" pitchFamily="34" charset="0"/>
                <a:ea typeface="Arial" pitchFamily="34" charset="-122"/>
                <a:cs typeface="Arial" pitchFamily="34" charset="-120"/>
              </a:rPr>
              <a:t>6 empathy dimensions (1-5 scale) per turn (3 desirable + 3 undesirable)</a:t>
            </a:r>
            <a:endParaRPr lang="en-US" sz="1000" dirty="0"/>
          </a:p>
        </p:txBody>
      </p:sp>
      <p:sp>
        <p:nvSpPr>
          <p:cNvPr id="29" name="Text 17">
            <a:extLst>
              <a:ext uri="{FF2B5EF4-FFF2-40B4-BE49-F238E27FC236}">
                <a16:creationId xmlns:a16="http://schemas.microsoft.com/office/drawing/2014/main" id="{B8CBB097-6386-E85E-C078-D2F5D1D78458}"/>
              </a:ext>
            </a:extLst>
          </p:cNvPr>
          <p:cNvSpPr/>
          <p:nvPr/>
        </p:nvSpPr>
        <p:spPr>
          <a:xfrm>
            <a:off x="4993644" y="2699510"/>
            <a:ext cx="4027513" cy="299022"/>
          </a:xfrm>
          <a:prstGeom prst="rect">
            <a:avLst/>
          </a:prstGeom>
          <a:noFill/>
          <a:ln/>
        </p:spPr>
        <p:txBody>
          <a:bodyPr wrap="square" rtlCol="0" anchor="ctr"/>
          <a:lstStyle/>
          <a:p>
            <a:r>
              <a:rPr lang="en-US" sz="1300" b="1" dirty="0">
                <a:solidFill>
                  <a:srgbClr val="333333"/>
                </a:solidFill>
                <a:latin typeface="Arial" pitchFamily="34" charset="0"/>
                <a:ea typeface="Arial" pitchFamily="34" charset="-122"/>
                <a:cs typeface="Arial" pitchFamily="34" charset="-120"/>
              </a:rPr>
              <a:t>Tactic Stickiness</a:t>
            </a:r>
            <a:r>
              <a:rPr lang="en-US" sz="1000" dirty="0">
                <a:solidFill>
                  <a:srgbClr val="888888"/>
                </a:solidFill>
                <a:latin typeface="Arial" pitchFamily="34" charset="0"/>
                <a:ea typeface="Arial" pitchFamily="34" charset="-122"/>
                <a:cs typeface="Arial" pitchFamily="34" charset="-120"/>
              </a:rPr>
              <a:t> = P(tactic at turn t | same tactic at turn t−1)</a:t>
            </a:r>
            <a:endParaRPr lang="en-US" sz="1300" dirty="0"/>
          </a:p>
        </p:txBody>
      </p:sp>
      <p:sp>
        <p:nvSpPr>
          <p:cNvPr id="30" name="Text 18">
            <a:extLst>
              <a:ext uri="{FF2B5EF4-FFF2-40B4-BE49-F238E27FC236}">
                <a16:creationId xmlns:a16="http://schemas.microsoft.com/office/drawing/2014/main" id="{80256713-60D2-0F8C-CED3-21F60A7841A6}"/>
              </a:ext>
            </a:extLst>
          </p:cNvPr>
          <p:cNvSpPr/>
          <p:nvPr/>
        </p:nvSpPr>
        <p:spPr>
          <a:xfrm>
            <a:off x="4984630" y="2997925"/>
            <a:ext cx="3697490" cy="320040"/>
          </a:xfrm>
          <a:prstGeom prst="rect">
            <a:avLst/>
          </a:prstGeom>
          <a:noFill/>
          <a:ln/>
        </p:spPr>
        <p:txBody>
          <a:bodyPr wrap="square" rtlCol="0" anchor="ctr"/>
          <a:lstStyle/>
          <a:p>
            <a:pPr marL="0" indent="0">
              <a:buNone/>
            </a:pPr>
            <a:r>
              <a:rPr lang="en-US" sz="1000" dirty="0">
                <a:solidFill>
                  <a:srgbClr val="666666"/>
                </a:solidFill>
                <a:latin typeface="Arial" pitchFamily="34" charset="0"/>
                <a:ea typeface="Arial" pitchFamily="34" charset="-122"/>
                <a:cs typeface="Arial" pitchFamily="34" charset="-120"/>
              </a:rPr>
              <a:t>How likely is a tactic from the previous turn to appear again?</a:t>
            </a:r>
          </a:p>
          <a:p>
            <a:pPr marL="0" indent="0">
              <a:buNone/>
            </a:pPr>
            <a:r>
              <a:rPr lang="en-US" sz="1000" dirty="0">
                <a:solidFill>
                  <a:srgbClr val="666666"/>
                </a:solidFill>
                <a:latin typeface="Arial" pitchFamily="34" charset="0"/>
                <a:ea typeface="Arial" pitchFamily="34" charset="-122"/>
                <a:cs typeface="Arial" pitchFamily="34" charset="-120"/>
              </a:rPr>
              <a:t>Lower = more diverse</a:t>
            </a:r>
            <a:endParaRPr lang="en-US" sz="1000" dirty="0"/>
          </a:p>
        </p:txBody>
      </p:sp>
      <p:sp>
        <p:nvSpPr>
          <p:cNvPr id="31" name="Shape 19">
            <a:extLst>
              <a:ext uri="{FF2B5EF4-FFF2-40B4-BE49-F238E27FC236}">
                <a16:creationId xmlns:a16="http://schemas.microsoft.com/office/drawing/2014/main" id="{DABCA52B-9513-C9C6-3D4D-B8FE4EA13435}"/>
              </a:ext>
            </a:extLst>
          </p:cNvPr>
          <p:cNvSpPr/>
          <p:nvPr/>
        </p:nvSpPr>
        <p:spPr>
          <a:xfrm>
            <a:off x="402336" y="3458807"/>
            <a:ext cx="8229600" cy="9144"/>
          </a:xfrm>
          <a:prstGeom prst="rect">
            <a:avLst/>
          </a:prstGeom>
          <a:solidFill>
            <a:srgbClr val="EEEEEE"/>
          </a:solidFill>
          <a:ln/>
        </p:spPr>
        <p:txBody>
          <a:bodyPr/>
          <a:lstStyle/>
          <a:p>
            <a:endParaRPr lang="en-US"/>
          </a:p>
        </p:txBody>
      </p:sp>
      <p:sp>
        <p:nvSpPr>
          <p:cNvPr id="32" name="Text 20">
            <a:extLst>
              <a:ext uri="{FF2B5EF4-FFF2-40B4-BE49-F238E27FC236}">
                <a16:creationId xmlns:a16="http://schemas.microsoft.com/office/drawing/2014/main" id="{4F353C08-DFAC-01A0-3145-C681D8444B00}"/>
              </a:ext>
            </a:extLst>
          </p:cNvPr>
          <p:cNvSpPr/>
          <p:nvPr/>
        </p:nvSpPr>
        <p:spPr>
          <a:xfrm>
            <a:off x="402336" y="3638934"/>
            <a:ext cx="8229600" cy="256032"/>
          </a:xfrm>
          <a:prstGeom prst="rect">
            <a:avLst/>
          </a:prstGeom>
          <a:noFill/>
          <a:ln/>
        </p:spPr>
        <p:txBody>
          <a:bodyPr wrap="square" rtlCol="0" anchor="ctr"/>
          <a:lstStyle/>
          <a:p>
            <a:pPr marL="0" indent="0">
              <a:buNone/>
            </a:pPr>
            <a:r>
              <a:rPr lang="en-US" sz="1200" b="1" dirty="0">
                <a:solidFill>
                  <a:srgbClr val="333333"/>
                </a:solidFill>
                <a:latin typeface="Arial" pitchFamily="34" charset="0"/>
                <a:ea typeface="Arial" pitchFamily="34" charset="-122"/>
                <a:cs typeface="Arial" pitchFamily="34" charset="-120"/>
              </a:rPr>
              <a:t>LLM Judge Reliability:  </a:t>
            </a:r>
            <a:r>
              <a:rPr lang="en-US" sz="1200" b="1" dirty="0">
                <a:solidFill>
                  <a:srgbClr val="555555"/>
                </a:solidFill>
                <a:latin typeface="Arial" pitchFamily="34" charset="0"/>
                <a:ea typeface="Arial" pitchFamily="34" charset="-122"/>
                <a:cs typeface="Arial" pitchFamily="34" charset="-120"/>
              </a:rPr>
              <a:t>gpt-oss-120b</a:t>
            </a:r>
            <a:r>
              <a:rPr lang="en-US" sz="1100" dirty="0">
                <a:solidFill>
                  <a:srgbClr val="666666"/>
                </a:solidFill>
                <a:latin typeface="Arial" pitchFamily="34" charset="0"/>
                <a:ea typeface="Arial" pitchFamily="34" charset="-122"/>
                <a:cs typeface="Arial" pitchFamily="34" charset="-120"/>
              </a:rPr>
              <a:t> as turn-level empathy judge (temp = 0)</a:t>
            </a:r>
            <a:endParaRPr lang="en-US" sz="1200" dirty="0"/>
          </a:p>
        </p:txBody>
      </p:sp>
      <p:sp>
        <p:nvSpPr>
          <p:cNvPr id="33" name="Text 21">
            <a:extLst>
              <a:ext uri="{FF2B5EF4-FFF2-40B4-BE49-F238E27FC236}">
                <a16:creationId xmlns:a16="http://schemas.microsoft.com/office/drawing/2014/main" id="{DF6C9B5E-C38D-5750-BAC9-DB9155F50F42}"/>
              </a:ext>
            </a:extLst>
          </p:cNvPr>
          <p:cNvSpPr/>
          <p:nvPr/>
        </p:nvSpPr>
        <p:spPr>
          <a:xfrm>
            <a:off x="376732" y="3936773"/>
            <a:ext cx="5486400" cy="201168"/>
          </a:xfrm>
          <a:prstGeom prst="rect">
            <a:avLst/>
          </a:prstGeom>
          <a:noFill/>
          <a:ln/>
        </p:spPr>
        <p:txBody>
          <a:bodyPr wrap="square" rtlCol="0" anchor="ctr"/>
          <a:lstStyle/>
          <a:p>
            <a:pPr marL="0" indent="0">
              <a:buNone/>
            </a:pPr>
            <a:r>
              <a:rPr lang="en-US" sz="1050" dirty="0">
                <a:solidFill>
                  <a:srgbClr val="666666"/>
                </a:solidFill>
                <a:latin typeface="Arial" pitchFamily="34" charset="0"/>
                <a:ea typeface="Arial" pitchFamily="34" charset="-122"/>
                <a:cs typeface="Arial" pitchFamily="34" charset="-120"/>
              </a:rPr>
              <a:t>Validated on 315 expert-annotated supporter turns from the Lend-an-Ear benchmark.</a:t>
            </a:r>
            <a:endParaRPr lang="en-US" sz="1050" dirty="0"/>
          </a:p>
        </p:txBody>
      </p:sp>
      <p:sp>
        <p:nvSpPr>
          <p:cNvPr id="34" name="Text 22">
            <a:extLst>
              <a:ext uri="{FF2B5EF4-FFF2-40B4-BE49-F238E27FC236}">
                <a16:creationId xmlns:a16="http://schemas.microsoft.com/office/drawing/2014/main" id="{78B9BD42-AA31-FFFB-E0AB-2409C129C37D}"/>
              </a:ext>
            </a:extLst>
          </p:cNvPr>
          <p:cNvSpPr/>
          <p:nvPr/>
        </p:nvSpPr>
        <p:spPr>
          <a:xfrm>
            <a:off x="376732" y="4163018"/>
            <a:ext cx="8229600" cy="256032"/>
          </a:xfrm>
          <a:prstGeom prst="rect">
            <a:avLst/>
          </a:prstGeom>
          <a:noFill/>
          <a:ln/>
        </p:spPr>
        <p:txBody>
          <a:bodyPr wrap="square" rtlCol="0" anchor="ctr"/>
          <a:lstStyle/>
          <a:p>
            <a:pPr marL="0" indent="0">
              <a:buNone/>
            </a:pPr>
            <a:r>
              <a:rPr lang="en-US" sz="1100" dirty="0">
                <a:solidFill>
                  <a:srgbClr val="444444"/>
                </a:solidFill>
                <a:latin typeface="Arial" pitchFamily="34" charset="0"/>
                <a:ea typeface="Arial" pitchFamily="34" charset="-122"/>
                <a:cs typeface="Arial" pitchFamily="34" charset="-120"/>
              </a:rPr>
              <a:t>Weighted Cohen's κ</a:t>
            </a:r>
            <a:r>
              <a:rPr lang="en-US" sz="750" baseline="-40000" dirty="0">
                <a:solidFill>
                  <a:srgbClr val="444444"/>
                </a:solidFill>
                <a:latin typeface="Arial" pitchFamily="34" charset="0"/>
                <a:ea typeface="Arial" pitchFamily="34" charset="-122"/>
                <a:cs typeface="Arial" pitchFamily="34" charset="-120"/>
              </a:rPr>
              <a:t>w</a:t>
            </a:r>
            <a:r>
              <a:rPr lang="en-US" sz="1100" dirty="0">
                <a:solidFill>
                  <a:srgbClr val="444444"/>
                </a:solidFill>
                <a:latin typeface="Arial" pitchFamily="34" charset="0"/>
                <a:ea typeface="Arial" pitchFamily="34" charset="-122"/>
                <a:cs typeface="Arial" pitchFamily="34" charset="-120"/>
              </a:rPr>
              <a:t> = </a:t>
            </a:r>
            <a:r>
              <a:rPr lang="en-US" sz="1400" b="1" dirty="0">
                <a:solidFill>
                  <a:srgbClr val="5B8C5A"/>
                </a:solidFill>
                <a:latin typeface="Arial" pitchFamily="34" charset="0"/>
                <a:ea typeface="Arial" pitchFamily="34" charset="-122"/>
                <a:cs typeface="Arial" pitchFamily="34" charset="-120"/>
              </a:rPr>
              <a:t>0.58</a:t>
            </a:r>
            <a:r>
              <a:rPr lang="en-US" sz="1100" dirty="0">
                <a:solidFill>
                  <a:srgbClr val="444444"/>
                </a:solidFill>
                <a:latin typeface="Arial" pitchFamily="34" charset="0"/>
                <a:ea typeface="Arial" pitchFamily="34" charset="-122"/>
                <a:cs typeface="Arial" pitchFamily="34" charset="-120"/>
              </a:rPr>
              <a:t>  — exceeds the pairwise agreement among human experts</a:t>
            </a:r>
            <a:endParaRPr lang="en-US" sz="1100" dirty="0"/>
          </a:p>
        </p:txBody>
      </p:sp>
      <p:sp>
        <p:nvSpPr>
          <p:cNvPr id="35" name="Rounded Rectangle 34">
            <a:extLst>
              <a:ext uri="{FF2B5EF4-FFF2-40B4-BE49-F238E27FC236}">
                <a16:creationId xmlns:a16="http://schemas.microsoft.com/office/drawing/2014/main" id="{71B7337D-E6C9-4AED-F80D-1B76E0405426}"/>
              </a:ext>
            </a:extLst>
          </p:cNvPr>
          <p:cNvSpPr/>
          <p:nvPr/>
        </p:nvSpPr>
        <p:spPr>
          <a:xfrm rot="21420000">
            <a:off x="3630140" y="1826032"/>
            <a:ext cx="1770329" cy="607275"/>
          </a:xfrm>
          <a:prstGeom prst="roundRect">
            <a:avLst/>
          </a:prstGeom>
          <a:solidFill>
            <a:srgbClr val="FCF4D2"/>
          </a:solidFill>
          <a:ln w="15240">
            <a:solidFill>
              <a:srgbClr val="BF5700"/>
            </a:solidFill>
          </a:ln>
        </p:spPr>
        <p:style>
          <a:lnRef idx="1">
            <a:schemeClr val="accent1"/>
          </a:lnRef>
          <a:fillRef idx="3">
            <a:schemeClr val="accent1"/>
          </a:fillRef>
          <a:effectRef idx="2">
            <a:schemeClr val="accent1"/>
          </a:effectRef>
          <a:fontRef idx="minor">
            <a:schemeClr val="lt1"/>
          </a:fontRef>
        </p:style>
        <p:txBody>
          <a:bodyPr wrap="square" lIns="38100" tIns="25400" rIns="38100" bIns="25400" rtlCol="0" anchor="t"/>
          <a:lstStyle/>
          <a:p>
            <a:pPr algn="ctr"/>
            <a:r>
              <a:rPr lang="en-US" sz="1600" b="1" dirty="0">
                <a:solidFill>
                  <a:srgbClr val="222222"/>
                </a:solidFill>
                <a:latin typeface="Calibri" panose="020F0502020204030204" pitchFamily="34" charset="0"/>
                <a:ea typeface="Source Sans Pro" panose="020B0503030403020204" pitchFamily="34" charset="0"/>
                <a:cs typeface="Calibri" panose="020F0502020204030204" pitchFamily="34" charset="0"/>
              </a:rPr>
              <a:t>We need </a:t>
            </a:r>
            <a:r>
              <a:rPr lang="en-US" sz="1600" b="1" i="1" dirty="0">
                <a:solidFill>
                  <a:srgbClr val="222222"/>
                </a:solidFill>
                <a:latin typeface="Calibri" panose="020F0502020204030204" pitchFamily="34" charset="0"/>
                <a:ea typeface="Source Sans Pro" panose="020B0503030403020204" pitchFamily="34" charset="0"/>
                <a:cs typeface="Calibri" panose="020F0502020204030204" pitchFamily="34" charset="0"/>
              </a:rPr>
              <a:t>both</a:t>
            </a:r>
            <a:r>
              <a:rPr lang="en-US" sz="1600" b="1" dirty="0">
                <a:solidFill>
                  <a:srgbClr val="222222"/>
                </a:solidFill>
                <a:latin typeface="Calibri" panose="020F0502020204030204" pitchFamily="34" charset="0"/>
                <a:ea typeface="Source Sans Pro" panose="020B0503030403020204" pitchFamily="34" charset="0"/>
                <a:cs typeface="Calibri" panose="020F0502020204030204" pitchFamily="34" charset="0"/>
              </a:rPr>
              <a:t> dimensions</a:t>
            </a:r>
          </a:p>
        </p:txBody>
      </p:sp>
    </p:spTree>
    <p:extLst>
      <p:ext uri="{BB962C8B-B14F-4D97-AF65-F5344CB8AC3E}">
        <p14:creationId xmlns:p14="http://schemas.microsoft.com/office/powerpoint/2010/main" val="29157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9" grpId="0" animBg="1"/>
      <p:bldP spid="30" grpId="0" animBg="1"/>
      <p:bldP spid="31" grpId="0" animBg="1"/>
      <p:bldP spid="32" grpId="0" animBg="1"/>
      <p:bldP spid="33" grpId="0" animBg="1"/>
      <p:bldP spid="34" grpId="0" animBg="1"/>
      <p:bldP spid="3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673E71-E7FE-2FEE-15C6-A4AF254AFCC0}"/>
            </a:ext>
          </a:extLst>
        </p:cNvPr>
        <p:cNvGrpSpPr/>
        <p:nvPr/>
      </p:nvGrpSpPr>
      <p:grpSpPr>
        <a:xfrm>
          <a:off x="0" y="0"/>
          <a:ext cx="0" cy="0"/>
          <a:chOff x="0" y="0"/>
          <a:chExt cx="0" cy="0"/>
        </a:xfrm>
      </p:grpSpPr>
      <p:sp>
        <p:nvSpPr>
          <p:cNvPr id="88" name="TextBox 87">
            <a:extLst>
              <a:ext uri="{FF2B5EF4-FFF2-40B4-BE49-F238E27FC236}">
                <a16:creationId xmlns:a16="http://schemas.microsoft.com/office/drawing/2014/main" id="{22F51B11-8DD8-41BC-EB83-B119D9128E38}"/>
              </a:ext>
            </a:extLst>
          </p:cNvPr>
          <p:cNvSpPr txBox="1"/>
          <p:nvPr/>
        </p:nvSpPr>
        <p:spPr>
          <a:xfrm>
            <a:off x="-1" y="4897279"/>
            <a:ext cx="3385458" cy="246221"/>
          </a:xfrm>
          <a:prstGeom prst="rect">
            <a:avLst/>
          </a:prstGeom>
          <a:noFill/>
        </p:spPr>
        <p:txBody>
          <a:bodyPr wrap="square" lIns="45720" tIns="45720" rIns="45720" bIns="45720" rtlCol="0">
            <a:spAutoFit/>
          </a:bodyPr>
          <a:lstStyle/>
          <a:p>
            <a:r>
              <a:rPr lang="en-US" sz="1000" b="1" dirty="0">
                <a:solidFill>
                  <a:schemeClr val="dk2"/>
                </a:solidFill>
                <a:latin typeface="Times New Roman" panose="02020603050405020304" pitchFamily="18" charset="0"/>
                <a:ea typeface="Microsoft Himalaya" pitchFamily="2" charset="0"/>
                <a:cs typeface="Times New Roman" panose="02020603050405020304" pitchFamily="18" charset="0"/>
              </a:rPr>
              <a:t>Z</a:t>
            </a:r>
            <a:r>
              <a:rPr lang="en-US" sz="1000" b="1"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han</a:t>
            </a:r>
            <a:r>
              <a:rPr lang="en-US" sz="1000"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 Gueorguieva, Hernandez, Suh, Ong, Li (</a:t>
            </a:r>
            <a:r>
              <a:rPr lang="en-US" sz="1000" i="1"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Under Review</a:t>
            </a:r>
            <a:r>
              <a:rPr lang="en-US" sz="1000"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a:t>
            </a:r>
          </a:p>
        </p:txBody>
      </p:sp>
      <p:sp>
        <p:nvSpPr>
          <p:cNvPr id="2" name="Title 1">
            <a:extLst>
              <a:ext uri="{FF2B5EF4-FFF2-40B4-BE49-F238E27FC236}">
                <a16:creationId xmlns:a16="http://schemas.microsoft.com/office/drawing/2014/main" id="{001585E5-F045-D961-E5AF-C309F4AAAC06}"/>
              </a:ext>
            </a:extLst>
          </p:cNvPr>
          <p:cNvSpPr>
            <a:spLocks noGrp="1"/>
          </p:cNvSpPr>
          <p:nvPr>
            <p:ph type="title"/>
          </p:nvPr>
        </p:nvSpPr>
        <p:spPr/>
        <p:txBody>
          <a:bodyPr/>
          <a:lstStyle/>
          <a:p>
            <a:r>
              <a:rPr lang="en-US" dirty="0"/>
              <a:t>Optimizing for Both </a:t>
            </a:r>
            <a:r>
              <a:rPr lang="en-US" i="1" dirty="0">
                <a:solidFill>
                  <a:srgbClr val="C00000"/>
                </a:solidFill>
              </a:rPr>
              <a:t>Empathy</a:t>
            </a:r>
            <a:r>
              <a:rPr lang="en-US" dirty="0"/>
              <a:t> and </a:t>
            </a:r>
            <a:r>
              <a:rPr lang="en-US" i="1" dirty="0">
                <a:solidFill>
                  <a:srgbClr val="C00000"/>
                </a:solidFill>
              </a:rPr>
              <a:t>Diversity</a:t>
            </a:r>
          </a:p>
        </p:txBody>
      </p:sp>
      <p:sp>
        <p:nvSpPr>
          <p:cNvPr id="4" name="Slide Number Placeholder 3">
            <a:extLst>
              <a:ext uri="{FF2B5EF4-FFF2-40B4-BE49-F238E27FC236}">
                <a16:creationId xmlns:a16="http://schemas.microsoft.com/office/drawing/2014/main" id="{04B30B89-38A9-C578-6E36-131CE00F8FF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36</a:t>
            </a:fld>
            <a:endParaRPr lang="en"/>
          </a:p>
        </p:txBody>
      </p:sp>
      <p:sp>
        <p:nvSpPr>
          <p:cNvPr id="5" name="Rounded Rectangle 4">
            <a:extLst>
              <a:ext uri="{FF2B5EF4-FFF2-40B4-BE49-F238E27FC236}">
                <a16:creationId xmlns:a16="http://schemas.microsoft.com/office/drawing/2014/main" id="{69C815F7-B12C-B177-231D-AE5ED1CC14BD}"/>
              </a:ext>
            </a:extLst>
          </p:cNvPr>
          <p:cNvSpPr/>
          <p:nvPr/>
        </p:nvSpPr>
        <p:spPr>
          <a:xfrm>
            <a:off x="402336"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6" name="TextBox 5">
            <a:extLst>
              <a:ext uri="{FF2B5EF4-FFF2-40B4-BE49-F238E27FC236}">
                <a16:creationId xmlns:a16="http://schemas.microsoft.com/office/drawing/2014/main" id="{24470C41-90E8-B9E3-3448-B8984CA50C15}"/>
              </a:ext>
            </a:extLst>
          </p:cNvPr>
          <p:cNvSpPr txBox="1"/>
          <p:nvPr/>
        </p:nvSpPr>
        <p:spPr>
          <a:xfrm>
            <a:off x="402336"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Opening</a:t>
            </a:r>
          </a:p>
          <a:p>
            <a:pPr algn="ctr">
              <a:lnSpc>
                <a:spcPct val="90000"/>
              </a:lnSpc>
              <a:spcBef>
                <a:spcPts val="0"/>
              </a:spcBef>
              <a:spcAft>
                <a:spcPts val="0"/>
              </a:spcAft>
            </a:pPr>
            <a:endParaRPr sz="840" b="1" i="0">
              <a:solidFill>
                <a:srgbClr val="6F899A"/>
              </a:solidFill>
              <a:latin typeface="Aptos"/>
            </a:endParaRPr>
          </a:p>
        </p:txBody>
      </p:sp>
      <p:sp>
        <p:nvSpPr>
          <p:cNvPr id="7" name="Rounded Rectangle 6">
            <a:extLst>
              <a:ext uri="{FF2B5EF4-FFF2-40B4-BE49-F238E27FC236}">
                <a16:creationId xmlns:a16="http://schemas.microsoft.com/office/drawing/2014/main" id="{C5F24551-2944-8A66-03E8-C04AD51A7C22}"/>
              </a:ext>
            </a:extLst>
          </p:cNvPr>
          <p:cNvSpPr/>
          <p:nvPr/>
        </p:nvSpPr>
        <p:spPr>
          <a:xfrm>
            <a:off x="1797710"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TextBox 7">
            <a:extLst>
              <a:ext uri="{FF2B5EF4-FFF2-40B4-BE49-F238E27FC236}">
                <a16:creationId xmlns:a16="http://schemas.microsoft.com/office/drawing/2014/main" id="{045864F8-8831-9A15-74C2-1100A16DF60B}"/>
              </a:ext>
            </a:extLst>
          </p:cNvPr>
          <p:cNvSpPr txBox="1"/>
          <p:nvPr/>
        </p:nvSpPr>
        <p:spPr>
          <a:xfrm>
            <a:off x="1797710"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1</a:t>
            </a:r>
          </a:p>
          <a:p>
            <a:pPr algn="ctr">
              <a:lnSpc>
                <a:spcPct val="90000"/>
              </a:lnSpc>
              <a:spcBef>
                <a:spcPts val="0"/>
              </a:spcBef>
              <a:spcAft>
                <a:spcPts val="0"/>
              </a:spcAft>
            </a:pPr>
            <a:r>
              <a:rPr sz="570" b="0" i="0">
                <a:solidFill>
                  <a:srgbClr val="787878"/>
                </a:solidFill>
                <a:latin typeface="Aptos"/>
              </a:rPr>
              <a:t>understanding emotions from text</a:t>
            </a:r>
          </a:p>
        </p:txBody>
      </p:sp>
      <p:sp>
        <p:nvSpPr>
          <p:cNvPr id="9" name="Rounded Rectangle 8">
            <a:extLst>
              <a:ext uri="{FF2B5EF4-FFF2-40B4-BE49-F238E27FC236}">
                <a16:creationId xmlns:a16="http://schemas.microsoft.com/office/drawing/2014/main" id="{D461DD11-66F3-1A84-EBDD-E635A8D37A56}"/>
              </a:ext>
            </a:extLst>
          </p:cNvPr>
          <p:cNvSpPr/>
          <p:nvPr/>
        </p:nvSpPr>
        <p:spPr>
          <a:xfrm>
            <a:off x="3193084"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0" name="TextBox 9">
            <a:extLst>
              <a:ext uri="{FF2B5EF4-FFF2-40B4-BE49-F238E27FC236}">
                <a16:creationId xmlns:a16="http://schemas.microsoft.com/office/drawing/2014/main" id="{1BFF9C84-7A2F-4A59-981D-CB64CABE2B0E}"/>
              </a:ext>
            </a:extLst>
          </p:cNvPr>
          <p:cNvSpPr txBox="1"/>
          <p:nvPr/>
        </p:nvSpPr>
        <p:spPr>
          <a:xfrm>
            <a:off x="3193084"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2</a:t>
            </a:r>
          </a:p>
          <a:p>
            <a:pPr algn="ctr">
              <a:lnSpc>
                <a:spcPct val="90000"/>
              </a:lnSpc>
              <a:spcBef>
                <a:spcPts val="0"/>
              </a:spcBef>
              <a:spcAft>
                <a:spcPts val="0"/>
              </a:spcAft>
            </a:pPr>
            <a:r>
              <a:rPr sz="570" b="0" i="0">
                <a:solidFill>
                  <a:srgbClr val="787878"/>
                </a:solidFill>
                <a:latin typeface="Aptos"/>
              </a:rPr>
              <a:t>emotion regulation with llms</a:t>
            </a:r>
          </a:p>
        </p:txBody>
      </p:sp>
      <p:sp>
        <p:nvSpPr>
          <p:cNvPr id="11" name="Rounded Rectangle 10">
            <a:extLst>
              <a:ext uri="{FF2B5EF4-FFF2-40B4-BE49-F238E27FC236}">
                <a16:creationId xmlns:a16="http://schemas.microsoft.com/office/drawing/2014/main" id="{3C1C4333-FC8B-A5C9-6C67-E479E0D97B1D}"/>
              </a:ext>
            </a:extLst>
          </p:cNvPr>
          <p:cNvSpPr/>
          <p:nvPr/>
        </p:nvSpPr>
        <p:spPr>
          <a:xfrm>
            <a:off x="4588459" y="36576"/>
            <a:ext cx="1322222" cy="50292"/>
          </a:xfrm>
          <a:prstGeom prst="roundRect">
            <a:avLst/>
          </a:prstGeom>
          <a:solidFill>
            <a:srgbClr val="8AC77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2" name="TextBox 11">
            <a:extLst>
              <a:ext uri="{FF2B5EF4-FFF2-40B4-BE49-F238E27FC236}">
                <a16:creationId xmlns:a16="http://schemas.microsoft.com/office/drawing/2014/main" id="{F5DC5DBE-7E89-B8B8-5EE7-22CA571E3C18}"/>
              </a:ext>
            </a:extLst>
          </p:cNvPr>
          <p:cNvSpPr txBox="1"/>
          <p:nvPr/>
        </p:nvSpPr>
        <p:spPr>
          <a:xfrm>
            <a:off x="4588459"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1" i="0">
                <a:solidFill>
                  <a:srgbClr val="8AC775"/>
                </a:solidFill>
                <a:latin typeface="Aptos"/>
              </a:rPr>
              <a:t>Part 3</a:t>
            </a:r>
          </a:p>
          <a:p>
            <a:pPr algn="ctr">
              <a:lnSpc>
                <a:spcPct val="90000"/>
              </a:lnSpc>
              <a:spcBef>
                <a:spcPts val="0"/>
              </a:spcBef>
              <a:spcAft>
                <a:spcPts val="0"/>
              </a:spcAft>
            </a:pPr>
            <a:r>
              <a:rPr sz="570" b="1" i="0">
                <a:solidFill>
                  <a:srgbClr val="8AC775"/>
                </a:solidFill>
                <a:latin typeface="Aptos"/>
              </a:rPr>
              <a:t>sustaining empathy with diverse discourse moves</a:t>
            </a:r>
          </a:p>
        </p:txBody>
      </p:sp>
      <p:sp>
        <p:nvSpPr>
          <p:cNvPr id="13" name="Rounded Rectangle 12">
            <a:extLst>
              <a:ext uri="{FF2B5EF4-FFF2-40B4-BE49-F238E27FC236}">
                <a16:creationId xmlns:a16="http://schemas.microsoft.com/office/drawing/2014/main" id="{B5CA496A-2836-7BED-BB88-22E6E8410202}"/>
              </a:ext>
            </a:extLst>
          </p:cNvPr>
          <p:cNvSpPr/>
          <p:nvPr/>
        </p:nvSpPr>
        <p:spPr>
          <a:xfrm>
            <a:off x="5983833"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TextBox 13">
            <a:extLst>
              <a:ext uri="{FF2B5EF4-FFF2-40B4-BE49-F238E27FC236}">
                <a16:creationId xmlns:a16="http://schemas.microsoft.com/office/drawing/2014/main" id="{908A9AA7-1D54-1A09-CFE3-1220EF416FF6}"/>
              </a:ext>
            </a:extLst>
          </p:cNvPr>
          <p:cNvSpPr txBox="1"/>
          <p:nvPr/>
        </p:nvSpPr>
        <p:spPr>
          <a:xfrm>
            <a:off x="5983833"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Conclusion</a:t>
            </a:r>
          </a:p>
          <a:p>
            <a:pPr algn="ctr">
              <a:lnSpc>
                <a:spcPct val="90000"/>
              </a:lnSpc>
              <a:spcBef>
                <a:spcPts val="0"/>
              </a:spcBef>
              <a:spcAft>
                <a:spcPts val="0"/>
              </a:spcAft>
            </a:pPr>
            <a:r>
              <a:rPr sz="570" b="0" i="0">
                <a:solidFill>
                  <a:srgbClr val="787878"/>
                </a:solidFill>
                <a:latin typeface="Aptos"/>
              </a:rPr>
              <a:t>takeaways</a:t>
            </a:r>
          </a:p>
        </p:txBody>
      </p:sp>
      <p:pic>
        <p:nvPicPr>
          <p:cNvPr id="15" name="Picture 14" descr="A diagram of different colored squares and arrows&#10;&#10;AI-generated content may be incorrect.">
            <a:extLst>
              <a:ext uri="{FF2B5EF4-FFF2-40B4-BE49-F238E27FC236}">
                <a16:creationId xmlns:a16="http://schemas.microsoft.com/office/drawing/2014/main" id="{991E0551-8090-920B-629E-6604B31E5EEE}"/>
              </a:ext>
            </a:extLst>
          </p:cNvPr>
          <p:cNvPicPr>
            <a:picLocks noChangeAspect="1"/>
          </p:cNvPicPr>
          <p:nvPr/>
        </p:nvPicPr>
        <p:blipFill>
          <a:blip r:embed="rId2"/>
          <a:stretch>
            <a:fillRect/>
          </a:stretch>
        </p:blipFill>
        <p:spPr>
          <a:xfrm>
            <a:off x="2073725" y="1047801"/>
            <a:ext cx="4996550" cy="3744703"/>
          </a:xfrm>
          <a:prstGeom prst="rect">
            <a:avLst/>
          </a:prstGeom>
        </p:spPr>
      </p:pic>
      <p:sp>
        <p:nvSpPr>
          <p:cNvPr id="18" name="Freeform 17">
            <a:extLst>
              <a:ext uri="{FF2B5EF4-FFF2-40B4-BE49-F238E27FC236}">
                <a16:creationId xmlns:a16="http://schemas.microsoft.com/office/drawing/2014/main" id="{CFAB4A89-C2A4-90AD-256D-C1867F6DB8D6}"/>
              </a:ext>
            </a:extLst>
          </p:cNvPr>
          <p:cNvSpPr/>
          <p:nvPr/>
        </p:nvSpPr>
        <p:spPr>
          <a:xfrm>
            <a:off x="3152790" y="1402870"/>
            <a:ext cx="507985" cy="669073"/>
          </a:xfrm>
          <a:custGeom>
            <a:avLst/>
            <a:gdLst>
              <a:gd name="csX0" fmla="*/ 464666 w 495889"/>
              <a:gd name="csY0" fmla="*/ 432667 h 669073"/>
              <a:gd name="csX1" fmla="*/ 446824 w 495889"/>
              <a:gd name="csY1" fmla="*/ 477272 h 669073"/>
              <a:gd name="csX2" fmla="*/ 437903 w 495889"/>
              <a:gd name="csY2" fmla="*/ 512956 h 669073"/>
              <a:gd name="csX3" fmla="*/ 433442 w 495889"/>
              <a:gd name="csY3" fmla="*/ 526337 h 669073"/>
              <a:gd name="csX4" fmla="*/ 415600 w 495889"/>
              <a:gd name="csY4" fmla="*/ 553100 h 669073"/>
              <a:gd name="csX5" fmla="*/ 397758 w 495889"/>
              <a:gd name="csY5" fmla="*/ 579863 h 669073"/>
              <a:gd name="csX6" fmla="*/ 388837 w 495889"/>
              <a:gd name="csY6" fmla="*/ 593245 h 669073"/>
              <a:gd name="csX7" fmla="*/ 366535 w 495889"/>
              <a:gd name="csY7" fmla="*/ 633389 h 669073"/>
              <a:gd name="csX8" fmla="*/ 353153 w 495889"/>
              <a:gd name="csY8" fmla="*/ 642310 h 669073"/>
              <a:gd name="csX9" fmla="*/ 326390 w 495889"/>
              <a:gd name="csY9" fmla="*/ 664613 h 669073"/>
              <a:gd name="csX10" fmla="*/ 308549 w 495889"/>
              <a:gd name="csY10" fmla="*/ 669073 h 669073"/>
              <a:gd name="csX11" fmla="*/ 223799 w 495889"/>
              <a:gd name="csY11" fmla="*/ 660152 h 669073"/>
              <a:gd name="csX12" fmla="*/ 156892 w 495889"/>
              <a:gd name="csY12" fmla="*/ 642310 h 669073"/>
              <a:gd name="csX13" fmla="*/ 139050 w 495889"/>
              <a:gd name="csY13" fmla="*/ 637850 h 669073"/>
              <a:gd name="csX14" fmla="*/ 121208 w 495889"/>
              <a:gd name="csY14" fmla="*/ 628929 h 669073"/>
              <a:gd name="csX15" fmla="*/ 85524 w 495889"/>
              <a:gd name="csY15" fmla="*/ 602166 h 669073"/>
              <a:gd name="csX16" fmla="*/ 45380 w 495889"/>
              <a:gd name="csY16" fmla="*/ 544179 h 669073"/>
              <a:gd name="csX17" fmla="*/ 23077 w 495889"/>
              <a:gd name="csY17" fmla="*/ 490654 h 669073"/>
              <a:gd name="csX18" fmla="*/ 18617 w 495889"/>
              <a:gd name="csY18" fmla="*/ 463891 h 669073"/>
              <a:gd name="csX19" fmla="*/ 9696 w 495889"/>
              <a:gd name="csY19" fmla="*/ 437128 h 669073"/>
              <a:gd name="csX20" fmla="*/ 5235 w 495889"/>
              <a:gd name="csY20" fmla="*/ 419286 h 669073"/>
              <a:gd name="csX21" fmla="*/ 5235 w 495889"/>
              <a:gd name="csY21" fmla="*/ 231945 h 669073"/>
              <a:gd name="csX22" fmla="*/ 9696 w 495889"/>
              <a:gd name="csY22" fmla="*/ 205182 h 669073"/>
              <a:gd name="csX23" fmla="*/ 18617 w 495889"/>
              <a:gd name="csY23" fmla="*/ 165038 h 669073"/>
              <a:gd name="csX24" fmla="*/ 31998 w 495889"/>
              <a:gd name="csY24" fmla="*/ 115973 h 669073"/>
              <a:gd name="csX25" fmla="*/ 36459 w 495889"/>
              <a:gd name="csY25" fmla="*/ 102591 h 669073"/>
              <a:gd name="csX26" fmla="*/ 72143 w 495889"/>
              <a:gd name="csY26" fmla="*/ 66907 h 669073"/>
              <a:gd name="csX27" fmla="*/ 103366 w 495889"/>
              <a:gd name="csY27" fmla="*/ 40144 h 669073"/>
              <a:gd name="csX28" fmla="*/ 121208 w 495889"/>
              <a:gd name="csY28" fmla="*/ 31223 h 669073"/>
              <a:gd name="csX29" fmla="*/ 134590 w 495889"/>
              <a:gd name="csY29" fmla="*/ 22302 h 669073"/>
              <a:gd name="csX30" fmla="*/ 210418 w 495889"/>
              <a:gd name="csY30" fmla="*/ 0 h 669073"/>
              <a:gd name="csX31" fmla="*/ 317470 w 495889"/>
              <a:gd name="csY31" fmla="*/ 13381 h 669073"/>
              <a:gd name="csX32" fmla="*/ 362074 w 495889"/>
              <a:gd name="csY32" fmla="*/ 35684 h 669073"/>
              <a:gd name="csX33" fmla="*/ 406679 w 495889"/>
              <a:gd name="csY33" fmla="*/ 66907 h 669073"/>
              <a:gd name="csX34" fmla="*/ 451284 w 495889"/>
              <a:gd name="csY34" fmla="*/ 115973 h 669073"/>
              <a:gd name="csX35" fmla="*/ 460205 w 495889"/>
              <a:gd name="csY35" fmla="*/ 129354 h 669073"/>
              <a:gd name="csX36" fmla="*/ 464666 w 495889"/>
              <a:gd name="csY36" fmla="*/ 142735 h 669073"/>
              <a:gd name="csX37" fmla="*/ 473587 w 495889"/>
              <a:gd name="csY37" fmla="*/ 160577 h 669073"/>
              <a:gd name="csX38" fmla="*/ 482508 w 495889"/>
              <a:gd name="csY38" fmla="*/ 209643 h 669073"/>
              <a:gd name="csX39" fmla="*/ 486968 w 495889"/>
              <a:gd name="csY39" fmla="*/ 223024 h 669073"/>
              <a:gd name="csX40" fmla="*/ 495889 w 495889"/>
              <a:gd name="csY40" fmla="*/ 263169 h 669073"/>
              <a:gd name="csX41" fmla="*/ 486968 w 495889"/>
              <a:gd name="csY41" fmla="*/ 392523 h 669073"/>
              <a:gd name="csX42" fmla="*/ 478047 w 495889"/>
              <a:gd name="csY42" fmla="*/ 428207 h 669073"/>
              <a:gd name="csX43" fmla="*/ 464666 w 495889"/>
              <a:gd name="csY43" fmla="*/ 432667 h 6690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Lst>
            <a:rect l="l" t="t" r="r" b="b"/>
            <a:pathLst>
              <a:path w="495889" h="669073">
                <a:moveTo>
                  <a:pt x="464666" y="432667"/>
                </a:moveTo>
                <a:cubicBezTo>
                  <a:pt x="459462" y="440845"/>
                  <a:pt x="466724" y="437473"/>
                  <a:pt x="446824" y="477272"/>
                </a:cubicBezTo>
                <a:cubicBezTo>
                  <a:pt x="441724" y="487471"/>
                  <a:pt x="440449" y="502771"/>
                  <a:pt x="437903" y="512956"/>
                </a:cubicBezTo>
                <a:cubicBezTo>
                  <a:pt x="436763" y="517517"/>
                  <a:pt x="435725" y="522227"/>
                  <a:pt x="433442" y="526337"/>
                </a:cubicBezTo>
                <a:cubicBezTo>
                  <a:pt x="428235" y="535709"/>
                  <a:pt x="421547" y="544179"/>
                  <a:pt x="415600" y="553100"/>
                </a:cubicBezTo>
                <a:lnTo>
                  <a:pt x="397758" y="579863"/>
                </a:lnTo>
                <a:lnTo>
                  <a:pt x="388837" y="593245"/>
                </a:lnTo>
                <a:cubicBezTo>
                  <a:pt x="384189" y="607190"/>
                  <a:pt x="379682" y="624625"/>
                  <a:pt x="366535" y="633389"/>
                </a:cubicBezTo>
                <a:cubicBezTo>
                  <a:pt x="362074" y="636363"/>
                  <a:pt x="357271" y="638878"/>
                  <a:pt x="353153" y="642310"/>
                </a:cubicBezTo>
                <a:cubicBezTo>
                  <a:pt x="341802" y="651769"/>
                  <a:pt x="340074" y="658749"/>
                  <a:pt x="326390" y="664613"/>
                </a:cubicBezTo>
                <a:cubicBezTo>
                  <a:pt x="320756" y="667028"/>
                  <a:pt x="314496" y="667586"/>
                  <a:pt x="308549" y="669073"/>
                </a:cubicBezTo>
                <a:cubicBezTo>
                  <a:pt x="280299" y="666099"/>
                  <a:pt x="251920" y="664169"/>
                  <a:pt x="223799" y="660152"/>
                </a:cubicBezTo>
                <a:cubicBezTo>
                  <a:pt x="187087" y="654907"/>
                  <a:pt x="188007" y="651644"/>
                  <a:pt x="156892" y="642310"/>
                </a:cubicBezTo>
                <a:cubicBezTo>
                  <a:pt x="151020" y="640549"/>
                  <a:pt x="144997" y="639337"/>
                  <a:pt x="139050" y="637850"/>
                </a:cubicBezTo>
                <a:cubicBezTo>
                  <a:pt x="133103" y="634876"/>
                  <a:pt x="126741" y="632617"/>
                  <a:pt x="121208" y="628929"/>
                </a:cubicBezTo>
                <a:cubicBezTo>
                  <a:pt x="108837" y="620682"/>
                  <a:pt x="94652" y="613902"/>
                  <a:pt x="85524" y="602166"/>
                </a:cubicBezTo>
                <a:cubicBezTo>
                  <a:pt x="62238" y="572226"/>
                  <a:pt x="57168" y="571122"/>
                  <a:pt x="45380" y="544179"/>
                </a:cubicBezTo>
                <a:cubicBezTo>
                  <a:pt x="37633" y="526471"/>
                  <a:pt x="23077" y="490654"/>
                  <a:pt x="23077" y="490654"/>
                </a:cubicBezTo>
                <a:cubicBezTo>
                  <a:pt x="21590" y="481733"/>
                  <a:pt x="20810" y="472665"/>
                  <a:pt x="18617" y="463891"/>
                </a:cubicBezTo>
                <a:cubicBezTo>
                  <a:pt x="16336" y="454768"/>
                  <a:pt x="12398" y="446135"/>
                  <a:pt x="9696" y="437128"/>
                </a:cubicBezTo>
                <a:cubicBezTo>
                  <a:pt x="7934" y="431256"/>
                  <a:pt x="6722" y="425233"/>
                  <a:pt x="5235" y="419286"/>
                </a:cubicBezTo>
                <a:cubicBezTo>
                  <a:pt x="-1665" y="329581"/>
                  <a:pt x="-1827" y="355529"/>
                  <a:pt x="5235" y="231945"/>
                </a:cubicBezTo>
                <a:cubicBezTo>
                  <a:pt x="5751" y="222916"/>
                  <a:pt x="8078" y="214080"/>
                  <a:pt x="9696" y="205182"/>
                </a:cubicBezTo>
                <a:cubicBezTo>
                  <a:pt x="16429" y="168149"/>
                  <a:pt x="11451" y="197286"/>
                  <a:pt x="18617" y="165038"/>
                </a:cubicBezTo>
                <a:cubicBezTo>
                  <a:pt x="27024" y="127205"/>
                  <a:pt x="18071" y="157753"/>
                  <a:pt x="31998" y="115973"/>
                </a:cubicBezTo>
                <a:cubicBezTo>
                  <a:pt x="33485" y="111512"/>
                  <a:pt x="33851" y="106503"/>
                  <a:pt x="36459" y="102591"/>
                </a:cubicBezTo>
                <a:cubicBezTo>
                  <a:pt x="53118" y="77604"/>
                  <a:pt x="38455" y="96853"/>
                  <a:pt x="72143" y="66907"/>
                </a:cubicBezTo>
                <a:cubicBezTo>
                  <a:pt x="89427" y="51543"/>
                  <a:pt x="82073" y="53452"/>
                  <a:pt x="103366" y="40144"/>
                </a:cubicBezTo>
                <a:cubicBezTo>
                  <a:pt x="109005" y="36620"/>
                  <a:pt x="115435" y="34522"/>
                  <a:pt x="121208" y="31223"/>
                </a:cubicBezTo>
                <a:cubicBezTo>
                  <a:pt x="125863" y="28563"/>
                  <a:pt x="129641" y="24364"/>
                  <a:pt x="134590" y="22302"/>
                </a:cubicBezTo>
                <a:cubicBezTo>
                  <a:pt x="160477" y="11516"/>
                  <a:pt x="183554" y="6716"/>
                  <a:pt x="210418" y="0"/>
                </a:cubicBezTo>
                <a:cubicBezTo>
                  <a:pt x="246102" y="4460"/>
                  <a:pt x="282031" y="7271"/>
                  <a:pt x="317470" y="13381"/>
                </a:cubicBezTo>
                <a:cubicBezTo>
                  <a:pt x="330823" y="15683"/>
                  <a:pt x="351313" y="28836"/>
                  <a:pt x="362074" y="35684"/>
                </a:cubicBezTo>
                <a:cubicBezTo>
                  <a:pt x="369132" y="40175"/>
                  <a:pt x="398211" y="59209"/>
                  <a:pt x="406679" y="66907"/>
                </a:cubicBezTo>
                <a:cubicBezTo>
                  <a:pt x="430435" y="88503"/>
                  <a:pt x="435499" y="93873"/>
                  <a:pt x="451284" y="115973"/>
                </a:cubicBezTo>
                <a:cubicBezTo>
                  <a:pt x="454400" y="120335"/>
                  <a:pt x="457807" y="124559"/>
                  <a:pt x="460205" y="129354"/>
                </a:cubicBezTo>
                <a:cubicBezTo>
                  <a:pt x="462308" y="133559"/>
                  <a:pt x="462814" y="138414"/>
                  <a:pt x="464666" y="142735"/>
                </a:cubicBezTo>
                <a:cubicBezTo>
                  <a:pt x="467285" y="148847"/>
                  <a:pt x="470613" y="154630"/>
                  <a:pt x="473587" y="160577"/>
                </a:cubicBezTo>
                <a:cubicBezTo>
                  <a:pt x="475577" y="172521"/>
                  <a:pt x="479388" y="197164"/>
                  <a:pt x="482508" y="209643"/>
                </a:cubicBezTo>
                <a:cubicBezTo>
                  <a:pt x="483648" y="214204"/>
                  <a:pt x="485828" y="218463"/>
                  <a:pt x="486968" y="223024"/>
                </a:cubicBezTo>
                <a:cubicBezTo>
                  <a:pt x="490293" y="236323"/>
                  <a:pt x="492915" y="249787"/>
                  <a:pt x="495889" y="263169"/>
                </a:cubicBezTo>
                <a:cubicBezTo>
                  <a:pt x="492126" y="349735"/>
                  <a:pt x="496769" y="338618"/>
                  <a:pt x="486968" y="392523"/>
                </a:cubicBezTo>
                <a:cubicBezTo>
                  <a:pt x="484324" y="407064"/>
                  <a:pt x="483207" y="415306"/>
                  <a:pt x="478047" y="428207"/>
                </a:cubicBezTo>
                <a:cubicBezTo>
                  <a:pt x="476812" y="431294"/>
                  <a:pt x="469870" y="424489"/>
                  <a:pt x="464666" y="432667"/>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id="{CC4C9252-130C-6C37-EE49-1A0ABA5D71FD}"/>
              </a:ext>
            </a:extLst>
          </p:cNvPr>
          <p:cNvSpPr/>
          <p:nvPr/>
        </p:nvSpPr>
        <p:spPr>
          <a:xfrm>
            <a:off x="3543300" y="1517650"/>
            <a:ext cx="663575" cy="577850"/>
          </a:xfrm>
          <a:custGeom>
            <a:avLst/>
            <a:gdLst>
              <a:gd name="csX0" fmla="*/ 92075 w 663575"/>
              <a:gd name="csY0" fmla="*/ 346075 h 577850"/>
              <a:gd name="csX1" fmla="*/ 69850 w 663575"/>
              <a:gd name="csY1" fmla="*/ 358775 h 577850"/>
              <a:gd name="csX2" fmla="*/ 60325 w 663575"/>
              <a:gd name="csY2" fmla="*/ 365125 h 577850"/>
              <a:gd name="csX3" fmla="*/ 53975 w 663575"/>
              <a:gd name="csY3" fmla="*/ 384175 h 577850"/>
              <a:gd name="csX4" fmla="*/ 50800 w 663575"/>
              <a:gd name="csY4" fmla="*/ 393700 h 577850"/>
              <a:gd name="csX5" fmla="*/ 38100 w 663575"/>
              <a:gd name="csY5" fmla="*/ 412750 h 577850"/>
              <a:gd name="csX6" fmla="*/ 34925 w 663575"/>
              <a:gd name="csY6" fmla="*/ 422275 h 577850"/>
              <a:gd name="csX7" fmla="*/ 22225 w 663575"/>
              <a:gd name="csY7" fmla="*/ 441325 h 577850"/>
              <a:gd name="csX8" fmla="*/ 15875 w 663575"/>
              <a:gd name="csY8" fmla="*/ 463550 h 577850"/>
              <a:gd name="csX9" fmla="*/ 12700 w 663575"/>
              <a:gd name="csY9" fmla="*/ 476250 h 577850"/>
              <a:gd name="csX10" fmla="*/ 6350 w 663575"/>
              <a:gd name="csY10" fmla="*/ 495300 h 577850"/>
              <a:gd name="csX11" fmla="*/ 0 w 663575"/>
              <a:gd name="csY11" fmla="*/ 523875 h 577850"/>
              <a:gd name="csX12" fmla="*/ 3175 w 663575"/>
              <a:gd name="csY12" fmla="*/ 549275 h 577850"/>
              <a:gd name="csX13" fmla="*/ 6350 w 663575"/>
              <a:gd name="csY13" fmla="*/ 558800 h 577850"/>
              <a:gd name="csX14" fmla="*/ 19050 w 663575"/>
              <a:gd name="csY14" fmla="*/ 568325 h 577850"/>
              <a:gd name="csX15" fmla="*/ 50800 w 663575"/>
              <a:gd name="csY15" fmla="*/ 577850 h 577850"/>
              <a:gd name="csX16" fmla="*/ 171450 w 663575"/>
              <a:gd name="csY16" fmla="*/ 574675 h 577850"/>
              <a:gd name="csX17" fmla="*/ 196850 w 663575"/>
              <a:gd name="csY17" fmla="*/ 571500 h 577850"/>
              <a:gd name="csX18" fmla="*/ 238125 w 663575"/>
              <a:gd name="csY18" fmla="*/ 565150 h 577850"/>
              <a:gd name="csX19" fmla="*/ 254000 w 663575"/>
              <a:gd name="csY19" fmla="*/ 561975 h 577850"/>
              <a:gd name="csX20" fmla="*/ 292100 w 663575"/>
              <a:gd name="csY20" fmla="*/ 555625 h 577850"/>
              <a:gd name="csX21" fmla="*/ 371475 w 663575"/>
              <a:gd name="csY21" fmla="*/ 533400 h 577850"/>
              <a:gd name="csX22" fmla="*/ 450850 w 663575"/>
              <a:gd name="csY22" fmla="*/ 514350 h 577850"/>
              <a:gd name="csX23" fmla="*/ 473075 w 663575"/>
              <a:gd name="csY23" fmla="*/ 508000 h 577850"/>
              <a:gd name="csX24" fmla="*/ 511175 w 663575"/>
              <a:gd name="csY24" fmla="*/ 501650 h 577850"/>
              <a:gd name="csX25" fmla="*/ 530225 w 663575"/>
              <a:gd name="csY25" fmla="*/ 495300 h 577850"/>
              <a:gd name="csX26" fmla="*/ 555625 w 663575"/>
              <a:gd name="csY26" fmla="*/ 466725 h 577850"/>
              <a:gd name="csX27" fmla="*/ 568325 w 663575"/>
              <a:gd name="csY27" fmla="*/ 450850 h 577850"/>
              <a:gd name="csX28" fmla="*/ 574675 w 663575"/>
              <a:gd name="csY28" fmla="*/ 441325 h 577850"/>
              <a:gd name="csX29" fmla="*/ 590550 w 663575"/>
              <a:gd name="csY29" fmla="*/ 412750 h 577850"/>
              <a:gd name="csX30" fmla="*/ 600075 w 663575"/>
              <a:gd name="csY30" fmla="*/ 387350 h 577850"/>
              <a:gd name="csX31" fmla="*/ 612775 w 663575"/>
              <a:gd name="csY31" fmla="*/ 361950 h 577850"/>
              <a:gd name="csX32" fmla="*/ 619125 w 663575"/>
              <a:gd name="csY32" fmla="*/ 349250 h 577850"/>
              <a:gd name="csX33" fmla="*/ 625475 w 663575"/>
              <a:gd name="csY33" fmla="*/ 336550 h 577850"/>
              <a:gd name="csX34" fmla="*/ 638175 w 663575"/>
              <a:gd name="csY34" fmla="*/ 314325 h 577850"/>
              <a:gd name="csX35" fmla="*/ 644525 w 663575"/>
              <a:gd name="csY35" fmla="*/ 304800 h 577850"/>
              <a:gd name="csX36" fmla="*/ 647700 w 663575"/>
              <a:gd name="csY36" fmla="*/ 295275 h 577850"/>
              <a:gd name="csX37" fmla="*/ 654050 w 663575"/>
              <a:gd name="csY37" fmla="*/ 273050 h 577850"/>
              <a:gd name="csX38" fmla="*/ 657225 w 663575"/>
              <a:gd name="csY38" fmla="*/ 257175 h 577850"/>
              <a:gd name="csX39" fmla="*/ 663575 w 663575"/>
              <a:gd name="csY39" fmla="*/ 193675 h 577850"/>
              <a:gd name="csX40" fmla="*/ 657225 w 663575"/>
              <a:gd name="csY40" fmla="*/ 98425 h 577850"/>
              <a:gd name="csX41" fmla="*/ 654050 w 663575"/>
              <a:gd name="csY41" fmla="*/ 73025 h 577850"/>
              <a:gd name="csX42" fmla="*/ 644525 w 663575"/>
              <a:gd name="csY42" fmla="*/ 44450 h 577850"/>
              <a:gd name="csX43" fmla="*/ 631825 w 663575"/>
              <a:gd name="csY43" fmla="*/ 9525 h 577850"/>
              <a:gd name="csX44" fmla="*/ 622300 w 663575"/>
              <a:gd name="csY44" fmla="*/ 6350 h 577850"/>
              <a:gd name="csX45" fmla="*/ 606425 w 663575"/>
              <a:gd name="csY45" fmla="*/ 0 h 577850"/>
              <a:gd name="csX46" fmla="*/ 574675 w 663575"/>
              <a:gd name="csY46" fmla="*/ 3175 h 577850"/>
              <a:gd name="csX47" fmla="*/ 555625 w 663575"/>
              <a:gd name="csY47" fmla="*/ 12700 h 577850"/>
              <a:gd name="csX48" fmla="*/ 527050 w 663575"/>
              <a:gd name="csY48" fmla="*/ 25400 h 577850"/>
              <a:gd name="csX49" fmla="*/ 466725 w 663575"/>
              <a:gd name="csY49" fmla="*/ 57150 h 577850"/>
              <a:gd name="csX50" fmla="*/ 434975 w 663575"/>
              <a:gd name="csY50" fmla="*/ 69850 h 577850"/>
              <a:gd name="csX51" fmla="*/ 406400 w 663575"/>
              <a:gd name="csY51" fmla="*/ 79375 h 577850"/>
              <a:gd name="csX52" fmla="*/ 355600 w 663575"/>
              <a:gd name="csY52" fmla="*/ 107950 h 577850"/>
              <a:gd name="csX53" fmla="*/ 342900 w 663575"/>
              <a:gd name="csY53" fmla="*/ 120650 h 577850"/>
              <a:gd name="csX54" fmla="*/ 314325 w 663575"/>
              <a:gd name="csY54" fmla="*/ 133350 h 577850"/>
              <a:gd name="csX55" fmla="*/ 279400 w 663575"/>
              <a:gd name="csY55" fmla="*/ 155575 h 577850"/>
              <a:gd name="csX56" fmla="*/ 260350 w 663575"/>
              <a:gd name="csY56" fmla="*/ 165100 h 577850"/>
              <a:gd name="csX57" fmla="*/ 228600 w 663575"/>
              <a:gd name="csY57" fmla="*/ 193675 h 577850"/>
              <a:gd name="csX58" fmla="*/ 196850 w 663575"/>
              <a:gd name="csY58" fmla="*/ 219075 h 577850"/>
              <a:gd name="csX59" fmla="*/ 184150 w 663575"/>
              <a:gd name="csY59" fmla="*/ 228600 h 577850"/>
              <a:gd name="csX60" fmla="*/ 161925 w 663575"/>
              <a:gd name="csY60" fmla="*/ 241300 h 577850"/>
              <a:gd name="csX61" fmla="*/ 152400 w 663575"/>
              <a:gd name="csY61" fmla="*/ 254000 h 577850"/>
              <a:gd name="csX62" fmla="*/ 130175 w 663575"/>
              <a:gd name="csY62" fmla="*/ 266700 h 577850"/>
              <a:gd name="csX63" fmla="*/ 120650 w 663575"/>
              <a:gd name="csY63" fmla="*/ 276225 h 577850"/>
              <a:gd name="csX64" fmla="*/ 107950 w 663575"/>
              <a:gd name="csY64" fmla="*/ 295275 h 577850"/>
              <a:gd name="csX65" fmla="*/ 101600 w 663575"/>
              <a:gd name="csY65" fmla="*/ 304800 h 577850"/>
              <a:gd name="csX66" fmla="*/ 95250 w 663575"/>
              <a:gd name="csY66" fmla="*/ 323850 h 577850"/>
              <a:gd name="csX67" fmla="*/ 79375 w 663575"/>
              <a:gd name="csY67" fmla="*/ 342900 h 577850"/>
              <a:gd name="csX68" fmla="*/ 92075 w 663575"/>
              <a:gd name="csY68" fmla="*/ 346075 h 57785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Lst>
            <a:rect l="l" t="t" r="r" b="b"/>
            <a:pathLst>
              <a:path w="663575" h="577850">
                <a:moveTo>
                  <a:pt x="92075" y="346075"/>
                </a:moveTo>
                <a:cubicBezTo>
                  <a:pt x="90487" y="348721"/>
                  <a:pt x="77167" y="354385"/>
                  <a:pt x="69850" y="358775"/>
                </a:cubicBezTo>
                <a:cubicBezTo>
                  <a:pt x="66578" y="360738"/>
                  <a:pt x="62347" y="361889"/>
                  <a:pt x="60325" y="365125"/>
                </a:cubicBezTo>
                <a:cubicBezTo>
                  <a:pt x="56777" y="370801"/>
                  <a:pt x="56092" y="377825"/>
                  <a:pt x="53975" y="384175"/>
                </a:cubicBezTo>
                <a:cubicBezTo>
                  <a:pt x="52917" y="387350"/>
                  <a:pt x="52656" y="390915"/>
                  <a:pt x="50800" y="393700"/>
                </a:cubicBezTo>
                <a:cubicBezTo>
                  <a:pt x="46567" y="400050"/>
                  <a:pt x="40513" y="405510"/>
                  <a:pt x="38100" y="412750"/>
                </a:cubicBezTo>
                <a:cubicBezTo>
                  <a:pt x="37042" y="415925"/>
                  <a:pt x="36550" y="419349"/>
                  <a:pt x="34925" y="422275"/>
                </a:cubicBezTo>
                <a:cubicBezTo>
                  <a:pt x="31219" y="428946"/>
                  <a:pt x="22225" y="441325"/>
                  <a:pt x="22225" y="441325"/>
                </a:cubicBezTo>
                <a:cubicBezTo>
                  <a:pt x="12299" y="481027"/>
                  <a:pt x="24985" y="431666"/>
                  <a:pt x="15875" y="463550"/>
                </a:cubicBezTo>
                <a:cubicBezTo>
                  <a:pt x="14676" y="467746"/>
                  <a:pt x="13954" y="472070"/>
                  <a:pt x="12700" y="476250"/>
                </a:cubicBezTo>
                <a:cubicBezTo>
                  <a:pt x="10777" y="482661"/>
                  <a:pt x="7663" y="488736"/>
                  <a:pt x="6350" y="495300"/>
                </a:cubicBezTo>
                <a:cubicBezTo>
                  <a:pt x="2319" y="515454"/>
                  <a:pt x="4484" y="505940"/>
                  <a:pt x="0" y="523875"/>
                </a:cubicBezTo>
                <a:cubicBezTo>
                  <a:pt x="1058" y="532342"/>
                  <a:pt x="1649" y="540880"/>
                  <a:pt x="3175" y="549275"/>
                </a:cubicBezTo>
                <a:cubicBezTo>
                  <a:pt x="3774" y="552568"/>
                  <a:pt x="4207" y="556229"/>
                  <a:pt x="6350" y="558800"/>
                </a:cubicBezTo>
                <a:cubicBezTo>
                  <a:pt x="9738" y="562865"/>
                  <a:pt x="14186" y="566241"/>
                  <a:pt x="19050" y="568325"/>
                </a:cubicBezTo>
                <a:cubicBezTo>
                  <a:pt x="29206" y="572678"/>
                  <a:pt x="40217" y="574675"/>
                  <a:pt x="50800" y="577850"/>
                </a:cubicBezTo>
                <a:lnTo>
                  <a:pt x="171450" y="574675"/>
                </a:lnTo>
                <a:cubicBezTo>
                  <a:pt x="179975" y="574304"/>
                  <a:pt x="188392" y="572628"/>
                  <a:pt x="196850" y="571500"/>
                </a:cubicBezTo>
                <a:cubicBezTo>
                  <a:pt x="210228" y="569716"/>
                  <a:pt x="224785" y="567575"/>
                  <a:pt x="238125" y="565150"/>
                </a:cubicBezTo>
                <a:cubicBezTo>
                  <a:pt x="243434" y="564185"/>
                  <a:pt x="248686" y="562913"/>
                  <a:pt x="254000" y="561975"/>
                </a:cubicBezTo>
                <a:cubicBezTo>
                  <a:pt x="266679" y="559737"/>
                  <a:pt x="279794" y="559411"/>
                  <a:pt x="292100" y="555625"/>
                </a:cubicBezTo>
                <a:cubicBezTo>
                  <a:pt x="336094" y="542088"/>
                  <a:pt x="328316" y="543676"/>
                  <a:pt x="371475" y="533400"/>
                </a:cubicBezTo>
                <a:cubicBezTo>
                  <a:pt x="407026" y="524935"/>
                  <a:pt x="408585" y="526426"/>
                  <a:pt x="450850" y="514350"/>
                </a:cubicBezTo>
                <a:cubicBezTo>
                  <a:pt x="458258" y="512233"/>
                  <a:pt x="465541" y="509614"/>
                  <a:pt x="473075" y="508000"/>
                </a:cubicBezTo>
                <a:cubicBezTo>
                  <a:pt x="494276" y="503457"/>
                  <a:pt x="492553" y="506729"/>
                  <a:pt x="511175" y="501650"/>
                </a:cubicBezTo>
                <a:cubicBezTo>
                  <a:pt x="517633" y="499889"/>
                  <a:pt x="530225" y="495300"/>
                  <a:pt x="530225" y="495300"/>
                </a:cubicBezTo>
                <a:cubicBezTo>
                  <a:pt x="554451" y="477131"/>
                  <a:pt x="532172" y="496041"/>
                  <a:pt x="555625" y="466725"/>
                </a:cubicBezTo>
                <a:cubicBezTo>
                  <a:pt x="559858" y="461433"/>
                  <a:pt x="564259" y="456271"/>
                  <a:pt x="568325" y="450850"/>
                </a:cubicBezTo>
                <a:cubicBezTo>
                  <a:pt x="570615" y="447797"/>
                  <a:pt x="572653" y="444561"/>
                  <a:pt x="574675" y="441325"/>
                </a:cubicBezTo>
                <a:cubicBezTo>
                  <a:pt x="580149" y="432567"/>
                  <a:pt x="586415" y="422398"/>
                  <a:pt x="590550" y="412750"/>
                </a:cubicBezTo>
                <a:cubicBezTo>
                  <a:pt x="606519" y="375489"/>
                  <a:pt x="573764" y="444357"/>
                  <a:pt x="600075" y="387350"/>
                </a:cubicBezTo>
                <a:cubicBezTo>
                  <a:pt x="604042" y="378755"/>
                  <a:pt x="608542" y="370417"/>
                  <a:pt x="612775" y="361950"/>
                </a:cubicBezTo>
                <a:lnTo>
                  <a:pt x="619125" y="349250"/>
                </a:lnTo>
                <a:cubicBezTo>
                  <a:pt x="621242" y="345017"/>
                  <a:pt x="623127" y="340659"/>
                  <a:pt x="625475" y="336550"/>
                </a:cubicBezTo>
                <a:cubicBezTo>
                  <a:pt x="629708" y="329142"/>
                  <a:pt x="633785" y="321642"/>
                  <a:pt x="638175" y="314325"/>
                </a:cubicBezTo>
                <a:cubicBezTo>
                  <a:pt x="640138" y="311053"/>
                  <a:pt x="642818" y="308213"/>
                  <a:pt x="644525" y="304800"/>
                </a:cubicBezTo>
                <a:cubicBezTo>
                  <a:pt x="646022" y="301807"/>
                  <a:pt x="646738" y="298481"/>
                  <a:pt x="647700" y="295275"/>
                </a:cubicBezTo>
                <a:cubicBezTo>
                  <a:pt x="649914" y="287895"/>
                  <a:pt x="652181" y="280525"/>
                  <a:pt x="654050" y="273050"/>
                </a:cubicBezTo>
                <a:cubicBezTo>
                  <a:pt x="655359" y="267815"/>
                  <a:pt x="656338" y="262498"/>
                  <a:pt x="657225" y="257175"/>
                </a:cubicBezTo>
                <a:cubicBezTo>
                  <a:pt x="661619" y="230810"/>
                  <a:pt x="661176" y="224856"/>
                  <a:pt x="663575" y="193675"/>
                </a:cubicBezTo>
                <a:cubicBezTo>
                  <a:pt x="661145" y="147505"/>
                  <a:pt x="661434" y="138409"/>
                  <a:pt x="657225" y="98425"/>
                </a:cubicBezTo>
                <a:cubicBezTo>
                  <a:pt x="656332" y="89939"/>
                  <a:pt x="655453" y="81441"/>
                  <a:pt x="654050" y="73025"/>
                </a:cubicBezTo>
                <a:cubicBezTo>
                  <a:pt x="651143" y="55582"/>
                  <a:pt x="650341" y="63350"/>
                  <a:pt x="644525" y="44450"/>
                </a:cubicBezTo>
                <a:cubicBezTo>
                  <a:pt x="642335" y="37333"/>
                  <a:pt x="640792" y="16699"/>
                  <a:pt x="631825" y="9525"/>
                </a:cubicBezTo>
                <a:cubicBezTo>
                  <a:pt x="629212" y="7434"/>
                  <a:pt x="625434" y="7525"/>
                  <a:pt x="622300" y="6350"/>
                </a:cubicBezTo>
                <a:cubicBezTo>
                  <a:pt x="616964" y="4349"/>
                  <a:pt x="611717" y="2117"/>
                  <a:pt x="606425" y="0"/>
                </a:cubicBezTo>
                <a:cubicBezTo>
                  <a:pt x="595842" y="1058"/>
                  <a:pt x="584994" y="595"/>
                  <a:pt x="574675" y="3175"/>
                </a:cubicBezTo>
                <a:cubicBezTo>
                  <a:pt x="567787" y="4897"/>
                  <a:pt x="562058" y="9698"/>
                  <a:pt x="555625" y="12700"/>
                </a:cubicBezTo>
                <a:cubicBezTo>
                  <a:pt x="546180" y="17108"/>
                  <a:pt x="536373" y="20739"/>
                  <a:pt x="527050" y="25400"/>
                </a:cubicBezTo>
                <a:cubicBezTo>
                  <a:pt x="483101" y="47374"/>
                  <a:pt x="513684" y="36019"/>
                  <a:pt x="466725" y="57150"/>
                </a:cubicBezTo>
                <a:cubicBezTo>
                  <a:pt x="456330" y="61828"/>
                  <a:pt x="445671" y="65909"/>
                  <a:pt x="434975" y="69850"/>
                </a:cubicBezTo>
                <a:cubicBezTo>
                  <a:pt x="425554" y="73321"/>
                  <a:pt x="415653" y="75479"/>
                  <a:pt x="406400" y="79375"/>
                </a:cubicBezTo>
                <a:cubicBezTo>
                  <a:pt x="391624" y="85597"/>
                  <a:pt x="369145" y="97114"/>
                  <a:pt x="355600" y="107950"/>
                </a:cubicBezTo>
                <a:cubicBezTo>
                  <a:pt x="350925" y="111690"/>
                  <a:pt x="347689" y="117058"/>
                  <a:pt x="342900" y="120650"/>
                </a:cubicBezTo>
                <a:cubicBezTo>
                  <a:pt x="336167" y="125700"/>
                  <a:pt x="321271" y="129877"/>
                  <a:pt x="314325" y="133350"/>
                </a:cubicBezTo>
                <a:cubicBezTo>
                  <a:pt x="259435" y="160795"/>
                  <a:pt x="316335" y="133414"/>
                  <a:pt x="279400" y="155575"/>
                </a:cubicBezTo>
                <a:cubicBezTo>
                  <a:pt x="273312" y="159228"/>
                  <a:pt x="266340" y="161288"/>
                  <a:pt x="260350" y="165100"/>
                </a:cubicBezTo>
                <a:cubicBezTo>
                  <a:pt x="243228" y="175996"/>
                  <a:pt x="244190" y="180163"/>
                  <a:pt x="228600" y="193675"/>
                </a:cubicBezTo>
                <a:cubicBezTo>
                  <a:pt x="218358" y="202551"/>
                  <a:pt x="207507" y="210701"/>
                  <a:pt x="196850" y="219075"/>
                </a:cubicBezTo>
                <a:cubicBezTo>
                  <a:pt x="192689" y="222344"/>
                  <a:pt x="188883" y="226233"/>
                  <a:pt x="184150" y="228600"/>
                </a:cubicBezTo>
                <a:cubicBezTo>
                  <a:pt x="179170" y="231090"/>
                  <a:pt x="166413" y="236812"/>
                  <a:pt x="161925" y="241300"/>
                </a:cubicBezTo>
                <a:cubicBezTo>
                  <a:pt x="158183" y="245042"/>
                  <a:pt x="156142" y="250258"/>
                  <a:pt x="152400" y="254000"/>
                </a:cubicBezTo>
                <a:cubicBezTo>
                  <a:pt x="144901" y="261499"/>
                  <a:pt x="138891" y="260474"/>
                  <a:pt x="130175" y="266700"/>
                </a:cubicBezTo>
                <a:cubicBezTo>
                  <a:pt x="126521" y="269310"/>
                  <a:pt x="123407" y="272681"/>
                  <a:pt x="120650" y="276225"/>
                </a:cubicBezTo>
                <a:cubicBezTo>
                  <a:pt x="115965" y="282249"/>
                  <a:pt x="112183" y="288925"/>
                  <a:pt x="107950" y="295275"/>
                </a:cubicBezTo>
                <a:cubicBezTo>
                  <a:pt x="105833" y="298450"/>
                  <a:pt x="102807" y="301180"/>
                  <a:pt x="101600" y="304800"/>
                </a:cubicBezTo>
                <a:cubicBezTo>
                  <a:pt x="99483" y="311150"/>
                  <a:pt x="99983" y="319117"/>
                  <a:pt x="95250" y="323850"/>
                </a:cubicBezTo>
                <a:cubicBezTo>
                  <a:pt x="90829" y="328271"/>
                  <a:pt x="81585" y="336269"/>
                  <a:pt x="79375" y="342900"/>
                </a:cubicBezTo>
                <a:cubicBezTo>
                  <a:pt x="78371" y="345912"/>
                  <a:pt x="93663" y="343429"/>
                  <a:pt x="92075" y="346075"/>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65AD5DC-0121-038F-B231-F9BE241B2A02}"/>
              </a:ext>
            </a:extLst>
          </p:cNvPr>
          <p:cNvSpPr/>
          <p:nvPr/>
        </p:nvSpPr>
        <p:spPr>
          <a:xfrm>
            <a:off x="3979025" y="2466975"/>
            <a:ext cx="1341120" cy="9140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2A9E57E-BF54-C657-782B-7A3790B9DDD2}"/>
              </a:ext>
            </a:extLst>
          </p:cNvPr>
          <p:cNvSpPr/>
          <p:nvPr/>
        </p:nvSpPr>
        <p:spPr>
          <a:xfrm>
            <a:off x="4201113" y="1047800"/>
            <a:ext cx="1656589" cy="10476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32FBCE1-15C9-8B5F-71F1-38545B64E5FD}"/>
              </a:ext>
            </a:extLst>
          </p:cNvPr>
          <p:cNvSpPr/>
          <p:nvPr/>
        </p:nvSpPr>
        <p:spPr>
          <a:xfrm>
            <a:off x="5676450" y="1517650"/>
            <a:ext cx="1376539" cy="13989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0CA63D7-9877-0352-2B75-F4296E905031}"/>
              </a:ext>
            </a:extLst>
          </p:cNvPr>
          <p:cNvSpPr/>
          <p:nvPr/>
        </p:nvSpPr>
        <p:spPr>
          <a:xfrm>
            <a:off x="4087090" y="3319034"/>
            <a:ext cx="1593273" cy="4334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BE09F6-A606-83FE-5413-99B4BD2FB2A0}"/>
              </a:ext>
            </a:extLst>
          </p:cNvPr>
          <p:cNvSpPr/>
          <p:nvPr/>
        </p:nvSpPr>
        <p:spPr>
          <a:xfrm>
            <a:off x="4201113" y="1074511"/>
            <a:ext cx="1782720" cy="867271"/>
          </a:xfrm>
          <a:prstGeom prst="rect">
            <a:avLst/>
          </a:prstGeom>
          <a:solidFill>
            <a:srgbClr val="EDFAF5"/>
          </a:solidFill>
          <a:ln>
            <a:solidFill>
              <a:srgbClr val="9FE4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a:extLst>
              <a:ext uri="{FF2B5EF4-FFF2-40B4-BE49-F238E27FC236}">
                <a16:creationId xmlns:a16="http://schemas.microsoft.com/office/drawing/2014/main" id="{431F7DF7-0D4E-0C4A-F927-F59FE4B52BEF}"/>
              </a:ext>
            </a:extLst>
          </p:cNvPr>
          <p:cNvSpPr/>
          <p:nvPr/>
        </p:nvSpPr>
        <p:spPr>
          <a:xfrm rot="21420000">
            <a:off x="6326213" y="979089"/>
            <a:ext cx="1770329" cy="607275"/>
          </a:xfrm>
          <a:prstGeom prst="roundRect">
            <a:avLst/>
          </a:prstGeom>
          <a:solidFill>
            <a:srgbClr val="FCF4D2"/>
          </a:solidFill>
          <a:ln w="15240">
            <a:solidFill>
              <a:srgbClr val="BF5700"/>
            </a:solidFill>
          </a:ln>
        </p:spPr>
        <p:style>
          <a:lnRef idx="1">
            <a:schemeClr val="accent1"/>
          </a:lnRef>
          <a:fillRef idx="3">
            <a:schemeClr val="accent1"/>
          </a:fillRef>
          <a:effectRef idx="2">
            <a:schemeClr val="accent1"/>
          </a:effectRef>
          <a:fontRef idx="minor">
            <a:schemeClr val="lt1"/>
          </a:fontRef>
        </p:style>
        <p:txBody>
          <a:bodyPr wrap="square" lIns="38100" tIns="25400" rIns="38100" bIns="25400" rtlCol="0" anchor="t"/>
          <a:lstStyle/>
          <a:p>
            <a:pPr algn="ctr"/>
            <a:r>
              <a:rPr lang="en-US" sz="1600" b="1" dirty="0">
                <a:solidFill>
                  <a:srgbClr val="222222"/>
                </a:solidFill>
                <a:latin typeface="Calibri" panose="020F0502020204030204" pitchFamily="34" charset="0"/>
                <a:ea typeface="Source Sans Pro" panose="020B0503030403020204" pitchFamily="34" charset="0"/>
                <a:cs typeface="Calibri" panose="020F0502020204030204" pitchFamily="34" charset="0"/>
              </a:rPr>
              <a:t>MINT can optimize BOTH!</a:t>
            </a:r>
          </a:p>
        </p:txBody>
      </p:sp>
      <p:sp>
        <p:nvSpPr>
          <p:cNvPr id="17" name="TextBox 16">
            <a:extLst>
              <a:ext uri="{FF2B5EF4-FFF2-40B4-BE49-F238E27FC236}">
                <a16:creationId xmlns:a16="http://schemas.microsoft.com/office/drawing/2014/main" id="{1E3112E2-41EF-583A-3585-00E5340D6ABE}"/>
              </a:ext>
            </a:extLst>
          </p:cNvPr>
          <p:cNvSpPr txBox="1"/>
          <p:nvPr/>
        </p:nvSpPr>
        <p:spPr>
          <a:xfrm>
            <a:off x="7327277" y="1941782"/>
            <a:ext cx="1555273" cy="1265411"/>
          </a:xfrm>
          <a:prstGeom prst="rect">
            <a:avLst/>
          </a:prstGeom>
          <a:noFill/>
        </p:spPr>
        <p:txBody>
          <a:bodyPr wrap="square">
            <a:spAutoFit/>
          </a:bodyPr>
          <a:lstStyle/>
          <a:p>
            <a:pPr algn="ctr">
              <a:lnSpc>
                <a:spcPct val="110000"/>
              </a:lnSpc>
              <a:spcBef>
                <a:spcPts val="0"/>
              </a:spcBef>
              <a:spcAft>
                <a:spcPts val="400"/>
              </a:spcAft>
            </a:pPr>
            <a:r>
              <a:rPr lang="en-US" sz="1400" b="1" dirty="0">
                <a:solidFill>
                  <a:srgbClr val="AB4D2A"/>
                </a:solidFill>
                <a:latin typeface="Calibri" panose="020F0502020204030204" pitchFamily="34" charset="0"/>
                <a:cs typeface="Calibri" panose="020F0502020204030204" pitchFamily="34" charset="0"/>
              </a:rPr>
              <a:t>Less unsolicited advice, more elaboration, tactic profiles closer to humans</a:t>
            </a:r>
          </a:p>
        </p:txBody>
      </p:sp>
    </p:spTree>
    <p:extLst>
      <p:ext uri="{BB962C8B-B14F-4D97-AF65-F5344CB8AC3E}">
        <p14:creationId xmlns:p14="http://schemas.microsoft.com/office/powerpoint/2010/main" val="3699338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2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3" grpId="0" animBg="1"/>
      <p:bldP spid="25" grpId="0" animBg="1"/>
      <p:bldP spid="24" grpId="0" animBg="1"/>
      <p:bldP spid="22" grpId="0" animBg="1"/>
      <p:bldP spid="22" grpId="1" animBg="1"/>
      <p:bldP spid="3" grpId="0" animBg="1"/>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380704-57FD-E1BE-4266-87F5D48721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832AB6-4C35-52F0-F050-3C6DD7EE7A2E}"/>
              </a:ext>
            </a:extLst>
          </p:cNvPr>
          <p:cNvSpPr>
            <a:spLocks noGrp="1"/>
          </p:cNvSpPr>
          <p:nvPr>
            <p:ph type="title"/>
          </p:nvPr>
        </p:nvSpPr>
        <p:spPr>
          <a:xfrm>
            <a:off x="311700" y="766354"/>
            <a:ext cx="8520600" cy="2586446"/>
          </a:xfrm>
        </p:spPr>
        <p:txBody>
          <a:bodyPr>
            <a:noAutofit/>
          </a:bodyPr>
          <a:lstStyle/>
          <a:p>
            <a:r>
              <a:rPr lang="en-US" dirty="0"/>
              <a:t>Part 3 takeaway:</a:t>
            </a:r>
            <a:br>
              <a:rPr lang="en-US" dirty="0"/>
            </a:br>
            <a:r>
              <a:rPr lang="en-US" sz="2800" dirty="0">
                <a:solidFill>
                  <a:srgbClr val="666666"/>
                </a:solidFill>
              </a:rPr>
              <a:t>LLMs are repetitive in diversity moves in</a:t>
            </a:r>
            <a:br>
              <a:rPr lang="en-US" sz="2800" dirty="0">
                <a:solidFill>
                  <a:srgbClr val="666666"/>
                </a:solidFill>
              </a:rPr>
            </a:br>
            <a:r>
              <a:rPr lang="en-US" sz="2800" dirty="0">
                <a:solidFill>
                  <a:srgbClr val="666666"/>
                </a:solidFill>
              </a:rPr>
              <a:t>multi-turn conversations!</a:t>
            </a:r>
            <a:endParaRPr lang="en-US" dirty="0">
              <a:solidFill>
                <a:srgbClr val="666666"/>
              </a:solidFill>
            </a:endParaRPr>
          </a:p>
        </p:txBody>
      </p:sp>
      <p:sp>
        <p:nvSpPr>
          <p:cNvPr id="12" name="TextBox 11">
            <a:extLst>
              <a:ext uri="{FF2B5EF4-FFF2-40B4-BE49-F238E27FC236}">
                <a16:creationId xmlns:a16="http://schemas.microsoft.com/office/drawing/2014/main" id="{30CA2379-D010-36F0-D8DB-442A1484E51C}"/>
              </a:ext>
            </a:extLst>
          </p:cNvPr>
          <p:cNvSpPr txBox="1"/>
          <p:nvPr/>
        </p:nvSpPr>
        <p:spPr>
          <a:xfrm>
            <a:off x="805891" y="3127804"/>
            <a:ext cx="7666567" cy="707886"/>
          </a:xfrm>
          <a:prstGeom prst="rect">
            <a:avLst/>
          </a:prstGeom>
          <a:noFill/>
        </p:spPr>
        <p:txBody>
          <a:bodyPr wrap="square">
            <a:spAutoFit/>
          </a:bodyPr>
          <a:lstStyle/>
          <a:p>
            <a:pPr algn="ctr"/>
            <a:r>
              <a:rPr lang="en-US" sz="2000" b="1" dirty="0">
                <a:solidFill>
                  <a:srgbClr val="C00000"/>
                </a:solidFill>
                <a:latin typeface="Source Sans Pro"/>
                <a:ea typeface="Source Sans Pro"/>
                <a:sym typeface="Source Sans Pro"/>
              </a:rPr>
              <a:t>Optimizing for both Quality and Diversity can</a:t>
            </a:r>
          </a:p>
          <a:p>
            <a:pPr algn="ctr"/>
            <a:r>
              <a:rPr lang="en-US" sz="2000" b="1" dirty="0">
                <a:solidFill>
                  <a:srgbClr val="C00000"/>
                </a:solidFill>
                <a:latin typeface="Source Sans Pro"/>
                <a:ea typeface="Source Sans Pro"/>
                <a:sym typeface="Source Sans Pro"/>
              </a:rPr>
              <a:t>help achieve a balance between both!</a:t>
            </a:r>
          </a:p>
        </p:txBody>
      </p:sp>
      <p:sp>
        <p:nvSpPr>
          <p:cNvPr id="4" name="Slide Number Placeholder 3">
            <a:extLst>
              <a:ext uri="{FF2B5EF4-FFF2-40B4-BE49-F238E27FC236}">
                <a16:creationId xmlns:a16="http://schemas.microsoft.com/office/drawing/2014/main" id="{627CE642-D398-C2D4-2D15-544240EA5D3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37</a:t>
            </a:fld>
            <a:endParaRPr lang="en"/>
          </a:p>
        </p:txBody>
      </p:sp>
      <p:sp>
        <p:nvSpPr>
          <p:cNvPr id="3" name="Rounded Rectangle 2">
            <a:extLst>
              <a:ext uri="{FF2B5EF4-FFF2-40B4-BE49-F238E27FC236}">
                <a16:creationId xmlns:a16="http://schemas.microsoft.com/office/drawing/2014/main" id="{90BAF848-5031-70B6-C60D-CB13A483D6B8}"/>
              </a:ext>
            </a:extLst>
          </p:cNvPr>
          <p:cNvSpPr/>
          <p:nvPr/>
        </p:nvSpPr>
        <p:spPr>
          <a:xfrm>
            <a:off x="402336"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TextBox 4">
            <a:extLst>
              <a:ext uri="{FF2B5EF4-FFF2-40B4-BE49-F238E27FC236}">
                <a16:creationId xmlns:a16="http://schemas.microsoft.com/office/drawing/2014/main" id="{41EAFDD0-DF85-48B9-7AFC-54CE12286989}"/>
              </a:ext>
            </a:extLst>
          </p:cNvPr>
          <p:cNvSpPr txBox="1"/>
          <p:nvPr/>
        </p:nvSpPr>
        <p:spPr>
          <a:xfrm>
            <a:off x="402336"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Opening</a:t>
            </a:r>
          </a:p>
          <a:p>
            <a:pPr algn="ctr">
              <a:lnSpc>
                <a:spcPct val="90000"/>
              </a:lnSpc>
              <a:spcBef>
                <a:spcPts val="0"/>
              </a:spcBef>
              <a:spcAft>
                <a:spcPts val="0"/>
              </a:spcAft>
            </a:pPr>
            <a:endParaRPr sz="840" b="1" i="0">
              <a:solidFill>
                <a:srgbClr val="6F899A"/>
              </a:solidFill>
              <a:latin typeface="Aptos"/>
            </a:endParaRPr>
          </a:p>
        </p:txBody>
      </p:sp>
      <p:sp>
        <p:nvSpPr>
          <p:cNvPr id="6" name="Rounded Rectangle 5">
            <a:extLst>
              <a:ext uri="{FF2B5EF4-FFF2-40B4-BE49-F238E27FC236}">
                <a16:creationId xmlns:a16="http://schemas.microsoft.com/office/drawing/2014/main" id="{78BFD439-7A7D-B53D-9592-CAA2AED99FA6}"/>
              </a:ext>
            </a:extLst>
          </p:cNvPr>
          <p:cNvSpPr/>
          <p:nvPr/>
        </p:nvSpPr>
        <p:spPr>
          <a:xfrm>
            <a:off x="1797710"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TextBox 6">
            <a:extLst>
              <a:ext uri="{FF2B5EF4-FFF2-40B4-BE49-F238E27FC236}">
                <a16:creationId xmlns:a16="http://schemas.microsoft.com/office/drawing/2014/main" id="{B1BD9F91-11AE-C22E-B0AE-2CC8AFE10CB1}"/>
              </a:ext>
            </a:extLst>
          </p:cNvPr>
          <p:cNvSpPr txBox="1"/>
          <p:nvPr/>
        </p:nvSpPr>
        <p:spPr>
          <a:xfrm>
            <a:off x="1797710"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1</a:t>
            </a:r>
          </a:p>
          <a:p>
            <a:pPr algn="ctr">
              <a:lnSpc>
                <a:spcPct val="90000"/>
              </a:lnSpc>
              <a:spcBef>
                <a:spcPts val="0"/>
              </a:spcBef>
              <a:spcAft>
                <a:spcPts val="0"/>
              </a:spcAft>
            </a:pPr>
            <a:r>
              <a:rPr sz="570" b="0" i="0">
                <a:solidFill>
                  <a:srgbClr val="787878"/>
                </a:solidFill>
                <a:latin typeface="Aptos"/>
              </a:rPr>
              <a:t>understanding emotions from text</a:t>
            </a:r>
          </a:p>
        </p:txBody>
      </p:sp>
      <p:sp>
        <p:nvSpPr>
          <p:cNvPr id="8" name="Rounded Rectangle 7">
            <a:extLst>
              <a:ext uri="{FF2B5EF4-FFF2-40B4-BE49-F238E27FC236}">
                <a16:creationId xmlns:a16="http://schemas.microsoft.com/office/drawing/2014/main" id="{885984CC-4D75-9AE2-438A-7D5B20D5C7E5}"/>
              </a:ext>
            </a:extLst>
          </p:cNvPr>
          <p:cNvSpPr/>
          <p:nvPr/>
        </p:nvSpPr>
        <p:spPr>
          <a:xfrm>
            <a:off x="3193084"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TextBox 8">
            <a:extLst>
              <a:ext uri="{FF2B5EF4-FFF2-40B4-BE49-F238E27FC236}">
                <a16:creationId xmlns:a16="http://schemas.microsoft.com/office/drawing/2014/main" id="{FA878E98-DD0C-F324-A84B-F3B5C906B554}"/>
              </a:ext>
            </a:extLst>
          </p:cNvPr>
          <p:cNvSpPr txBox="1"/>
          <p:nvPr/>
        </p:nvSpPr>
        <p:spPr>
          <a:xfrm>
            <a:off x="3193084"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2</a:t>
            </a:r>
          </a:p>
          <a:p>
            <a:pPr algn="ctr">
              <a:lnSpc>
                <a:spcPct val="90000"/>
              </a:lnSpc>
              <a:spcBef>
                <a:spcPts val="0"/>
              </a:spcBef>
              <a:spcAft>
                <a:spcPts val="0"/>
              </a:spcAft>
            </a:pPr>
            <a:r>
              <a:rPr sz="570" b="0" i="0">
                <a:solidFill>
                  <a:srgbClr val="787878"/>
                </a:solidFill>
                <a:latin typeface="Aptos"/>
              </a:rPr>
              <a:t>emotion regulation with llms</a:t>
            </a:r>
          </a:p>
        </p:txBody>
      </p:sp>
      <p:sp>
        <p:nvSpPr>
          <p:cNvPr id="11" name="Rounded Rectangle 10">
            <a:extLst>
              <a:ext uri="{FF2B5EF4-FFF2-40B4-BE49-F238E27FC236}">
                <a16:creationId xmlns:a16="http://schemas.microsoft.com/office/drawing/2014/main" id="{4E9FB7E3-D979-F7AA-12A5-9FBA4B17A0E3}"/>
              </a:ext>
            </a:extLst>
          </p:cNvPr>
          <p:cNvSpPr/>
          <p:nvPr/>
        </p:nvSpPr>
        <p:spPr>
          <a:xfrm>
            <a:off x="4588459" y="36576"/>
            <a:ext cx="1322222" cy="50292"/>
          </a:xfrm>
          <a:prstGeom prst="roundRect">
            <a:avLst/>
          </a:prstGeom>
          <a:solidFill>
            <a:srgbClr val="8AC77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3" name="TextBox 22">
            <a:extLst>
              <a:ext uri="{FF2B5EF4-FFF2-40B4-BE49-F238E27FC236}">
                <a16:creationId xmlns:a16="http://schemas.microsoft.com/office/drawing/2014/main" id="{CB2261FB-9304-CF06-B499-A9AE9EB463A3}"/>
              </a:ext>
            </a:extLst>
          </p:cNvPr>
          <p:cNvSpPr txBox="1"/>
          <p:nvPr/>
        </p:nvSpPr>
        <p:spPr>
          <a:xfrm>
            <a:off x="4588459"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1" i="0">
                <a:solidFill>
                  <a:srgbClr val="8AC775"/>
                </a:solidFill>
                <a:latin typeface="Aptos"/>
              </a:rPr>
              <a:t>Part 3</a:t>
            </a:r>
          </a:p>
          <a:p>
            <a:pPr algn="ctr">
              <a:lnSpc>
                <a:spcPct val="90000"/>
              </a:lnSpc>
              <a:spcBef>
                <a:spcPts val="0"/>
              </a:spcBef>
              <a:spcAft>
                <a:spcPts val="0"/>
              </a:spcAft>
            </a:pPr>
            <a:r>
              <a:rPr sz="570" b="1" i="0">
                <a:solidFill>
                  <a:srgbClr val="8AC775"/>
                </a:solidFill>
                <a:latin typeface="Aptos"/>
              </a:rPr>
              <a:t>sustaining empathy with diverse discourse moves</a:t>
            </a:r>
          </a:p>
        </p:txBody>
      </p:sp>
      <p:sp>
        <p:nvSpPr>
          <p:cNvPr id="24" name="Rounded Rectangle 23">
            <a:extLst>
              <a:ext uri="{FF2B5EF4-FFF2-40B4-BE49-F238E27FC236}">
                <a16:creationId xmlns:a16="http://schemas.microsoft.com/office/drawing/2014/main" id="{7867C550-2831-E8FA-8295-899354475D6F}"/>
              </a:ext>
            </a:extLst>
          </p:cNvPr>
          <p:cNvSpPr/>
          <p:nvPr/>
        </p:nvSpPr>
        <p:spPr>
          <a:xfrm>
            <a:off x="5983833"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5" name="TextBox 24">
            <a:extLst>
              <a:ext uri="{FF2B5EF4-FFF2-40B4-BE49-F238E27FC236}">
                <a16:creationId xmlns:a16="http://schemas.microsoft.com/office/drawing/2014/main" id="{918A7D94-5E53-5C51-347A-CD2A13B91C94}"/>
              </a:ext>
            </a:extLst>
          </p:cNvPr>
          <p:cNvSpPr txBox="1"/>
          <p:nvPr/>
        </p:nvSpPr>
        <p:spPr>
          <a:xfrm>
            <a:off x="5983833"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Conclusion</a:t>
            </a:r>
          </a:p>
          <a:p>
            <a:pPr algn="ctr">
              <a:lnSpc>
                <a:spcPct val="90000"/>
              </a:lnSpc>
              <a:spcBef>
                <a:spcPts val="0"/>
              </a:spcBef>
              <a:spcAft>
                <a:spcPts val="0"/>
              </a:spcAft>
            </a:pPr>
            <a:r>
              <a:rPr sz="570" b="0" i="0">
                <a:solidFill>
                  <a:srgbClr val="787878"/>
                </a:solidFill>
                <a:latin typeface="Aptos"/>
              </a:rPr>
              <a:t>takeaways</a:t>
            </a:r>
          </a:p>
        </p:txBody>
      </p:sp>
    </p:spTree>
    <p:extLst>
      <p:ext uri="{BB962C8B-B14F-4D97-AF65-F5344CB8AC3E}">
        <p14:creationId xmlns:p14="http://schemas.microsoft.com/office/powerpoint/2010/main" val="210125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grpSp>
        <p:nvGrpSpPr>
          <p:cNvPr id="272" name="Google Shape;272;p25"/>
          <p:cNvGrpSpPr/>
          <p:nvPr/>
        </p:nvGrpSpPr>
        <p:grpSpPr>
          <a:xfrm>
            <a:off x="-163796" y="1637068"/>
            <a:ext cx="9564283" cy="2021483"/>
            <a:chOff x="-163795" y="2207368"/>
            <a:chExt cx="9564283" cy="2021483"/>
          </a:xfrm>
        </p:grpSpPr>
        <p:sp>
          <p:nvSpPr>
            <p:cNvPr id="273" name="Google Shape;273;p25"/>
            <p:cNvSpPr/>
            <p:nvPr/>
          </p:nvSpPr>
          <p:spPr>
            <a:xfrm>
              <a:off x="-163796" y="2207368"/>
              <a:ext cx="9564283" cy="2021483"/>
            </a:xfrm>
            <a:custGeom>
              <a:avLst/>
              <a:gdLst/>
              <a:ahLst/>
              <a:cxnLst/>
              <a:rect l="l" t="t" r="r" b="b"/>
              <a:pathLst>
                <a:path w="21047" h="3277" extrusionOk="0">
                  <a:moveTo>
                    <a:pt x="0" y="3276"/>
                  </a:moveTo>
                  <a:lnTo>
                    <a:pt x="0" y="3276"/>
                  </a:lnTo>
                  <a:cubicBezTo>
                    <a:pt x="1791" y="2105"/>
                    <a:pt x="4446" y="808"/>
                    <a:pt x="7400" y="1212"/>
                  </a:cubicBezTo>
                  <a:lnTo>
                    <a:pt x="7400" y="1212"/>
                  </a:lnTo>
                  <a:cubicBezTo>
                    <a:pt x="9534" y="1503"/>
                    <a:pt x="10330" y="2478"/>
                    <a:pt x="12300" y="2827"/>
                  </a:cubicBezTo>
                  <a:lnTo>
                    <a:pt x="12300" y="2827"/>
                  </a:lnTo>
                  <a:cubicBezTo>
                    <a:pt x="14185" y="3161"/>
                    <a:pt x="17032" y="2904"/>
                    <a:pt x="21046" y="0"/>
                  </a:cubicBezTo>
                </a:path>
              </a:pathLst>
            </a:custGeom>
            <a:noFill/>
            <a:ln w="733675" cap="flat" cmpd="sng">
              <a:solidFill>
                <a:srgbClr val="262626"/>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Georgia"/>
                <a:ea typeface="Georgia"/>
                <a:cs typeface="Georgia"/>
                <a:sym typeface="Georgia"/>
              </a:endParaRPr>
            </a:p>
          </p:txBody>
        </p:sp>
        <p:sp>
          <p:nvSpPr>
            <p:cNvPr id="274" name="Google Shape;274;p25"/>
            <p:cNvSpPr/>
            <p:nvPr/>
          </p:nvSpPr>
          <p:spPr>
            <a:xfrm>
              <a:off x="42812" y="2452828"/>
              <a:ext cx="8975141" cy="1722203"/>
            </a:xfrm>
            <a:custGeom>
              <a:avLst/>
              <a:gdLst/>
              <a:ahLst/>
              <a:cxnLst/>
              <a:rect l="l" t="t" r="r" b="b"/>
              <a:pathLst>
                <a:path w="19750" h="2792" extrusionOk="0">
                  <a:moveTo>
                    <a:pt x="0" y="2432"/>
                  </a:moveTo>
                  <a:lnTo>
                    <a:pt x="0" y="2432"/>
                  </a:lnTo>
                  <a:cubicBezTo>
                    <a:pt x="1740" y="1423"/>
                    <a:pt x="4063" y="508"/>
                    <a:pt x="6608" y="856"/>
                  </a:cubicBezTo>
                  <a:lnTo>
                    <a:pt x="6608" y="856"/>
                  </a:lnTo>
                  <a:cubicBezTo>
                    <a:pt x="8743" y="1147"/>
                    <a:pt x="9539" y="2122"/>
                    <a:pt x="11509" y="2471"/>
                  </a:cubicBezTo>
                  <a:lnTo>
                    <a:pt x="11509" y="2471"/>
                  </a:lnTo>
                  <a:cubicBezTo>
                    <a:pt x="13313" y="2791"/>
                    <a:pt x="16000" y="2568"/>
                    <a:pt x="19749" y="0"/>
                  </a:cubicBezTo>
                </a:path>
              </a:pathLst>
            </a:custGeom>
            <a:noFill/>
            <a:ln w="57150" cap="flat" cmpd="sng">
              <a:solidFill>
                <a:schemeClr val="lt1"/>
              </a:solidFill>
              <a:prstDash val="lgDash"/>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Georgia"/>
                <a:ea typeface="Georgia"/>
                <a:cs typeface="Georgia"/>
                <a:sym typeface="Georgia"/>
              </a:endParaRPr>
            </a:p>
          </p:txBody>
        </p:sp>
      </p:grpSp>
      <p:grpSp>
        <p:nvGrpSpPr>
          <p:cNvPr id="275" name="Google Shape;275;p25"/>
          <p:cNvGrpSpPr/>
          <p:nvPr/>
        </p:nvGrpSpPr>
        <p:grpSpPr>
          <a:xfrm>
            <a:off x="249975" y="486313"/>
            <a:ext cx="2694600" cy="1766234"/>
            <a:chOff x="249975" y="904213"/>
            <a:chExt cx="2694600" cy="1766234"/>
          </a:xfrm>
        </p:grpSpPr>
        <p:grpSp>
          <p:nvGrpSpPr>
            <p:cNvPr id="276" name="Google Shape;276;p25"/>
            <p:cNvGrpSpPr/>
            <p:nvPr/>
          </p:nvGrpSpPr>
          <p:grpSpPr>
            <a:xfrm>
              <a:off x="249975" y="904213"/>
              <a:ext cx="2694600" cy="1766234"/>
              <a:chOff x="543364" y="730690"/>
              <a:chExt cx="3592800" cy="2354979"/>
            </a:xfrm>
          </p:grpSpPr>
          <p:grpSp>
            <p:nvGrpSpPr>
              <p:cNvPr id="277" name="Google Shape;277;p25"/>
              <p:cNvGrpSpPr/>
              <p:nvPr/>
            </p:nvGrpSpPr>
            <p:grpSpPr>
              <a:xfrm>
                <a:off x="1170556" y="1776622"/>
                <a:ext cx="847818" cy="1309047"/>
                <a:chOff x="2020971" y="2726929"/>
                <a:chExt cx="2331733" cy="3600240"/>
              </a:xfrm>
            </p:grpSpPr>
            <p:sp>
              <p:nvSpPr>
                <p:cNvPr id="278" name="Google Shape;278;p25"/>
                <p:cNvSpPr/>
                <p:nvPr/>
              </p:nvSpPr>
              <p:spPr>
                <a:xfrm>
                  <a:off x="2742070" y="5327103"/>
                  <a:ext cx="894797" cy="1000066"/>
                </a:xfrm>
                <a:custGeom>
                  <a:avLst/>
                  <a:gdLst/>
                  <a:ahLst/>
                  <a:cxnLst/>
                  <a:rect l="l" t="t" r="r" b="b"/>
                  <a:pathLst>
                    <a:path w="750" h="837" extrusionOk="0">
                      <a:moveTo>
                        <a:pt x="749" y="0"/>
                      </a:moveTo>
                      <a:lnTo>
                        <a:pt x="375" y="836"/>
                      </a:lnTo>
                      <a:lnTo>
                        <a:pt x="0" y="0"/>
                      </a:lnTo>
                      <a:lnTo>
                        <a:pt x="749" y="0"/>
                      </a:lnTo>
                    </a:path>
                  </a:pathLst>
                </a:custGeom>
                <a:solidFill>
                  <a:schemeClr val="l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Georgia"/>
                    <a:ea typeface="Georgia"/>
                    <a:cs typeface="Georgia"/>
                    <a:sym typeface="Georgia"/>
                  </a:endParaRPr>
                </a:p>
              </p:txBody>
            </p:sp>
            <p:sp>
              <p:nvSpPr>
                <p:cNvPr id="279" name="Google Shape;279;p25"/>
                <p:cNvSpPr/>
                <p:nvPr/>
              </p:nvSpPr>
              <p:spPr>
                <a:xfrm>
                  <a:off x="2020971" y="2726929"/>
                  <a:ext cx="2331733" cy="2331733"/>
                </a:xfrm>
                <a:custGeom>
                  <a:avLst/>
                  <a:gdLst/>
                  <a:ahLst/>
                  <a:cxnLst/>
                  <a:rect l="l" t="t" r="r" b="b"/>
                  <a:pathLst>
                    <a:path w="1954" h="1955" extrusionOk="0">
                      <a:moveTo>
                        <a:pt x="0" y="977"/>
                      </a:moveTo>
                      <a:lnTo>
                        <a:pt x="0" y="977"/>
                      </a:lnTo>
                      <a:cubicBezTo>
                        <a:pt x="0" y="1516"/>
                        <a:pt x="437" y="1954"/>
                        <a:pt x="977" y="1954"/>
                      </a:cubicBezTo>
                      <a:lnTo>
                        <a:pt x="977" y="1954"/>
                      </a:lnTo>
                      <a:cubicBezTo>
                        <a:pt x="1516" y="1954"/>
                        <a:pt x="1953" y="1516"/>
                        <a:pt x="1953" y="977"/>
                      </a:cubicBezTo>
                      <a:lnTo>
                        <a:pt x="1953" y="977"/>
                      </a:lnTo>
                      <a:cubicBezTo>
                        <a:pt x="1953" y="438"/>
                        <a:pt x="1516" y="0"/>
                        <a:pt x="977" y="0"/>
                      </a:cubicBezTo>
                      <a:lnTo>
                        <a:pt x="977" y="0"/>
                      </a:lnTo>
                      <a:cubicBezTo>
                        <a:pt x="437" y="0"/>
                        <a:pt x="0" y="438"/>
                        <a:pt x="0" y="977"/>
                      </a:cubicBezTo>
                    </a:path>
                  </a:pathLst>
                </a:custGeom>
                <a:solidFill>
                  <a:schemeClr val="l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Georgia"/>
                    <a:ea typeface="Georgia"/>
                    <a:cs typeface="Georgia"/>
                    <a:sym typeface="Georgia"/>
                  </a:endParaRPr>
                </a:p>
              </p:txBody>
            </p:sp>
          </p:grpSp>
          <p:sp>
            <p:nvSpPr>
              <p:cNvPr id="280" name="Google Shape;280;p25"/>
              <p:cNvSpPr txBox="1"/>
              <p:nvPr/>
            </p:nvSpPr>
            <p:spPr>
              <a:xfrm>
                <a:off x="543364" y="730690"/>
                <a:ext cx="3592800" cy="99104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r>
                  <a:rPr lang="en" b="1" dirty="0">
                    <a:solidFill>
                      <a:schemeClr val="lt2"/>
                    </a:solidFill>
                    <a:latin typeface="Source Sans Pro"/>
                    <a:ea typeface="Source Sans Pro"/>
                    <a:cs typeface="Source Sans Pro"/>
                    <a:sym typeface="Source Sans Pro"/>
                  </a:rPr>
                  <a:t>Deciphering Emotions from Text</a:t>
                </a:r>
                <a:endParaRPr b="1" dirty="0">
                  <a:solidFill>
                    <a:schemeClr val="lt2"/>
                  </a:solidFill>
                  <a:latin typeface="Source Sans Pro"/>
                  <a:ea typeface="Source Sans Pro"/>
                  <a:cs typeface="Source Sans Pro"/>
                  <a:sym typeface="Source Sans Pro"/>
                </a:endParaRPr>
              </a:p>
              <a:p>
                <a:pPr marL="182880" lvl="0" indent="-134620" algn="l" rtl="0">
                  <a:lnSpc>
                    <a:spcPct val="115000"/>
                  </a:lnSpc>
                  <a:spcBef>
                    <a:spcPts val="0"/>
                  </a:spcBef>
                  <a:spcAft>
                    <a:spcPts val="0"/>
                  </a:spcAft>
                  <a:buClr>
                    <a:schemeClr val="lt2"/>
                  </a:buClr>
                  <a:buSzPts val="1400"/>
                  <a:buFont typeface="Source Sans Pro"/>
                  <a:buChar char="●"/>
                </a:pPr>
                <a:r>
                  <a:rPr lang="en" dirty="0">
                    <a:solidFill>
                      <a:schemeClr val="lt2"/>
                    </a:solidFill>
                    <a:latin typeface="Source Sans Pro"/>
                    <a:ea typeface="Source Sans Pro"/>
                    <a:cs typeface="Source Sans Pro"/>
                    <a:sym typeface="Source Sans Pro"/>
                  </a:rPr>
                  <a:t>EMNLP 2022</a:t>
                </a:r>
                <a:endParaRPr dirty="0">
                  <a:solidFill>
                    <a:schemeClr val="lt2"/>
                  </a:solidFill>
                  <a:latin typeface="Source Sans Pro"/>
                  <a:ea typeface="Source Sans Pro"/>
                  <a:cs typeface="Source Sans Pro"/>
                  <a:sym typeface="Source Sans Pro"/>
                </a:endParaRPr>
              </a:p>
              <a:p>
                <a:pPr marL="182880" lvl="0" indent="-134620" algn="l" rtl="0">
                  <a:lnSpc>
                    <a:spcPct val="115000"/>
                  </a:lnSpc>
                  <a:spcBef>
                    <a:spcPts val="0"/>
                  </a:spcBef>
                  <a:spcAft>
                    <a:spcPts val="0"/>
                  </a:spcAft>
                  <a:buClr>
                    <a:schemeClr val="lt2"/>
                  </a:buClr>
                  <a:buSzPts val="1400"/>
                  <a:buFont typeface="Source Sans Pro"/>
                  <a:buChar char="●"/>
                </a:pPr>
                <a:r>
                  <a:rPr lang="en" dirty="0">
                    <a:solidFill>
                      <a:schemeClr val="lt2"/>
                    </a:solidFill>
                    <a:latin typeface="Source Sans Pro"/>
                    <a:ea typeface="Source Sans Pro"/>
                    <a:cs typeface="Source Sans Pro"/>
                    <a:sym typeface="Source Sans Pro"/>
                  </a:rPr>
                  <a:t>EMNLP 2023 Findings</a:t>
                </a:r>
                <a:endParaRPr dirty="0">
                  <a:solidFill>
                    <a:schemeClr val="lt2"/>
                  </a:solidFill>
                  <a:latin typeface="Source Sans Pro"/>
                  <a:ea typeface="Source Sans Pro"/>
                  <a:cs typeface="Source Sans Pro"/>
                  <a:sym typeface="Source Sans Pro"/>
                </a:endParaRPr>
              </a:p>
            </p:txBody>
          </p:sp>
        </p:grpSp>
        <p:sp>
          <p:nvSpPr>
            <p:cNvPr id="281" name="Google Shape;281;p25"/>
            <p:cNvSpPr txBox="1"/>
            <p:nvPr/>
          </p:nvSpPr>
          <p:spPr>
            <a:xfrm>
              <a:off x="731204" y="1797838"/>
              <a:ext cx="614100" cy="3924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2100" b="1">
                  <a:solidFill>
                    <a:schemeClr val="lt1"/>
                  </a:solidFill>
                  <a:latin typeface="Georgia"/>
                  <a:ea typeface="Georgia"/>
                  <a:cs typeface="Georgia"/>
                  <a:sym typeface="Georgia"/>
                </a:rPr>
                <a:t>1</a:t>
              </a:r>
              <a:endParaRPr sz="1100">
                <a:latin typeface="Georgia"/>
                <a:ea typeface="Georgia"/>
                <a:cs typeface="Georgia"/>
                <a:sym typeface="Georgia"/>
              </a:endParaRPr>
            </a:p>
          </p:txBody>
        </p:sp>
      </p:grpSp>
      <p:grpSp>
        <p:nvGrpSpPr>
          <p:cNvPr id="288" name="Google Shape;288;p25"/>
          <p:cNvGrpSpPr/>
          <p:nvPr/>
        </p:nvGrpSpPr>
        <p:grpSpPr>
          <a:xfrm>
            <a:off x="7682998" y="3361727"/>
            <a:ext cx="635863" cy="1011071"/>
            <a:chOff x="3654698" y="2950977"/>
            <a:chExt cx="635863" cy="1011071"/>
          </a:xfrm>
        </p:grpSpPr>
        <p:grpSp>
          <p:nvGrpSpPr>
            <p:cNvPr id="289" name="Google Shape;289;p25"/>
            <p:cNvGrpSpPr/>
            <p:nvPr/>
          </p:nvGrpSpPr>
          <p:grpSpPr>
            <a:xfrm>
              <a:off x="3654698" y="2950977"/>
              <a:ext cx="635863" cy="1011071"/>
              <a:chOff x="6254378" y="2903607"/>
              <a:chExt cx="2331733" cy="3707632"/>
            </a:xfrm>
          </p:grpSpPr>
          <p:sp>
            <p:nvSpPr>
              <p:cNvPr id="290" name="Google Shape;290;p25"/>
              <p:cNvSpPr/>
              <p:nvPr/>
            </p:nvSpPr>
            <p:spPr>
              <a:xfrm rot="10800000" flipH="1">
                <a:off x="6972635" y="2903607"/>
                <a:ext cx="894797" cy="1000066"/>
              </a:xfrm>
              <a:custGeom>
                <a:avLst/>
                <a:gdLst/>
                <a:ahLst/>
                <a:cxnLst/>
                <a:rect l="l" t="t" r="r" b="b"/>
                <a:pathLst>
                  <a:path w="750" h="837" extrusionOk="0">
                    <a:moveTo>
                      <a:pt x="749" y="0"/>
                    </a:moveTo>
                    <a:lnTo>
                      <a:pt x="375" y="836"/>
                    </a:lnTo>
                    <a:lnTo>
                      <a:pt x="0" y="0"/>
                    </a:lnTo>
                    <a:lnTo>
                      <a:pt x="749" y="0"/>
                    </a:lnTo>
                  </a:path>
                </a:pathLst>
              </a:custGeom>
              <a:solidFill>
                <a:srgbClr val="E0666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Georgia"/>
                  <a:ea typeface="Georgia"/>
                  <a:cs typeface="Georgia"/>
                  <a:sym typeface="Georgia"/>
                </a:endParaRPr>
              </a:p>
            </p:txBody>
          </p:sp>
          <p:sp>
            <p:nvSpPr>
              <p:cNvPr id="291" name="Google Shape;291;p25"/>
              <p:cNvSpPr/>
              <p:nvPr/>
            </p:nvSpPr>
            <p:spPr>
              <a:xfrm>
                <a:off x="6254378" y="4279505"/>
                <a:ext cx="2331733" cy="2331733"/>
              </a:xfrm>
              <a:custGeom>
                <a:avLst/>
                <a:gdLst/>
                <a:ahLst/>
                <a:cxnLst/>
                <a:rect l="l" t="t" r="r" b="b"/>
                <a:pathLst>
                  <a:path w="1954" h="1955" extrusionOk="0">
                    <a:moveTo>
                      <a:pt x="0" y="977"/>
                    </a:moveTo>
                    <a:lnTo>
                      <a:pt x="0" y="977"/>
                    </a:lnTo>
                    <a:cubicBezTo>
                      <a:pt x="0" y="1516"/>
                      <a:pt x="437" y="1954"/>
                      <a:pt x="977" y="1954"/>
                    </a:cubicBezTo>
                    <a:lnTo>
                      <a:pt x="977" y="1954"/>
                    </a:lnTo>
                    <a:cubicBezTo>
                      <a:pt x="1516" y="1954"/>
                      <a:pt x="1953" y="1516"/>
                      <a:pt x="1953" y="977"/>
                    </a:cubicBezTo>
                    <a:lnTo>
                      <a:pt x="1953" y="977"/>
                    </a:lnTo>
                    <a:cubicBezTo>
                      <a:pt x="1953" y="438"/>
                      <a:pt x="1516" y="0"/>
                      <a:pt x="977" y="0"/>
                    </a:cubicBezTo>
                    <a:lnTo>
                      <a:pt x="977" y="0"/>
                    </a:lnTo>
                    <a:cubicBezTo>
                      <a:pt x="437" y="0"/>
                      <a:pt x="0" y="438"/>
                      <a:pt x="0" y="977"/>
                    </a:cubicBezTo>
                  </a:path>
                </a:pathLst>
              </a:custGeom>
              <a:solidFill>
                <a:srgbClr val="E0666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Georgia"/>
                  <a:ea typeface="Georgia"/>
                  <a:cs typeface="Georgia"/>
                  <a:sym typeface="Georgia"/>
                </a:endParaRPr>
              </a:p>
            </p:txBody>
          </p:sp>
        </p:grpSp>
        <p:sp>
          <p:nvSpPr>
            <p:cNvPr id="292" name="Google Shape;292;p25"/>
            <p:cNvSpPr txBox="1"/>
            <p:nvPr/>
          </p:nvSpPr>
          <p:spPr>
            <a:xfrm>
              <a:off x="3665532" y="3408070"/>
              <a:ext cx="614100" cy="3924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2100" b="1">
                  <a:solidFill>
                    <a:schemeClr val="lt1"/>
                  </a:solidFill>
                  <a:latin typeface="Georgia"/>
                  <a:ea typeface="Georgia"/>
                  <a:cs typeface="Georgia"/>
                  <a:sym typeface="Georgia"/>
                </a:rPr>
                <a:t>4</a:t>
              </a:r>
              <a:endParaRPr sz="1100">
                <a:latin typeface="Georgia"/>
                <a:ea typeface="Georgia"/>
                <a:cs typeface="Georgia"/>
                <a:sym typeface="Georgia"/>
              </a:endParaRPr>
            </a:p>
          </p:txBody>
        </p:sp>
      </p:grpSp>
      <p:grpSp>
        <p:nvGrpSpPr>
          <p:cNvPr id="294" name="Google Shape;294;p25"/>
          <p:cNvGrpSpPr/>
          <p:nvPr/>
        </p:nvGrpSpPr>
        <p:grpSpPr>
          <a:xfrm>
            <a:off x="6435369" y="1880362"/>
            <a:ext cx="635864" cy="981785"/>
            <a:chOff x="1787169" y="1612462"/>
            <a:chExt cx="635864" cy="981785"/>
          </a:xfrm>
        </p:grpSpPr>
        <p:grpSp>
          <p:nvGrpSpPr>
            <p:cNvPr id="296" name="Google Shape;296;p25"/>
            <p:cNvGrpSpPr/>
            <p:nvPr/>
          </p:nvGrpSpPr>
          <p:grpSpPr>
            <a:xfrm>
              <a:off x="1787169" y="1612462"/>
              <a:ext cx="635864" cy="981785"/>
              <a:chOff x="5932962" y="2447501"/>
              <a:chExt cx="2331733" cy="3600240"/>
            </a:xfrm>
          </p:grpSpPr>
          <p:sp>
            <p:nvSpPr>
              <p:cNvPr id="297" name="Google Shape;297;p25"/>
              <p:cNvSpPr/>
              <p:nvPr/>
            </p:nvSpPr>
            <p:spPr>
              <a:xfrm>
                <a:off x="6654061" y="5047675"/>
                <a:ext cx="894797" cy="1000066"/>
              </a:xfrm>
              <a:custGeom>
                <a:avLst/>
                <a:gdLst/>
                <a:ahLst/>
                <a:cxnLst/>
                <a:rect l="l" t="t" r="r" b="b"/>
                <a:pathLst>
                  <a:path w="750" h="837" extrusionOk="0">
                    <a:moveTo>
                      <a:pt x="749" y="0"/>
                    </a:moveTo>
                    <a:lnTo>
                      <a:pt x="375" y="836"/>
                    </a:lnTo>
                    <a:lnTo>
                      <a:pt x="0" y="0"/>
                    </a:lnTo>
                    <a:lnTo>
                      <a:pt x="749" y="0"/>
                    </a:lnTo>
                  </a:path>
                </a:pathLst>
              </a:custGeom>
              <a:solidFill>
                <a:schemeClr val="l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Georgia"/>
                  <a:ea typeface="Georgia"/>
                  <a:cs typeface="Georgia"/>
                  <a:sym typeface="Georgia"/>
                </a:endParaRPr>
              </a:p>
            </p:txBody>
          </p:sp>
          <p:sp>
            <p:nvSpPr>
              <p:cNvPr id="298" name="Google Shape;298;p25"/>
              <p:cNvSpPr/>
              <p:nvPr/>
            </p:nvSpPr>
            <p:spPr>
              <a:xfrm>
                <a:off x="5932962" y="2447501"/>
                <a:ext cx="2331733" cy="2331733"/>
              </a:xfrm>
              <a:custGeom>
                <a:avLst/>
                <a:gdLst/>
                <a:ahLst/>
                <a:cxnLst/>
                <a:rect l="l" t="t" r="r" b="b"/>
                <a:pathLst>
                  <a:path w="1954" h="1955" extrusionOk="0">
                    <a:moveTo>
                      <a:pt x="0" y="977"/>
                    </a:moveTo>
                    <a:lnTo>
                      <a:pt x="0" y="977"/>
                    </a:lnTo>
                    <a:cubicBezTo>
                      <a:pt x="0" y="1516"/>
                      <a:pt x="437" y="1954"/>
                      <a:pt x="977" y="1954"/>
                    </a:cubicBezTo>
                    <a:lnTo>
                      <a:pt x="977" y="1954"/>
                    </a:lnTo>
                    <a:cubicBezTo>
                      <a:pt x="1516" y="1954"/>
                      <a:pt x="1953" y="1516"/>
                      <a:pt x="1953" y="977"/>
                    </a:cubicBezTo>
                    <a:lnTo>
                      <a:pt x="1953" y="977"/>
                    </a:lnTo>
                    <a:cubicBezTo>
                      <a:pt x="1953" y="438"/>
                      <a:pt x="1516" y="0"/>
                      <a:pt x="977" y="0"/>
                    </a:cubicBezTo>
                    <a:lnTo>
                      <a:pt x="977" y="0"/>
                    </a:lnTo>
                    <a:cubicBezTo>
                      <a:pt x="437" y="0"/>
                      <a:pt x="0" y="438"/>
                      <a:pt x="0" y="977"/>
                    </a:cubicBezTo>
                  </a:path>
                </a:pathLst>
              </a:custGeom>
              <a:solidFill>
                <a:schemeClr val="l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Georgia"/>
                  <a:ea typeface="Georgia"/>
                  <a:cs typeface="Georgia"/>
                  <a:sym typeface="Georgia"/>
                </a:endParaRPr>
              </a:p>
            </p:txBody>
          </p:sp>
        </p:grpSp>
        <p:sp>
          <p:nvSpPr>
            <p:cNvPr id="300" name="Google Shape;300;p25"/>
            <p:cNvSpPr txBox="1"/>
            <p:nvPr/>
          </p:nvSpPr>
          <p:spPr>
            <a:xfrm>
              <a:off x="1798004" y="1691640"/>
              <a:ext cx="614100" cy="3924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2100" b="1">
                  <a:solidFill>
                    <a:schemeClr val="lt1"/>
                  </a:solidFill>
                  <a:latin typeface="Georgia"/>
                  <a:ea typeface="Georgia"/>
                  <a:cs typeface="Georgia"/>
                  <a:sym typeface="Georgia"/>
                </a:rPr>
                <a:t>3</a:t>
              </a:r>
              <a:endParaRPr sz="1100">
                <a:latin typeface="Georgia"/>
                <a:ea typeface="Georgia"/>
                <a:cs typeface="Georgia"/>
                <a:sym typeface="Georgia"/>
              </a:endParaRPr>
            </a:p>
          </p:txBody>
        </p:sp>
      </p:grpSp>
      <p:grpSp>
        <p:nvGrpSpPr>
          <p:cNvPr id="2" name="Group 1">
            <a:extLst>
              <a:ext uri="{FF2B5EF4-FFF2-40B4-BE49-F238E27FC236}">
                <a16:creationId xmlns:a16="http://schemas.microsoft.com/office/drawing/2014/main" id="{84518891-5A05-03F7-99BC-C72A2D6D8DAE}"/>
              </a:ext>
            </a:extLst>
          </p:cNvPr>
          <p:cNvGrpSpPr/>
          <p:nvPr/>
        </p:nvGrpSpPr>
        <p:grpSpPr>
          <a:xfrm>
            <a:off x="1224199" y="3224460"/>
            <a:ext cx="3593856" cy="1486561"/>
            <a:chOff x="1224199" y="3025550"/>
            <a:chExt cx="3593856" cy="1486561"/>
          </a:xfrm>
        </p:grpSpPr>
        <p:grpSp>
          <p:nvGrpSpPr>
            <p:cNvPr id="3" name="Google Shape;215;p23">
              <a:extLst>
                <a:ext uri="{FF2B5EF4-FFF2-40B4-BE49-F238E27FC236}">
                  <a16:creationId xmlns:a16="http://schemas.microsoft.com/office/drawing/2014/main" id="{7DB1C63F-20F1-BBB1-D31E-FA09DE7397A8}"/>
                </a:ext>
              </a:extLst>
            </p:cNvPr>
            <p:cNvGrpSpPr/>
            <p:nvPr/>
          </p:nvGrpSpPr>
          <p:grpSpPr>
            <a:xfrm>
              <a:off x="3828693" y="3116630"/>
              <a:ext cx="635863" cy="1011070"/>
              <a:chOff x="9340220" y="628208"/>
              <a:chExt cx="2331733" cy="3707628"/>
            </a:xfrm>
          </p:grpSpPr>
          <p:sp>
            <p:nvSpPr>
              <p:cNvPr id="6" name="Google Shape;216;p23">
                <a:extLst>
                  <a:ext uri="{FF2B5EF4-FFF2-40B4-BE49-F238E27FC236}">
                    <a16:creationId xmlns:a16="http://schemas.microsoft.com/office/drawing/2014/main" id="{5FC9D9BD-1302-2F21-3096-53A1CF1C3F70}"/>
                  </a:ext>
                </a:extLst>
              </p:cNvPr>
              <p:cNvSpPr/>
              <p:nvPr/>
            </p:nvSpPr>
            <p:spPr>
              <a:xfrm rot="10800000" flipH="1">
                <a:off x="10058479" y="628208"/>
                <a:ext cx="894797" cy="1000066"/>
              </a:xfrm>
              <a:custGeom>
                <a:avLst/>
                <a:gdLst/>
                <a:ahLst/>
                <a:cxnLst/>
                <a:rect l="l" t="t" r="r" b="b"/>
                <a:pathLst>
                  <a:path w="750" h="837" extrusionOk="0">
                    <a:moveTo>
                      <a:pt x="749" y="0"/>
                    </a:moveTo>
                    <a:lnTo>
                      <a:pt x="375" y="836"/>
                    </a:lnTo>
                    <a:lnTo>
                      <a:pt x="0" y="0"/>
                    </a:lnTo>
                    <a:lnTo>
                      <a:pt x="749" y="0"/>
                    </a:lnTo>
                  </a:path>
                </a:pathLst>
              </a:custGeom>
              <a:solidFill>
                <a:srgbClr val="EEEEEE"/>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Georgia"/>
                  <a:ea typeface="Georgia"/>
                  <a:cs typeface="Georgia"/>
                  <a:sym typeface="Georgia"/>
                </a:endParaRPr>
              </a:p>
            </p:txBody>
          </p:sp>
          <p:sp>
            <p:nvSpPr>
              <p:cNvPr id="7" name="Google Shape;217;p23">
                <a:extLst>
                  <a:ext uri="{FF2B5EF4-FFF2-40B4-BE49-F238E27FC236}">
                    <a16:creationId xmlns:a16="http://schemas.microsoft.com/office/drawing/2014/main" id="{BAC7D046-4847-9A70-651B-92459C2B60E9}"/>
                  </a:ext>
                </a:extLst>
              </p:cNvPr>
              <p:cNvSpPr/>
              <p:nvPr/>
            </p:nvSpPr>
            <p:spPr>
              <a:xfrm>
                <a:off x="9340220" y="2004105"/>
                <a:ext cx="2331733" cy="2331731"/>
              </a:xfrm>
              <a:custGeom>
                <a:avLst/>
                <a:gdLst/>
                <a:ahLst/>
                <a:cxnLst/>
                <a:rect l="l" t="t" r="r" b="b"/>
                <a:pathLst>
                  <a:path w="1954" h="1955" extrusionOk="0">
                    <a:moveTo>
                      <a:pt x="0" y="977"/>
                    </a:moveTo>
                    <a:lnTo>
                      <a:pt x="0" y="977"/>
                    </a:lnTo>
                    <a:cubicBezTo>
                      <a:pt x="0" y="1516"/>
                      <a:pt x="437" y="1954"/>
                      <a:pt x="977" y="1954"/>
                    </a:cubicBezTo>
                    <a:lnTo>
                      <a:pt x="977" y="1954"/>
                    </a:lnTo>
                    <a:cubicBezTo>
                      <a:pt x="1516" y="1954"/>
                      <a:pt x="1953" y="1516"/>
                      <a:pt x="1953" y="977"/>
                    </a:cubicBezTo>
                    <a:lnTo>
                      <a:pt x="1953" y="977"/>
                    </a:lnTo>
                    <a:cubicBezTo>
                      <a:pt x="1953" y="438"/>
                      <a:pt x="1516" y="0"/>
                      <a:pt x="977" y="0"/>
                    </a:cubicBezTo>
                    <a:lnTo>
                      <a:pt x="977" y="0"/>
                    </a:lnTo>
                    <a:cubicBezTo>
                      <a:pt x="437" y="0"/>
                      <a:pt x="0" y="438"/>
                      <a:pt x="0" y="977"/>
                    </a:cubicBezTo>
                  </a:path>
                </a:pathLst>
              </a:custGeom>
              <a:solidFill>
                <a:srgbClr val="EEEEEE"/>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Georgia"/>
                  <a:ea typeface="Georgia"/>
                  <a:cs typeface="Georgia"/>
                  <a:sym typeface="Georgia"/>
                </a:endParaRPr>
              </a:p>
            </p:txBody>
          </p:sp>
        </p:grpSp>
        <p:sp>
          <p:nvSpPr>
            <p:cNvPr id="4" name="Google Shape;218;p23">
              <a:extLst>
                <a:ext uri="{FF2B5EF4-FFF2-40B4-BE49-F238E27FC236}">
                  <a16:creationId xmlns:a16="http://schemas.microsoft.com/office/drawing/2014/main" id="{AB66600C-B5ED-CF7A-7F29-114A794497D2}"/>
                </a:ext>
              </a:extLst>
            </p:cNvPr>
            <p:cNvSpPr txBox="1"/>
            <p:nvPr/>
          </p:nvSpPr>
          <p:spPr>
            <a:xfrm>
              <a:off x="3839527" y="3576080"/>
              <a:ext cx="614100" cy="3924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2100" b="1" dirty="0">
                  <a:solidFill>
                    <a:schemeClr val="lt1"/>
                  </a:solidFill>
                  <a:latin typeface="Georgia"/>
                  <a:ea typeface="Georgia"/>
                  <a:cs typeface="Georgia"/>
                  <a:sym typeface="Georgia"/>
                </a:rPr>
                <a:t>2</a:t>
              </a:r>
              <a:endParaRPr sz="1100" dirty="0">
                <a:latin typeface="Georgia"/>
                <a:ea typeface="Georgia"/>
                <a:cs typeface="Georgia"/>
                <a:sym typeface="Georgia"/>
              </a:endParaRPr>
            </a:p>
          </p:txBody>
        </p:sp>
        <p:sp>
          <p:nvSpPr>
            <p:cNvPr id="5" name="Google Shape;219;p23">
              <a:extLst>
                <a:ext uri="{FF2B5EF4-FFF2-40B4-BE49-F238E27FC236}">
                  <a16:creationId xmlns:a16="http://schemas.microsoft.com/office/drawing/2014/main" id="{E3D4B6AC-51CE-2720-03AC-9E9CE75529D6}"/>
                </a:ext>
              </a:extLst>
            </p:cNvPr>
            <p:cNvSpPr txBox="1"/>
            <p:nvPr/>
          </p:nvSpPr>
          <p:spPr>
            <a:xfrm>
              <a:off x="1224199" y="3025550"/>
              <a:ext cx="3593856" cy="1486561"/>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r>
                <a:rPr lang="en" b="1" dirty="0">
                  <a:solidFill>
                    <a:srgbClr val="EEEEEE"/>
                  </a:solidFill>
                  <a:latin typeface="Source Sans Pro"/>
                  <a:ea typeface="Source Sans Pro"/>
                  <a:cs typeface="Source Sans Pro"/>
                  <a:sym typeface="Source Sans Pro"/>
                </a:rPr>
                <a:t>Unveiling Advanced Psychological Capabilities from LLMs:</a:t>
              </a:r>
            </a:p>
            <a:p>
              <a:pPr marL="0" lvl="0" indent="0" algn="l" rtl="0">
                <a:lnSpc>
                  <a:spcPct val="115000"/>
                </a:lnSpc>
                <a:spcBef>
                  <a:spcPts val="0"/>
                </a:spcBef>
                <a:spcAft>
                  <a:spcPts val="0"/>
                </a:spcAft>
                <a:buNone/>
              </a:pPr>
              <a:r>
                <a:rPr lang="en" b="1" i="1" dirty="0">
                  <a:solidFill>
                    <a:srgbClr val="EEEEEE"/>
                  </a:solidFill>
                  <a:latin typeface="Source Sans Pro"/>
                  <a:ea typeface="Source Sans Pro"/>
                  <a:cs typeface="Source Sans Pro"/>
                  <a:sym typeface="Source Sans Pro"/>
                </a:rPr>
                <a:t>A Case of Targeted Reappraisal</a:t>
              </a:r>
              <a:endParaRPr b="1" i="1" dirty="0">
                <a:solidFill>
                  <a:srgbClr val="EEEEEE"/>
                </a:solidFill>
                <a:latin typeface="Source Sans Pro"/>
                <a:ea typeface="Source Sans Pro"/>
                <a:cs typeface="Source Sans Pro"/>
                <a:sym typeface="Source Sans Pro"/>
              </a:endParaRPr>
            </a:p>
            <a:p>
              <a:pPr marL="182880" lvl="0" indent="-134620" algn="l" rtl="0">
                <a:lnSpc>
                  <a:spcPct val="115000"/>
                </a:lnSpc>
                <a:spcBef>
                  <a:spcPts val="0"/>
                </a:spcBef>
                <a:spcAft>
                  <a:spcPts val="0"/>
                </a:spcAft>
                <a:buClr>
                  <a:srgbClr val="EEEEEE"/>
                </a:buClr>
                <a:buSzPts val="1400"/>
                <a:buFont typeface="Source Sans Pro"/>
                <a:buChar char="●"/>
              </a:pPr>
              <a:r>
                <a:rPr lang="en" dirty="0">
                  <a:solidFill>
                    <a:srgbClr val="EEEEEE"/>
                  </a:solidFill>
                  <a:latin typeface="Source Sans Pro"/>
                  <a:ea typeface="Source Sans Pro"/>
                  <a:cs typeface="Source Sans Pro"/>
                  <a:sym typeface="Source Sans Pro"/>
                </a:rPr>
                <a:t>COLM 2024</a:t>
              </a:r>
              <a:endParaRPr lang="en-US" dirty="0">
                <a:solidFill>
                  <a:srgbClr val="EEEEEE"/>
                </a:solidFill>
                <a:latin typeface="Source Sans Pro"/>
                <a:ea typeface="Source Sans Pro"/>
                <a:cs typeface="Source Sans Pro"/>
                <a:sym typeface="Source Sans Pro"/>
              </a:endParaRPr>
            </a:p>
            <a:p>
              <a:pPr marL="182880" lvl="0" indent="-134620" algn="l" rtl="0">
                <a:lnSpc>
                  <a:spcPct val="115000"/>
                </a:lnSpc>
                <a:spcBef>
                  <a:spcPts val="0"/>
                </a:spcBef>
                <a:spcAft>
                  <a:spcPts val="0"/>
                </a:spcAft>
                <a:buClr>
                  <a:srgbClr val="EEEEEE"/>
                </a:buClr>
                <a:buSzPts val="1400"/>
                <a:buFont typeface="Source Sans Pro"/>
                <a:buChar char="●"/>
              </a:pPr>
              <a:r>
                <a:rPr lang="en-US" dirty="0">
                  <a:solidFill>
                    <a:srgbClr val="EEEEEE"/>
                  </a:solidFill>
                  <a:latin typeface="Source Sans Pro"/>
                  <a:ea typeface="Source Sans Pro"/>
                  <a:cs typeface="Source Sans Pro"/>
                  <a:sym typeface="Source Sans Pro"/>
                </a:rPr>
                <a:t>ICML 2025</a:t>
              </a:r>
            </a:p>
            <a:p>
              <a:pPr marL="182880" lvl="0" indent="-134620" algn="l" rtl="0">
                <a:lnSpc>
                  <a:spcPct val="115000"/>
                </a:lnSpc>
                <a:spcBef>
                  <a:spcPts val="0"/>
                </a:spcBef>
                <a:spcAft>
                  <a:spcPts val="0"/>
                </a:spcAft>
                <a:buClr>
                  <a:srgbClr val="EEEEEE"/>
                </a:buClr>
                <a:buSzPts val="1400"/>
                <a:buFont typeface="Source Sans Pro"/>
                <a:buChar char="●"/>
              </a:pPr>
              <a:endParaRPr lang="en-US" dirty="0">
                <a:solidFill>
                  <a:srgbClr val="EEEEEE"/>
                </a:solidFill>
                <a:latin typeface="Source Sans Pro"/>
                <a:ea typeface="Source Sans Pro"/>
                <a:cs typeface="Source Sans Pro"/>
                <a:sym typeface="Source Sans Pro"/>
              </a:endParaRPr>
            </a:p>
          </p:txBody>
        </p:sp>
      </p:grpSp>
      <p:sp>
        <p:nvSpPr>
          <p:cNvPr id="302" name="Rounded Rectangle 301"/>
          <p:cNvSpPr/>
          <p:nvPr/>
        </p:nvSpPr>
        <p:spPr>
          <a:xfrm>
            <a:off x="402336"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03" name="TextBox 302"/>
          <p:cNvSpPr txBox="1"/>
          <p:nvPr/>
        </p:nvSpPr>
        <p:spPr>
          <a:xfrm>
            <a:off x="402336"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Opening</a:t>
            </a:r>
          </a:p>
          <a:p>
            <a:pPr algn="ctr">
              <a:lnSpc>
                <a:spcPct val="90000"/>
              </a:lnSpc>
              <a:spcBef>
                <a:spcPts val="0"/>
              </a:spcBef>
              <a:spcAft>
                <a:spcPts val="0"/>
              </a:spcAft>
            </a:pPr>
            <a:endParaRPr sz="840" b="1" i="0">
              <a:solidFill>
                <a:srgbClr val="6F899A"/>
              </a:solidFill>
              <a:latin typeface="Aptos"/>
            </a:endParaRPr>
          </a:p>
        </p:txBody>
      </p:sp>
      <p:sp>
        <p:nvSpPr>
          <p:cNvPr id="304" name="Rounded Rectangle 303"/>
          <p:cNvSpPr/>
          <p:nvPr/>
        </p:nvSpPr>
        <p:spPr>
          <a:xfrm>
            <a:off x="1797710"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05" name="TextBox 304"/>
          <p:cNvSpPr txBox="1"/>
          <p:nvPr/>
        </p:nvSpPr>
        <p:spPr>
          <a:xfrm>
            <a:off x="1797710"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1</a:t>
            </a:r>
          </a:p>
          <a:p>
            <a:pPr algn="ctr">
              <a:lnSpc>
                <a:spcPct val="90000"/>
              </a:lnSpc>
              <a:spcBef>
                <a:spcPts val="0"/>
              </a:spcBef>
              <a:spcAft>
                <a:spcPts val="0"/>
              </a:spcAft>
            </a:pPr>
            <a:r>
              <a:rPr sz="570" b="0" i="0">
                <a:solidFill>
                  <a:srgbClr val="787878"/>
                </a:solidFill>
                <a:latin typeface="Aptos"/>
              </a:rPr>
              <a:t>understanding emotions from text</a:t>
            </a:r>
          </a:p>
        </p:txBody>
      </p:sp>
      <p:sp>
        <p:nvSpPr>
          <p:cNvPr id="306" name="Rounded Rectangle 305"/>
          <p:cNvSpPr/>
          <p:nvPr/>
        </p:nvSpPr>
        <p:spPr>
          <a:xfrm>
            <a:off x="3193084"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07" name="TextBox 306"/>
          <p:cNvSpPr txBox="1"/>
          <p:nvPr/>
        </p:nvSpPr>
        <p:spPr>
          <a:xfrm>
            <a:off x="3193084"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2</a:t>
            </a:r>
          </a:p>
          <a:p>
            <a:pPr algn="ctr">
              <a:lnSpc>
                <a:spcPct val="90000"/>
              </a:lnSpc>
              <a:spcBef>
                <a:spcPts val="0"/>
              </a:spcBef>
              <a:spcAft>
                <a:spcPts val="0"/>
              </a:spcAft>
            </a:pPr>
            <a:r>
              <a:rPr sz="570" b="0" i="0">
                <a:solidFill>
                  <a:srgbClr val="787878"/>
                </a:solidFill>
                <a:latin typeface="Aptos"/>
              </a:rPr>
              <a:t>emotion regulation with llms</a:t>
            </a:r>
          </a:p>
        </p:txBody>
      </p:sp>
      <p:sp>
        <p:nvSpPr>
          <p:cNvPr id="308" name="Rounded Rectangle 307"/>
          <p:cNvSpPr/>
          <p:nvPr/>
        </p:nvSpPr>
        <p:spPr>
          <a:xfrm>
            <a:off x="4588459"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09" name="TextBox 308"/>
          <p:cNvSpPr txBox="1"/>
          <p:nvPr/>
        </p:nvSpPr>
        <p:spPr>
          <a:xfrm>
            <a:off x="4588459"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3</a:t>
            </a:r>
          </a:p>
          <a:p>
            <a:pPr algn="ctr">
              <a:lnSpc>
                <a:spcPct val="90000"/>
              </a:lnSpc>
              <a:spcBef>
                <a:spcPts val="0"/>
              </a:spcBef>
              <a:spcAft>
                <a:spcPts val="0"/>
              </a:spcAft>
            </a:pPr>
            <a:r>
              <a:rPr sz="570" b="0" i="0">
                <a:solidFill>
                  <a:srgbClr val="787878"/>
                </a:solidFill>
                <a:latin typeface="Aptos"/>
              </a:rPr>
              <a:t>sustaining empathy with diverse discourse moves</a:t>
            </a:r>
          </a:p>
        </p:txBody>
      </p:sp>
      <p:sp>
        <p:nvSpPr>
          <p:cNvPr id="310" name="Rounded Rectangle 309"/>
          <p:cNvSpPr/>
          <p:nvPr/>
        </p:nvSpPr>
        <p:spPr>
          <a:xfrm>
            <a:off x="5983833" y="36576"/>
            <a:ext cx="1322222" cy="50292"/>
          </a:xfrm>
          <a:prstGeom prst="roundRect">
            <a:avLst/>
          </a:prstGeom>
          <a:solidFill>
            <a:srgbClr val="E467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11" name="TextBox 310"/>
          <p:cNvSpPr txBox="1"/>
          <p:nvPr/>
        </p:nvSpPr>
        <p:spPr>
          <a:xfrm>
            <a:off x="5983833"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1" i="0">
                <a:solidFill>
                  <a:srgbClr val="E46767"/>
                </a:solidFill>
                <a:latin typeface="Aptos"/>
              </a:rPr>
              <a:t>Conclusion</a:t>
            </a:r>
          </a:p>
          <a:p>
            <a:pPr algn="ctr">
              <a:lnSpc>
                <a:spcPct val="90000"/>
              </a:lnSpc>
              <a:spcBef>
                <a:spcPts val="0"/>
              </a:spcBef>
              <a:spcAft>
                <a:spcPts val="0"/>
              </a:spcAft>
            </a:pPr>
            <a:r>
              <a:rPr sz="570" b="1" i="0">
                <a:solidFill>
                  <a:srgbClr val="E46767"/>
                </a:solidFill>
                <a:latin typeface="Aptos"/>
              </a:rPr>
              <a:t>takeaways</a:t>
            </a:r>
          </a:p>
        </p:txBody>
      </p:sp>
      <p:sp>
        <p:nvSpPr>
          <p:cNvPr id="9" name="Google Shape;100;p14">
            <a:extLst>
              <a:ext uri="{FF2B5EF4-FFF2-40B4-BE49-F238E27FC236}">
                <a16:creationId xmlns:a16="http://schemas.microsoft.com/office/drawing/2014/main" id="{57D7D451-3098-1033-DC8E-A3A8EC0A1B45}"/>
              </a:ext>
            </a:extLst>
          </p:cNvPr>
          <p:cNvSpPr txBox="1"/>
          <p:nvPr/>
        </p:nvSpPr>
        <p:spPr>
          <a:xfrm>
            <a:off x="4785136" y="967416"/>
            <a:ext cx="2800030" cy="991041"/>
          </a:xfrm>
          <a:prstGeom prst="rect">
            <a:avLst/>
          </a:prstGeom>
          <a:noFill/>
          <a:ln>
            <a:noFill/>
          </a:ln>
        </p:spPr>
        <p:txBody>
          <a:bodyPr spcFirstLastPara="1" wrap="square" lIns="0" tIns="0" rIns="0" bIns="0" anchor="t" anchorCtr="0">
            <a:spAutoFit/>
          </a:bodyPr>
          <a:lstStyle/>
          <a:p>
            <a:pPr lvl="0">
              <a:lnSpc>
                <a:spcPct val="115000"/>
              </a:lnSpc>
            </a:pPr>
            <a:endParaRPr lang="en" b="1" dirty="0">
              <a:solidFill>
                <a:srgbClr val="EEEEEE"/>
              </a:solidFill>
              <a:latin typeface="Source Sans Pro"/>
              <a:ea typeface="Source Sans Pro"/>
              <a:cs typeface="Source Sans Pro"/>
              <a:sym typeface="Source Sans Pro"/>
            </a:endParaRPr>
          </a:p>
          <a:p>
            <a:pPr lvl="0">
              <a:lnSpc>
                <a:spcPct val="115000"/>
              </a:lnSpc>
            </a:pPr>
            <a:r>
              <a:rPr lang="en-US" b="1" dirty="0">
                <a:solidFill>
                  <a:srgbClr val="EEEEEE"/>
                </a:solidFill>
                <a:latin typeface="Source Sans Pro"/>
                <a:ea typeface="Source Sans Pro"/>
                <a:cs typeface="Source Sans Pro"/>
                <a:sym typeface="Source Sans Pro"/>
              </a:rPr>
              <a:t>Discourse Diversity in Multi-Turn Empathic Dialogue</a:t>
            </a:r>
          </a:p>
          <a:p>
            <a:pPr marL="182880" marR="0" lvl="0" indent="-134620" algn="l" defTabSz="914400" rtl="0" eaLnBrk="1" fontAlgn="auto" latinLnBrk="0" hangingPunct="1">
              <a:lnSpc>
                <a:spcPct val="115000"/>
              </a:lnSpc>
              <a:spcBef>
                <a:spcPts val="0"/>
              </a:spcBef>
              <a:spcAft>
                <a:spcPts val="0"/>
              </a:spcAft>
              <a:buClr>
                <a:srgbClr val="EEEEEE"/>
              </a:buClr>
              <a:buSzPts val="1400"/>
              <a:buFont typeface="Source Sans Pro"/>
              <a:buChar char="●"/>
              <a:tabLst/>
              <a:defRPr/>
            </a:pPr>
            <a:r>
              <a:rPr lang="en" i="1" dirty="0">
                <a:solidFill>
                  <a:srgbClr val="EEEEEE"/>
                </a:solidFill>
                <a:latin typeface="Source Sans Pro"/>
                <a:ea typeface="Source Sans Pro"/>
                <a:sym typeface="Source Sans Pro"/>
              </a:rPr>
              <a:t>Under review</a:t>
            </a:r>
            <a:endParaRPr i="1" dirty="0">
              <a:solidFill>
                <a:srgbClr val="EEEEEE"/>
              </a:solidFill>
              <a:latin typeface="Source Sans Pro"/>
              <a:ea typeface="Source Sans Pro"/>
              <a:sym typeface="Source Sans Pro"/>
            </a:endParaRPr>
          </a:p>
        </p:txBody>
      </p:sp>
      <p:sp>
        <p:nvSpPr>
          <p:cNvPr id="10" name="Google Shape;94;p14">
            <a:extLst>
              <a:ext uri="{FF2B5EF4-FFF2-40B4-BE49-F238E27FC236}">
                <a16:creationId xmlns:a16="http://schemas.microsoft.com/office/drawing/2014/main" id="{67FDB3CD-7CF7-79AA-080A-207C4ED6EA3C}"/>
              </a:ext>
            </a:extLst>
          </p:cNvPr>
          <p:cNvSpPr txBox="1"/>
          <p:nvPr/>
        </p:nvSpPr>
        <p:spPr>
          <a:xfrm>
            <a:off x="6644944" y="4341346"/>
            <a:ext cx="2295000" cy="49552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r>
              <a:rPr lang="en" b="1" dirty="0">
                <a:solidFill>
                  <a:schemeClr val="dk2"/>
                </a:solidFill>
                <a:latin typeface="Source Sans Pro"/>
                <a:ea typeface="Source Sans Pro"/>
                <a:cs typeface="Source Sans Pro"/>
                <a:sym typeface="Source Sans Pro"/>
              </a:rPr>
              <a:t>Conclusion</a:t>
            </a:r>
            <a:endParaRPr b="1" dirty="0">
              <a:solidFill>
                <a:schemeClr val="dk2"/>
              </a:solidFill>
              <a:latin typeface="Source Sans Pro"/>
              <a:ea typeface="Source Sans Pro"/>
              <a:cs typeface="Source Sans Pro"/>
              <a:sym typeface="Source Sans Pro"/>
            </a:endParaRPr>
          </a:p>
          <a:p>
            <a:pPr marL="182880" lvl="0" indent="-134620" algn="l" rtl="0">
              <a:lnSpc>
                <a:spcPct val="115000"/>
              </a:lnSpc>
              <a:spcBef>
                <a:spcPts val="0"/>
              </a:spcBef>
              <a:spcAft>
                <a:spcPts val="0"/>
              </a:spcAft>
              <a:buClr>
                <a:schemeClr val="dk2"/>
              </a:buClr>
              <a:buSzPts val="1400"/>
              <a:buFont typeface="Source Sans Pro"/>
              <a:buChar char="●"/>
            </a:pPr>
            <a:r>
              <a:rPr lang="en" dirty="0">
                <a:solidFill>
                  <a:schemeClr val="dk2"/>
                </a:solidFill>
                <a:latin typeface="Source Sans Pro"/>
                <a:ea typeface="Source Sans Pro"/>
                <a:cs typeface="Source Sans Pro"/>
                <a:sym typeface="Source Sans Pro"/>
              </a:rPr>
              <a:t>Summary of Contributions</a:t>
            </a:r>
            <a:endParaRPr dirty="0">
              <a:solidFill>
                <a:schemeClr val="dk2"/>
              </a:solidFill>
              <a:latin typeface="Source Sans Pro"/>
              <a:ea typeface="Source Sans Pro"/>
              <a:cs typeface="Source Sans Pro"/>
              <a:sym typeface="Source Sans Pro"/>
            </a:endParaRPr>
          </a:p>
        </p:txBody>
      </p:sp>
      <p:sp>
        <p:nvSpPr>
          <p:cNvPr id="11" name="Slide Number Placeholder 10">
            <a:extLst>
              <a:ext uri="{FF2B5EF4-FFF2-40B4-BE49-F238E27FC236}">
                <a16:creationId xmlns:a16="http://schemas.microsoft.com/office/drawing/2014/main" id="{367E623B-77EA-9394-C373-F3D26D53A63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38</a:t>
            </a:fld>
            <a:endParaRPr lang="en"/>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sz="3200" b="1"/>
              <a:t>Thesis Summary &amp; Contributions</a:t>
            </a:r>
          </a:p>
        </p:txBody>
      </p:sp>
      <p:sp>
        <p:nvSpPr>
          <p:cNvPr id="3" name="Text Placeholder 2"/>
          <p:cNvSpPr>
            <a:spLocks noGrp="1"/>
          </p:cNvSpPr>
          <p:nvPr>
            <p:ph type="body" idx="1"/>
          </p:nvPr>
        </p:nvSpPr>
        <p:spPr/>
        <p:txBody>
          <a:bodyPr>
            <a:normAutofit/>
          </a:bodyPr>
          <a:lstStyle/>
          <a:p>
            <a:r>
              <a:rPr sz="1800" b="1" dirty="0">
                <a:solidFill>
                  <a:srgbClr val="C00000"/>
                </a:solidFill>
              </a:rPr>
              <a:t>Understand</a:t>
            </a:r>
            <a:r>
              <a:rPr sz="1800" dirty="0">
                <a:solidFill>
                  <a:srgbClr val="333333"/>
                </a:solidFill>
              </a:rPr>
              <a:t>:</a:t>
            </a:r>
            <a:r>
              <a:rPr lang="en-US" sz="1800" dirty="0">
                <a:solidFill>
                  <a:srgbClr val="333333"/>
                </a:solidFill>
              </a:rPr>
              <a:t> capable of</a:t>
            </a:r>
            <a:r>
              <a:rPr sz="1800" dirty="0">
                <a:solidFill>
                  <a:srgbClr val="333333"/>
                </a:solidFill>
              </a:rPr>
              <a:t> </a:t>
            </a:r>
            <a:r>
              <a:rPr lang="en-US" sz="1800" dirty="0">
                <a:solidFill>
                  <a:srgbClr val="333333"/>
                </a:solidFill>
              </a:rPr>
              <a:t>identifying cognitive </a:t>
            </a:r>
            <a:r>
              <a:rPr sz="1800" dirty="0">
                <a:solidFill>
                  <a:srgbClr val="333333"/>
                </a:solidFill>
              </a:rPr>
              <a:t>appraisals</a:t>
            </a:r>
            <a:r>
              <a:rPr lang="en-US" sz="1800" dirty="0">
                <a:solidFill>
                  <a:srgbClr val="333333"/>
                </a:solidFill>
              </a:rPr>
              <a:t>,</a:t>
            </a:r>
            <a:r>
              <a:rPr sz="1800" dirty="0">
                <a:solidFill>
                  <a:srgbClr val="333333"/>
                </a:solidFill>
              </a:rPr>
              <a:t> on par with laypeople</a:t>
            </a:r>
          </a:p>
          <a:p>
            <a:r>
              <a:rPr sz="1800" dirty="0">
                <a:solidFill>
                  <a:srgbClr val="333333"/>
                </a:solidFill>
              </a:rPr>
              <a:t>  (EMNLP 2022, EMNLP 2023 Findings)</a:t>
            </a:r>
          </a:p>
          <a:p>
            <a:endParaRPr sz="1800" dirty="0">
              <a:solidFill>
                <a:srgbClr val="333333"/>
              </a:solidFill>
            </a:endParaRPr>
          </a:p>
          <a:p>
            <a:r>
              <a:rPr sz="1800" b="1" dirty="0">
                <a:solidFill>
                  <a:srgbClr val="C00000"/>
                </a:solidFill>
              </a:rPr>
              <a:t>Intervene</a:t>
            </a:r>
            <a:r>
              <a:rPr sz="1800" dirty="0">
                <a:solidFill>
                  <a:srgbClr val="333333"/>
                </a:solidFill>
              </a:rPr>
              <a:t>: Principle-guided reappraisals outperform human-written</a:t>
            </a:r>
            <a:r>
              <a:rPr lang="en-US" sz="1800" dirty="0">
                <a:solidFill>
                  <a:srgbClr val="333333"/>
                </a:solidFill>
              </a:rPr>
              <a:t> ones</a:t>
            </a:r>
            <a:endParaRPr sz="1800" dirty="0">
              <a:solidFill>
                <a:srgbClr val="333333"/>
              </a:solidFill>
            </a:endParaRPr>
          </a:p>
          <a:p>
            <a:r>
              <a:rPr sz="1800" dirty="0">
                <a:solidFill>
                  <a:srgbClr val="333333"/>
                </a:solidFill>
              </a:rPr>
              <a:t>  (COLM 2024, ICML 2025)</a:t>
            </a:r>
          </a:p>
          <a:p>
            <a:endParaRPr sz="1800" dirty="0">
              <a:solidFill>
                <a:srgbClr val="333333"/>
              </a:solidFill>
            </a:endParaRPr>
          </a:p>
          <a:p>
            <a:r>
              <a:rPr sz="1800" b="1" dirty="0">
                <a:solidFill>
                  <a:srgbClr val="C00000"/>
                </a:solidFill>
              </a:rPr>
              <a:t>Adapt</a:t>
            </a:r>
            <a:r>
              <a:rPr sz="1800" dirty="0">
                <a:solidFill>
                  <a:srgbClr val="333333"/>
                </a:solidFill>
              </a:rPr>
              <a:t>: </a:t>
            </a:r>
            <a:r>
              <a:rPr lang="en-US" sz="1800" dirty="0">
                <a:solidFill>
                  <a:srgbClr val="333333"/>
                </a:solidFill>
              </a:rPr>
              <a:t>MINT </a:t>
            </a:r>
            <a:r>
              <a:rPr sz="1800" dirty="0">
                <a:solidFill>
                  <a:srgbClr val="333333"/>
                </a:solidFill>
              </a:rPr>
              <a:t>closes </a:t>
            </a:r>
            <a:r>
              <a:rPr lang="en-US" sz="1800" dirty="0">
                <a:solidFill>
                  <a:srgbClr val="333333"/>
                </a:solidFill>
              </a:rPr>
              <a:t>the discourse-move</a:t>
            </a:r>
            <a:r>
              <a:rPr sz="1800" dirty="0">
                <a:solidFill>
                  <a:srgbClr val="333333"/>
                </a:solidFill>
              </a:rPr>
              <a:t>-diversity gap while improving empathy</a:t>
            </a:r>
          </a:p>
          <a:p>
            <a:r>
              <a:rPr sz="1800" dirty="0">
                <a:solidFill>
                  <a:srgbClr val="333333"/>
                </a:solidFill>
              </a:rPr>
              <a:t>  (under submission</a:t>
            </a:r>
            <a:r>
              <a:rPr lang="en-US" sz="1800" dirty="0">
                <a:solidFill>
                  <a:srgbClr val="333333"/>
                </a:solidFill>
              </a:rPr>
              <a:t>)</a:t>
            </a:r>
            <a:endParaRPr sz="1800" dirty="0">
              <a:solidFill>
                <a:srgbClr val="333333"/>
              </a:solidFill>
            </a:endParaRPr>
          </a:p>
        </p:txBody>
      </p:sp>
      <p:sp>
        <p:nvSpPr>
          <p:cNvPr id="4" name="Rounded Rectangle 3"/>
          <p:cNvSpPr/>
          <p:nvPr/>
        </p:nvSpPr>
        <p:spPr>
          <a:xfrm>
            <a:off x="402336"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TextBox 4"/>
          <p:cNvSpPr txBox="1"/>
          <p:nvPr/>
        </p:nvSpPr>
        <p:spPr>
          <a:xfrm>
            <a:off x="402336"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Opening</a:t>
            </a:r>
          </a:p>
          <a:p>
            <a:pPr algn="ctr">
              <a:lnSpc>
                <a:spcPct val="90000"/>
              </a:lnSpc>
              <a:spcBef>
                <a:spcPts val="0"/>
              </a:spcBef>
              <a:spcAft>
                <a:spcPts val="0"/>
              </a:spcAft>
            </a:pPr>
            <a:endParaRPr sz="840" b="0" i="0">
              <a:solidFill>
                <a:srgbClr val="787878"/>
              </a:solidFill>
              <a:latin typeface="Aptos"/>
            </a:endParaRPr>
          </a:p>
        </p:txBody>
      </p:sp>
      <p:sp>
        <p:nvSpPr>
          <p:cNvPr id="6" name="Rounded Rectangle 5"/>
          <p:cNvSpPr/>
          <p:nvPr/>
        </p:nvSpPr>
        <p:spPr>
          <a:xfrm>
            <a:off x="1797710"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TextBox 6"/>
          <p:cNvSpPr txBox="1"/>
          <p:nvPr/>
        </p:nvSpPr>
        <p:spPr>
          <a:xfrm>
            <a:off x="1797710"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1</a:t>
            </a:r>
          </a:p>
          <a:p>
            <a:pPr algn="ctr">
              <a:lnSpc>
                <a:spcPct val="90000"/>
              </a:lnSpc>
              <a:spcBef>
                <a:spcPts val="0"/>
              </a:spcBef>
              <a:spcAft>
                <a:spcPts val="0"/>
              </a:spcAft>
            </a:pPr>
            <a:r>
              <a:rPr sz="570" b="0" i="0">
                <a:solidFill>
                  <a:srgbClr val="787878"/>
                </a:solidFill>
                <a:latin typeface="Aptos"/>
              </a:rPr>
              <a:t>understanding emotions from text</a:t>
            </a:r>
          </a:p>
        </p:txBody>
      </p:sp>
      <p:sp>
        <p:nvSpPr>
          <p:cNvPr id="8" name="Rounded Rectangle 7"/>
          <p:cNvSpPr/>
          <p:nvPr/>
        </p:nvSpPr>
        <p:spPr>
          <a:xfrm>
            <a:off x="3193084"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TextBox 8"/>
          <p:cNvSpPr txBox="1"/>
          <p:nvPr/>
        </p:nvSpPr>
        <p:spPr>
          <a:xfrm>
            <a:off x="3193084"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2</a:t>
            </a:r>
          </a:p>
          <a:p>
            <a:pPr algn="ctr">
              <a:lnSpc>
                <a:spcPct val="90000"/>
              </a:lnSpc>
              <a:spcBef>
                <a:spcPts val="0"/>
              </a:spcBef>
              <a:spcAft>
                <a:spcPts val="0"/>
              </a:spcAft>
            </a:pPr>
            <a:r>
              <a:rPr sz="570" b="0" i="0">
                <a:solidFill>
                  <a:srgbClr val="787878"/>
                </a:solidFill>
                <a:latin typeface="Aptos"/>
              </a:rPr>
              <a:t>emotion regulation with llms</a:t>
            </a:r>
          </a:p>
        </p:txBody>
      </p:sp>
      <p:sp>
        <p:nvSpPr>
          <p:cNvPr id="10" name="Rounded Rectangle 9"/>
          <p:cNvSpPr/>
          <p:nvPr/>
        </p:nvSpPr>
        <p:spPr>
          <a:xfrm>
            <a:off x="4588459"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1" name="TextBox 10"/>
          <p:cNvSpPr txBox="1"/>
          <p:nvPr/>
        </p:nvSpPr>
        <p:spPr>
          <a:xfrm>
            <a:off x="4588459"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3</a:t>
            </a:r>
          </a:p>
          <a:p>
            <a:pPr algn="ctr">
              <a:lnSpc>
                <a:spcPct val="90000"/>
              </a:lnSpc>
              <a:spcBef>
                <a:spcPts val="0"/>
              </a:spcBef>
              <a:spcAft>
                <a:spcPts val="0"/>
              </a:spcAft>
            </a:pPr>
            <a:r>
              <a:rPr sz="570" b="0" i="0">
                <a:solidFill>
                  <a:srgbClr val="787878"/>
                </a:solidFill>
                <a:latin typeface="Aptos"/>
              </a:rPr>
              <a:t>sustaining empathy with diverse discourse moves</a:t>
            </a:r>
          </a:p>
        </p:txBody>
      </p:sp>
      <p:sp>
        <p:nvSpPr>
          <p:cNvPr id="12" name="Rounded Rectangle 11"/>
          <p:cNvSpPr/>
          <p:nvPr/>
        </p:nvSpPr>
        <p:spPr>
          <a:xfrm>
            <a:off x="5983833" y="36576"/>
            <a:ext cx="1322222" cy="50292"/>
          </a:xfrm>
          <a:prstGeom prst="roundRect">
            <a:avLst/>
          </a:prstGeom>
          <a:solidFill>
            <a:srgbClr val="E467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3" name="TextBox 12"/>
          <p:cNvSpPr txBox="1"/>
          <p:nvPr/>
        </p:nvSpPr>
        <p:spPr>
          <a:xfrm>
            <a:off x="5983833"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1" i="0">
                <a:solidFill>
                  <a:srgbClr val="E46767"/>
                </a:solidFill>
                <a:latin typeface="Aptos"/>
              </a:rPr>
              <a:t>Conclusion</a:t>
            </a:r>
          </a:p>
          <a:p>
            <a:pPr algn="ctr">
              <a:lnSpc>
                <a:spcPct val="90000"/>
              </a:lnSpc>
              <a:spcBef>
                <a:spcPts val="0"/>
              </a:spcBef>
              <a:spcAft>
                <a:spcPts val="0"/>
              </a:spcAft>
            </a:pPr>
            <a:r>
              <a:rPr sz="570" b="1" i="0">
                <a:solidFill>
                  <a:srgbClr val="AB4D2A"/>
                </a:solidFill>
                <a:latin typeface="Aptos"/>
              </a:rPr>
              <a:t>takeaways</a:t>
            </a:r>
          </a:p>
        </p:txBody>
      </p:sp>
      <p:sp>
        <p:nvSpPr>
          <p:cNvPr id="15" name="Slide Number Placeholder 14">
            <a:extLst>
              <a:ext uri="{FF2B5EF4-FFF2-40B4-BE49-F238E27FC236}">
                <a16:creationId xmlns:a16="http://schemas.microsoft.com/office/drawing/2014/main" id="{DB7B65F4-3CC9-B599-3874-44405ECFF3B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39</a:t>
            </a:fld>
            <a:endParaRPr lang="e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6"/>
          <p:cNvSpPr txBox="1">
            <a:spLocks noGrp="1"/>
          </p:cNvSpPr>
          <p:nvPr>
            <p:ph type="title"/>
          </p:nvPr>
        </p:nvSpPr>
        <p:spPr>
          <a:xfrm>
            <a:off x="311700" y="1010978"/>
            <a:ext cx="8520600" cy="1560772"/>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i="1" dirty="0">
                <a:solidFill>
                  <a:srgbClr val="C00000"/>
                </a:solidFill>
                <a:latin typeface="Source Sans Pro"/>
                <a:ea typeface="Source Sans Pro"/>
                <a:cs typeface="Source Sans Pro"/>
                <a:sym typeface="Source Sans Pro"/>
              </a:rPr>
              <a:t>Part 1 (a)</a:t>
            </a:r>
            <a:br>
              <a:rPr lang="en" dirty="0">
                <a:latin typeface="Source Sans Pro"/>
                <a:ea typeface="Source Sans Pro"/>
                <a:cs typeface="Source Sans Pro"/>
                <a:sym typeface="Source Sans Pro"/>
              </a:rPr>
            </a:br>
            <a:r>
              <a:rPr lang="en" dirty="0">
                <a:latin typeface="Source Sans Pro"/>
                <a:ea typeface="Source Sans Pro"/>
                <a:cs typeface="Source Sans Pro"/>
                <a:sym typeface="Source Sans Pro"/>
              </a:rPr>
              <a:t>Why Do You Feel This Way? Summarizing Triggers of Emotions in Social Media Posts</a:t>
            </a:r>
            <a:endParaRPr dirty="0">
              <a:latin typeface="Source Sans Pro"/>
              <a:ea typeface="Source Sans Pro"/>
              <a:cs typeface="Source Sans Pro"/>
              <a:sym typeface="Source Sans Pro"/>
            </a:endParaRPr>
          </a:p>
        </p:txBody>
      </p:sp>
      <p:sp>
        <p:nvSpPr>
          <p:cNvPr id="143" name="Google Shape;143;p16"/>
          <p:cNvSpPr txBox="1"/>
          <p:nvPr/>
        </p:nvSpPr>
        <p:spPr>
          <a:xfrm>
            <a:off x="1015650" y="2571750"/>
            <a:ext cx="7112700" cy="738900"/>
          </a:xfrm>
          <a:prstGeom prst="rect">
            <a:avLst/>
          </a:prstGeom>
          <a:noFill/>
          <a:ln>
            <a:noFill/>
          </a:ln>
        </p:spPr>
        <p:txBody>
          <a:bodyPr spcFirstLastPara="1" wrap="square" lIns="91425" tIns="91425" rIns="91425" bIns="91425" anchor="t" anchorCtr="0">
            <a:spAutoFit/>
          </a:bodyPr>
          <a:lstStyle/>
          <a:p>
            <a:pPr marL="0" lvl="0" indent="0" algn="ctr" rtl="0">
              <a:lnSpc>
                <a:spcPct val="150000"/>
              </a:lnSpc>
              <a:spcBef>
                <a:spcPts val="0"/>
              </a:spcBef>
              <a:spcAft>
                <a:spcPts val="0"/>
              </a:spcAft>
              <a:buNone/>
            </a:pPr>
            <a:r>
              <a:rPr lang="en" sz="1600" b="1" dirty="0">
                <a:latin typeface="Source Sans Pro"/>
                <a:ea typeface="Source Sans Pro"/>
                <a:cs typeface="Source Sans Pro"/>
                <a:sym typeface="Source Sans Pro"/>
              </a:rPr>
              <a:t>Hongli Zhan</a:t>
            </a:r>
            <a:r>
              <a:rPr lang="en" sz="1600" dirty="0">
                <a:latin typeface="Source Sans Pro"/>
                <a:ea typeface="Source Sans Pro"/>
                <a:cs typeface="Source Sans Pro"/>
                <a:sym typeface="Source Sans Pro"/>
              </a:rPr>
              <a:t>, Tiberiu </a:t>
            </a:r>
            <a:r>
              <a:rPr lang="en" sz="1600" dirty="0" err="1">
                <a:latin typeface="Source Sans Pro"/>
                <a:ea typeface="Source Sans Pro"/>
                <a:cs typeface="Source Sans Pro"/>
                <a:sym typeface="Source Sans Pro"/>
              </a:rPr>
              <a:t>Sosea</a:t>
            </a:r>
            <a:r>
              <a:rPr lang="en" sz="1600" dirty="0">
                <a:latin typeface="Source Sans Pro"/>
                <a:ea typeface="Source Sans Pro"/>
                <a:cs typeface="Source Sans Pro"/>
                <a:sym typeface="Source Sans Pro"/>
              </a:rPr>
              <a:t>, Cornelia </a:t>
            </a:r>
            <a:r>
              <a:rPr lang="en" sz="1600" dirty="0" err="1">
                <a:latin typeface="Source Sans Pro"/>
                <a:ea typeface="Source Sans Pro"/>
                <a:cs typeface="Source Sans Pro"/>
                <a:sym typeface="Source Sans Pro"/>
              </a:rPr>
              <a:t>Caragea</a:t>
            </a:r>
            <a:r>
              <a:rPr lang="en" sz="1600" dirty="0">
                <a:latin typeface="Source Sans Pro"/>
                <a:ea typeface="Source Sans Pro"/>
                <a:cs typeface="Source Sans Pro"/>
                <a:sym typeface="Source Sans Pro"/>
              </a:rPr>
              <a:t>, </a:t>
            </a:r>
            <a:r>
              <a:rPr lang="en" sz="1600" dirty="0" err="1">
                <a:latin typeface="Source Sans Pro"/>
                <a:ea typeface="Source Sans Pro"/>
                <a:cs typeface="Source Sans Pro"/>
                <a:sym typeface="Source Sans Pro"/>
              </a:rPr>
              <a:t>Junyi</a:t>
            </a:r>
            <a:r>
              <a:rPr lang="en" sz="1600" dirty="0">
                <a:latin typeface="Source Sans Pro"/>
                <a:ea typeface="Source Sans Pro"/>
                <a:cs typeface="Source Sans Pro"/>
                <a:sym typeface="Source Sans Pro"/>
              </a:rPr>
              <a:t> Jessy Li</a:t>
            </a:r>
            <a:endParaRPr sz="1600" dirty="0">
              <a:latin typeface="Source Sans Pro"/>
              <a:ea typeface="Source Sans Pro"/>
              <a:cs typeface="Source Sans Pro"/>
              <a:sym typeface="Source Sans Pro"/>
            </a:endParaRPr>
          </a:p>
          <a:p>
            <a:pPr marL="0" lvl="0" indent="0" algn="ctr" rtl="0">
              <a:lnSpc>
                <a:spcPct val="150000"/>
              </a:lnSpc>
              <a:spcBef>
                <a:spcPts val="0"/>
              </a:spcBef>
              <a:spcAft>
                <a:spcPts val="0"/>
              </a:spcAft>
              <a:buClr>
                <a:schemeClr val="dk1"/>
              </a:buClr>
              <a:buSzPts val="1100"/>
              <a:buFont typeface="Arial"/>
              <a:buNone/>
            </a:pPr>
            <a:r>
              <a:rPr lang="en" sz="1200" dirty="0">
                <a:solidFill>
                  <a:schemeClr val="dk1"/>
                </a:solidFill>
                <a:latin typeface="Source Sans Pro"/>
                <a:ea typeface="Source Sans Pro"/>
                <a:cs typeface="Source Sans Pro"/>
                <a:sym typeface="Source Sans Pro"/>
              </a:rPr>
              <a:t>In </a:t>
            </a:r>
            <a:r>
              <a:rPr lang="en" sz="1200" i="1" dirty="0">
                <a:solidFill>
                  <a:schemeClr val="dk1"/>
                </a:solidFill>
                <a:latin typeface="Source Sans Pro"/>
                <a:ea typeface="Source Sans Pro"/>
                <a:cs typeface="Source Sans Pro"/>
                <a:sym typeface="Source Sans Pro"/>
              </a:rPr>
              <a:t>Proceedings of the 2022 Conference on Empirical Methods in Natural Language Processing (EMNLP 2022)</a:t>
            </a:r>
            <a:endParaRPr sz="1200" i="1" dirty="0">
              <a:latin typeface="Source Sans Pro"/>
              <a:ea typeface="Source Sans Pro"/>
              <a:cs typeface="Source Sans Pro"/>
              <a:sym typeface="Source Sans Pro"/>
            </a:endParaRPr>
          </a:p>
        </p:txBody>
      </p:sp>
      <p:sp>
        <p:nvSpPr>
          <p:cNvPr id="144" name="Rounded Rectangle 143"/>
          <p:cNvSpPr/>
          <p:nvPr/>
        </p:nvSpPr>
        <p:spPr>
          <a:xfrm>
            <a:off x="402336"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5" name="TextBox 144"/>
          <p:cNvSpPr txBox="1"/>
          <p:nvPr/>
        </p:nvSpPr>
        <p:spPr>
          <a:xfrm>
            <a:off x="402336"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Opening</a:t>
            </a:r>
          </a:p>
          <a:p>
            <a:pPr algn="ctr">
              <a:lnSpc>
                <a:spcPct val="90000"/>
              </a:lnSpc>
              <a:spcBef>
                <a:spcPts val="0"/>
              </a:spcBef>
              <a:spcAft>
                <a:spcPts val="0"/>
              </a:spcAft>
            </a:pPr>
            <a:endParaRPr sz="840" b="0" i="0">
              <a:solidFill>
                <a:srgbClr val="787878"/>
              </a:solidFill>
              <a:latin typeface="Aptos"/>
            </a:endParaRPr>
          </a:p>
        </p:txBody>
      </p:sp>
      <p:sp>
        <p:nvSpPr>
          <p:cNvPr id="146" name="Rounded Rectangle 145"/>
          <p:cNvSpPr/>
          <p:nvPr/>
        </p:nvSpPr>
        <p:spPr>
          <a:xfrm>
            <a:off x="1797710" y="36576"/>
            <a:ext cx="1322222" cy="50292"/>
          </a:xfrm>
          <a:prstGeom prst="roundRect">
            <a:avLst/>
          </a:prstGeom>
          <a:solidFill>
            <a:srgbClr val="6F89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7" name="TextBox 146"/>
          <p:cNvSpPr txBox="1"/>
          <p:nvPr/>
        </p:nvSpPr>
        <p:spPr>
          <a:xfrm>
            <a:off x="1797710"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1" i="0">
                <a:solidFill>
                  <a:srgbClr val="6F899A"/>
                </a:solidFill>
                <a:latin typeface="Aptos"/>
              </a:rPr>
              <a:t>Part 1</a:t>
            </a:r>
          </a:p>
          <a:p>
            <a:pPr algn="ctr">
              <a:lnSpc>
                <a:spcPct val="90000"/>
              </a:lnSpc>
              <a:spcBef>
                <a:spcPts val="0"/>
              </a:spcBef>
              <a:spcAft>
                <a:spcPts val="0"/>
              </a:spcAft>
            </a:pPr>
            <a:r>
              <a:rPr sz="570" b="1" i="0">
                <a:solidFill>
                  <a:srgbClr val="AB4D2A"/>
                </a:solidFill>
                <a:latin typeface="Aptos"/>
              </a:rPr>
              <a:t>understanding emotions from text</a:t>
            </a:r>
          </a:p>
        </p:txBody>
      </p:sp>
      <p:sp>
        <p:nvSpPr>
          <p:cNvPr id="148" name="Rounded Rectangle 147"/>
          <p:cNvSpPr/>
          <p:nvPr/>
        </p:nvSpPr>
        <p:spPr>
          <a:xfrm>
            <a:off x="3193084"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9" name="TextBox 148"/>
          <p:cNvSpPr txBox="1"/>
          <p:nvPr/>
        </p:nvSpPr>
        <p:spPr>
          <a:xfrm>
            <a:off x="3193084"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2</a:t>
            </a:r>
          </a:p>
          <a:p>
            <a:pPr algn="ctr">
              <a:lnSpc>
                <a:spcPct val="90000"/>
              </a:lnSpc>
              <a:spcBef>
                <a:spcPts val="0"/>
              </a:spcBef>
              <a:spcAft>
                <a:spcPts val="0"/>
              </a:spcAft>
            </a:pPr>
            <a:r>
              <a:rPr sz="570" b="0" i="0">
                <a:solidFill>
                  <a:srgbClr val="787878"/>
                </a:solidFill>
                <a:latin typeface="Aptos"/>
              </a:rPr>
              <a:t>emotion regulation with llms</a:t>
            </a:r>
          </a:p>
        </p:txBody>
      </p:sp>
      <p:sp>
        <p:nvSpPr>
          <p:cNvPr id="150" name="Rounded Rectangle 149"/>
          <p:cNvSpPr/>
          <p:nvPr/>
        </p:nvSpPr>
        <p:spPr>
          <a:xfrm>
            <a:off x="4588459"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51" name="TextBox 150"/>
          <p:cNvSpPr txBox="1"/>
          <p:nvPr/>
        </p:nvSpPr>
        <p:spPr>
          <a:xfrm>
            <a:off x="4588459"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3</a:t>
            </a:r>
          </a:p>
          <a:p>
            <a:pPr algn="ctr">
              <a:lnSpc>
                <a:spcPct val="90000"/>
              </a:lnSpc>
              <a:spcBef>
                <a:spcPts val="0"/>
              </a:spcBef>
              <a:spcAft>
                <a:spcPts val="0"/>
              </a:spcAft>
            </a:pPr>
            <a:r>
              <a:rPr sz="570" b="0" i="0">
                <a:solidFill>
                  <a:srgbClr val="787878"/>
                </a:solidFill>
                <a:latin typeface="Aptos"/>
              </a:rPr>
              <a:t>sustaining empathy with diverse discourse moves</a:t>
            </a:r>
          </a:p>
        </p:txBody>
      </p:sp>
      <p:sp>
        <p:nvSpPr>
          <p:cNvPr id="152" name="Rounded Rectangle 151"/>
          <p:cNvSpPr/>
          <p:nvPr/>
        </p:nvSpPr>
        <p:spPr>
          <a:xfrm>
            <a:off x="5983833"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53" name="TextBox 152"/>
          <p:cNvSpPr txBox="1"/>
          <p:nvPr/>
        </p:nvSpPr>
        <p:spPr>
          <a:xfrm>
            <a:off x="5983833"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Conclusion</a:t>
            </a:r>
          </a:p>
          <a:p>
            <a:pPr algn="ctr">
              <a:lnSpc>
                <a:spcPct val="90000"/>
              </a:lnSpc>
              <a:spcBef>
                <a:spcPts val="0"/>
              </a:spcBef>
              <a:spcAft>
                <a:spcPts val="0"/>
              </a:spcAft>
            </a:pPr>
            <a:r>
              <a:rPr sz="570" b="0" i="0">
                <a:solidFill>
                  <a:srgbClr val="787878"/>
                </a:solidFill>
                <a:latin typeface="Aptos"/>
              </a:rPr>
              <a:t>takeaways</a:t>
            </a:r>
          </a:p>
        </p:txBody>
      </p:sp>
      <p:pic>
        <p:nvPicPr>
          <p:cNvPr id="3" name="Picture 2" descr="A person wearing glasses and a sweater&#10;&#10;AI-generated content may be incorrect.">
            <a:extLst>
              <a:ext uri="{FF2B5EF4-FFF2-40B4-BE49-F238E27FC236}">
                <a16:creationId xmlns:a16="http://schemas.microsoft.com/office/drawing/2014/main" id="{A4E37661-96B2-6D7B-94B3-D95A7EFB2412}"/>
              </a:ext>
            </a:extLst>
          </p:cNvPr>
          <p:cNvPicPr>
            <a:picLocks noChangeAspect="1"/>
          </p:cNvPicPr>
          <p:nvPr/>
        </p:nvPicPr>
        <p:blipFill rotWithShape="1">
          <a:blip r:embed="rId3"/>
          <a:srcRect t="11044" b="13968"/>
          <a:stretch>
            <a:fillRect/>
          </a:stretch>
        </p:blipFill>
        <p:spPr>
          <a:xfrm>
            <a:off x="1886912" y="3416882"/>
            <a:ext cx="1109005" cy="1107675"/>
          </a:xfrm>
          <a:prstGeom prst="ellipse">
            <a:avLst/>
          </a:prstGeom>
        </p:spPr>
      </p:pic>
      <p:pic>
        <p:nvPicPr>
          <p:cNvPr id="5" name="Picture 4" descr="A person smiling at camera&#10;&#10;AI-generated content may be incorrect.">
            <a:extLst>
              <a:ext uri="{FF2B5EF4-FFF2-40B4-BE49-F238E27FC236}">
                <a16:creationId xmlns:a16="http://schemas.microsoft.com/office/drawing/2014/main" id="{6611DB15-D43A-D9E8-2607-7B2C1E45C080}"/>
              </a:ext>
            </a:extLst>
          </p:cNvPr>
          <p:cNvPicPr>
            <a:picLocks noChangeAspect="1"/>
          </p:cNvPicPr>
          <p:nvPr/>
        </p:nvPicPr>
        <p:blipFill>
          <a:blip r:embed="rId4"/>
          <a:stretch>
            <a:fillRect/>
          </a:stretch>
        </p:blipFill>
        <p:spPr>
          <a:xfrm>
            <a:off x="3288089" y="3415552"/>
            <a:ext cx="1109005" cy="1109005"/>
          </a:xfrm>
          <a:prstGeom prst="ellipse">
            <a:avLst/>
          </a:prstGeom>
        </p:spPr>
      </p:pic>
      <p:pic>
        <p:nvPicPr>
          <p:cNvPr id="7" name="Picture 6">
            <a:extLst>
              <a:ext uri="{FF2B5EF4-FFF2-40B4-BE49-F238E27FC236}">
                <a16:creationId xmlns:a16="http://schemas.microsoft.com/office/drawing/2014/main" id="{C5B48DBD-5781-75C2-9257-C261550A77D3}"/>
              </a:ext>
            </a:extLst>
          </p:cNvPr>
          <p:cNvPicPr>
            <a:picLocks noChangeAspect="1"/>
          </p:cNvPicPr>
          <p:nvPr/>
        </p:nvPicPr>
        <p:blipFill>
          <a:blip r:embed="rId5"/>
          <a:srcRect b="1089"/>
          <a:stretch>
            <a:fillRect/>
          </a:stretch>
        </p:blipFill>
        <p:spPr>
          <a:xfrm>
            <a:off x="4689266" y="3415551"/>
            <a:ext cx="1109004" cy="1109005"/>
          </a:xfrm>
          <a:prstGeom prst="ellipse">
            <a:avLst/>
          </a:prstGeom>
        </p:spPr>
      </p:pic>
      <p:pic>
        <p:nvPicPr>
          <p:cNvPr id="9" name="Picture 8" descr="A person sitting in a chair&#10;&#10;AI-generated content may be incorrect.">
            <a:extLst>
              <a:ext uri="{FF2B5EF4-FFF2-40B4-BE49-F238E27FC236}">
                <a16:creationId xmlns:a16="http://schemas.microsoft.com/office/drawing/2014/main" id="{ECD43882-06A6-F2D0-007B-A50C3FFF3581}"/>
              </a:ext>
            </a:extLst>
          </p:cNvPr>
          <p:cNvPicPr>
            <a:picLocks noChangeAspect="1"/>
          </p:cNvPicPr>
          <p:nvPr/>
        </p:nvPicPr>
        <p:blipFill>
          <a:blip r:embed="rId6"/>
          <a:stretch>
            <a:fillRect/>
          </a:stretch>
        </p:blipFill>
        <p:spPr>
          <a:xfrm>
            <a:off x="6090442" y="3415552"/>
            <a:ext cx="1109004" cy="1109004"/>
          </a:xfrm>
          <a:prstGeom prst="ellipse">
            <a:avLst/>
          </a:prstGeom>
        </p:spPr>
      </p:pic>
      <p:sp>
        <p:nvSpPr>
          <p:cNvPr id="10" name="Slide Number Placeholder 9">
            <a:extLst>
              <a:ext uri="{FF2B5EF4-FFF2-40B4-BE49-F238E27FC236}">
                <a16:creationId xmlns:a16="http://schemas.microsoft.com/office/drawing/2014/main" id="{DC353E42-A659-EE09-35B9-D1B04D7C391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522501"/>
            <a:ext cx="8520600" cy="900000"/>
          </a:xfrm>
        </p:spPr>
        <p:txBody>
          <a:bodyPr/>
          <a:lstStyle/>
          <a:p>
            <a:r>
              <a:rPr lang="en-US" sz="3200" i="1" dirty="0">
                <a:solidFill>
                  <a:srgbClr val="BF5700"/>
                </a:solidFill>
              </a:rPr>
              <a:t>Selected Ph.D. Highlights</a:t>
            </a:r>
          </a:p>
        </p:txBody>
      </p:sp>
      <p:sp>
        <p:nvSpPr>
          <p:cNvPr id="19" name="Rounded Rectangle 18"/>
          <p:cNvSpPr/>
          <p:nvPr/>
        </p:nvSpPr>
        <p:spPr>
          <a:xfrm>
            <a:off x="402336" y="36576"/>
            <a:ext cx="1325880" cy="54864"/>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0" name="TextBox 19"/>
          <p:cNvSpPr txBox="1"/>
          <p:nvPr/>
        </p:nvSpPr>
        <p:spPr>
          <a:xfrm>
            <a:off x="402336"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Opening</a:t>
            </a:r>
          </a:p>
          <a:p>
            <a:pPr algn="ctr">
              <a:lnSpc>
                <a:spcPct val="90000"/>
              </a:lnSpc>
              <a:spcBef>
                <a:spcPts val="0"/>
              </a:spcBef>
              <a:spcAft>
                <a:spcPts val="0"/>
              </a:spcAft>
            </a:pPr>
            <a:endParaRPr sz="840" b="0" i="0">
              <a:solidFill>
                <a:srgbClr val="787878"/>
              </a:solidFill>
              <a:latin typeface="Aptos"/>
            </a:endParaRPr>
          </a:p>
        </p:txBody>
      </p:sp>
      <p:sp>
        <p:nvSpPr>
          <p:cNvPr id="21" name="Rounded Rectangle 20"/>
          <p:cNvSpPr/>
          <p:nvPr/>
        </p:nvSpPr>
        <p:spPr>
          <a:xfrm>
            <a:off x="1797710"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2" name="TextBox 21"/>
          <p:cNvSpPr txBox="1"/>
          <p:nvPr/>
        </p:nvSpPr>
        <p:spPr>
          <a:xfrm>
            <a:off x="1797710"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1</a:t>
            </a:r>
          </a:p>
          <a:p>
            <a:pPr algn="ctr">
              <a:lnSpc>
                <a:spcPct val="90000"/>
              </a:lnSpc>
              <a:spcBef>
                <a:spcPts val="0"/>
              </a:spcBef>
              <a:spcAft>
                <a:spcPts val="0"/>
              </a:spcAft>
            </a:pPr>
            <a:r>
              <a:rPr sz="570" b="0" i="0">
                <a:solidFill>
                  <a:srgbClr val="787878"/>
                </a:solidFill>
                <a:latin typeface="Aptos"/>
              </a:rPr>
              <a:t>understanding emotions from text</a:t>
            </a:r>
          </a:p>
        </p:txBody>
      </p:sp>
      <p:sp>
        <p:nvSpPr>
          <p:cNvPr id="23" name="Rounded Rectangle 22"/>
          <p:cNvSpPr/>
          <p:nvPr/>
        </p:nvSpPr>
        <p:spPr>
          <a:xfrm>
            <a:off x="3193084"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4" name="TextBox 23"/>
          <p:cNvSpPr txBox="1"/>
          <p:nvPr/>
        </p:nvSpPr>
        <p:spPr>
          <a:xfrm>
            <a:off x="3193084"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2</a:t>
            </a:r>
          </a:p>
          <a:p>
            <a:pPr algn="ctr">
              <a:lnSpc>
                <a:spcPct val="90000"/>
              </a:lnSpc>
              <a:spcBef>
                <a:spcPts val="0"/>
              </a:spcBef>
              <a:spcAft>
                <a:spcPts val="0"/>
              </a:spcAft>
            </a:pPr>
            <a:r>
              <a:rPr sz="570" b="0" i="0">
                <a:solidFill>
                  <a:srgbClr val="787878"/>
                </a:solidFill>
                <a:latin typeface="Aptos"/>
              </a:rPr>
              <a:t>emotion regulation with llms</a:t>
            </a:r>
          </a:p>
        </p:txBody>
      </p:sp>
      <p:sp>
        <p:nvSpPr>
          <p:cNvPr id="25" name="Rounded Rectangle 24"/>
          <p:cNvSpPr/>
          <p:nvPr/>
        </p:nvSpPr>
        <p:spPr>
          <a:xfrm>
            <a:off x="4588459"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6" name="TextBox 25"/>
          <p:cNvSpPr txBox="1"/>
          <p:nvPr/>
        </p:nvSpPr>
        <p:spPr>
          <a:xfrm>
            <a:off x="4588459"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3</a:t>
            </a:r>
          </a:p>
          <a:p>
            <a:pPr algn="ctr">
              <a:lnSpc>
                <a:spcPct val="90000"/>
              </a:lnSpc>
              <a:spcBef>
                <a:spcPts val="0"/>
              </a:spcBef>
              <a:spcAft>
                <a:spcPts val="0"/>
              </a:spcAft>
            </a:pPr>
            <a:r>
              <a:rPr sz="570" b="0" i="0">
                <a:solidFill>
                  <a:srgbClr val="787878"/>
                </a:solidFill>
                <a:latin typeface="Aptos"/>
              </a:rPr>
              <a:t>sustaining empathy with diverse discourse moves</a:t>
            </a:r>
          </a:p>
        </p:txBody>
      </p:sp>
      <p:sp>
        <p:nvSpPr>
          <p:cNvPr id="27" name="Rounded Rectangle 26"/>
          <p:cNvSpPr/>
          <p:nvPr/>
        </p:nvSpPr>
        <p:spPr>
          <a:xfrm>
            <a:off x="5983833" y="36576"/>
            <a:ext cx="1322222" cy="50292"/>
          </a:xfrm>
          <a:prstGeom prst="roundRect">
            <a:avLst/>
          </a:prstGeom>
          <a:solidFill>
            <a:srgbClr val="E467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8" name="TextBox 27"/>
          <p:cNvSpPr txBox="1"/>
          <p:nvPr/>
        </p:nvSpPr>
        <p:spPr>
          <a:xfrm>
            <a:off x="5983833"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1" i="0">
                <a:solidFill>
                  <a:srgbClr val="E46767"/>
                </a:solidFill>
                <a:latin typeface="Aptos"/>
              </a:rPr>
              <a:t>Conclusion</a:t>
            </a:r>
          </a:p>
          <a:p>
            <a:pPr algn="ctr">
              <a:lnSpc>
                <a:spcPct val="90000"/>
              </a:lnSpc>
              <a:spcBef>
                <a:spcPts val="0"/>
              </a:spcBef>
              <a:spcAft>
                <a:spcPts val="0"/>
              </a:spcAft>
            </a:pPr>
            <a:r>
              <a:rPr sz="570" b="1" i="0">
                <a:solidFill>
                  <a:srgbClr val="AB4D2A"/>
                </a:solidFill>
                <a:latin typeface="Aptos"/>
              </a:rPr>
              <a:t>takeaways</a:t>
            </a:r>
          </a:p>
        </p:txBody>
      </p:sp>
      <p:sp>
        <p:nvSpPr>
          <p:cNvPr id="30" name="Rounded Rectangle 29"/>
          <p:cNvSpPr/>
          <p:nvPr/>
        </p:nvSpPr>
        <p:spPr>
          <a:xfrm>
            <a:off x="502920" y="1739821"/>
            <a:ext cx="1828800" cy="1664208"/>
          </a:xfrm>
          <a:prstGeom prst="roundRect">
            <a:avLst/>
          </a:prstGeom>
          <a:solidFill>
            <a:srgbClr val="F6F0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1" name="TextBox 30"/>
          <p:cNvSpPr txBox="1"/>
          <p:nvPr/>
        </p:nvSpPr>
        <p:spPr>
          <a:xfrm>
            <a:off x="576072" y="1895269"/>
            <a:ext cx="1682496" cy="894347"/>
          </a:xfrm>
          <a:prstGeom prst="rect">
            <a:avLst/>
          </a:prstGeom>
          <a:noFill/>
        </p:spPr>
        <p:txBody>
          <a:bodyPr wrap="square" lIns="0" tIns="0" rIns="0" bIns="0" anchor="t">
            <a:spAutoFit/>
          </a:bodyPr>
          <a:lstStyle/>
          <a:p>
            <a:pPr algn="ctr">
              <a:lnSpc>
                <a:spcPct val="95000"/>
              </a:lnSpc>
              <a:spcAft>
                <a:spcPts val="200"/>
              </a:spcAft>
            </a:pPr>
            <a:r>
              <a:rPr lang="en-US" sz="3100" b="1" dirty="0">
                <a:solidFill>
                  <a:srgbClr val="BF5700"/>
                </a:solidFill>
                <a:latin typeface="Source Sans Pro"/>
              </a:rPr>
              <a:t>8</a:t>
            </a:r>
            <a:endParaRPr sz="3100" b="1" dirty="0">
              <a:solidFill>
                <a:srgbClr val="BF5700"/>
              </a:solidFill>
              <a:latin typeface="Source Sans Pro"/>
            </a:endParaRPr>
          </a:p>
          <a:p>
            <a:pPr algn="ctr">
              <a:lnSpc>
                <a:spcPct val="100000"/>
              </a:lnSpc>
              <a:spcAft>
                <a:spcPts val="0"/>
              </a:spcAft>
            </a:pPr>
            <a:r>
              <a:rPr sz="1350" b="1" dirty="0">
                <a:solidFill>
                  <a:srgbClr val="222222"/>
                </a:solidFill>
                <a:latin typeface="Source Sans Pro"/>
              </a:rPr>
              <a:t>refereed
conference papers</a:t>
            </a:r>
          </a:p>
        </p:txBody>
      </p:sp>
      <p:sp>
        <p:nvSpPr>
          <p:cNvPr id="32" name="Rounded Rectangle 31"/>
          <p:cNvSpPr/>
          <p:nvPr/>
        </p:nvSpPr>
        <p:spPr>
          <a:xfrm>
            <a:off x="2578608" y="1739821"/>
            <a:ext cx="1828800" cy="1664208"/>
          </a:xfrm>
          <a:prstGeom prst="roundRect">
            <a:avLst/>
          </a:prstGeom>
          <a:solidFill>
            <a:srgbClr val="E8F0F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3" name="TextBox 32"/>
          <p:cNvSpPr txBox="1"/>
          <p:nvPr/>
        </p:nvSpPr>
        <p:spPr>
          <a:xfrm>
            <a:off x="2651760" y="1895269"/>
            <a:ext cx="1682496" cy="1392945"/>
          </a:xfrm>
          <a:prstGeom prst="rect">
            <a:avLst/>
          </a:prstGeom>
          <a:noFill/>
        </p:spPr>
        <p:txBody>
          <a:bodyPr wrap="square" lIns="0" tIns="0" rIns="0" bIns="0" anchor="t">
            <a:spAutoFit/>
          </a:bodyPr>
          <a:lstStyle/>
          <a:p>
            <a:pPr algn="ctr">
              <a:lnSpc>
                <a:spcPct val="95000"/>
              </a:lnSpc>
              <a:spcAft>
                <a:spcPts val="200"/>
              </a:spcAft>
            </a:pPr>
            <a:r>
              <a:rPr lang="en-US" sz="3100" b="1" dirty="0">
                <a:solidFill>
                  <a:srgbClr val="BF5700"/>
                </a:solidFill>
                <a:latin typeface="Source Sans Pro"/>
              </a:rPr>
              <a:t>6</a:t>
            </a:r>
            <a:endParaRPr sz="3100" b="1" dirty="0">
              <a:solidFill>
                <a:srgbClr val="BF5700"/>
              </a:solidFill>
              <a:latin typeface="Source Sans Pro"/>
            </a:endParaRPr>
          </a:p>
          <a:p>
            <a:pPr algn="ctr">
              <a:lnSpc>
                <a:spcPct val="100000"/>
              </a:lnSpc>
              <a:spcAft>
                <a:spcPts val="0"/>
              </a:spcAft>
            </a:pPr>
            <a:r>
              <a:rPr sz="1350" b="1" dirty="0">
                <a:solidFill>
                  <a:srgbClr val="222222"/>
                </a:solidFill>
                <a:latin typeface="Source Sans Pro"/>
              </a:rPr>
              <a:t>first-author /
co-first-author</a:t>
            </a:r>
            <a:endParaRPr lang="en-US" sz="1350" b="1" dirty="0">
              <a:solidFill>
                <a:srgbClr val="222222"/>
              </a:solidFill>
              <a:latin typeface="Source Sans Pro"/>
            </a:endParaRPr>
          </a:p>
          <a:p>
            <a:pPr lvl="0" algn="ctr"/>
            <a:endParaRPr lang="en-US" sz="1080" dirty="0">
              <a:solidFill>
                <a:srgbClr val="6E6E6E"/>
              </a:solidFill>
              <a:latin typeface="Source Sans Pro"/>
            </a:endParaRPr>
          </a:p>
          <a:p>
            <a:pPr lvl="0" algn="ctr"/>
            <a:r>
              <a:rPr lang="en-US" sz="1080" dirty="0">
                <a:solidFill>
                  <a:srgbClr val="6E6E6E"/>
                </a:solidFill>
                <a:latin typeface="Source Sans Pro"/>
              </a:rPr>
              <a:t>ICML x1    COLM x1</a:t>
            </a:r>
          </a:p>
          <a:p>
            <a:pPr lvl="0" algn="ctr"/>
            <a:r>
              <a:rPr lang="en-US" sz="1080" dirty="0">
                <a:solidFill>
                  <a:srgbClr val="6E6E6E"/>
                </a:solidFill>
                <a:latin typeface="Source Sans Pro"/>
              </a:rPr>
              <a:t>EMNLP x2    ACL x1</a:t>
            </a:r>
            <a:endParaRPr dirty="0"/>
          </a:p>
        </p:txBody>
      </p:sp>
      <p:sp>
        <p:nvSpPr>
          <p:cNvPr id="34" name="Rounded Rectangle 33"/>
          <p:cNvSpPr/>
          <p:nvPr/>
        </p:nvSpPr>
        <p:spPr>
          <a:xfrm>
            <a:off x="4654296" y="1739821"/>
            <a:ext cx="1828800" cy="1664208"/>
          </a:xfrm>
          <a:prstGeom prst="roundRect">
            <a:avLst/>
          </a:prstGeom>
          <a:solidFill>
            <a:srgbClr val="EAF4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5" name="TextBox 34"/>
          <p:cNvSpPr txBox="1"/>
          <p:nvPr/>
        </p:nvSpPr>
        <p:spPr>
          <a:xfrm>
            <a:off x="4727448" y="1895269"/>
            <a:ext cx="1682496" cy="1392945"/>
          </a:xfrm>
          <a:prstGeom prst="rect">
            <a:avLst/>
          </a:prstGeom>
          <a:noFill/>
        </p:spPr>
        <p:txBody>
          <a:bodyPr wrap="square" lIns="0" tIns="0" rIns="0" bIns="0" anchor="t">
            <a:spAutoFit/>
          </a:bodyPr>
          <a:lstStyle/>
          <a:p>
            <a:pPr algn="ctr">
              <a:lnSpc>
                <a:spcPct val="95000"/>
              </a:lnSpc>
              <a:spcAft>
                <a:spcPts val="200"/>
              </a:spcAft>
            </a:pPr>
            <a:r>
              <a:rPr sz="3100" b="1" dirty="0">
                <a:solidFill>
                  <a:srgbClr val="BF5700"/>
                </a:solidFill>
                <a:latin typeface="Source Sans Pro"/>
              </a:rPr>
              <a:t>3</a:t>
            </a:r>
          </a:p>
          <a:p>
            <a:pPr algn="ctr">
              <a:lnSpc>
                <a:spcPct val="100000"/>
              </a:lnSpc>
              <a:spcAft>
                <a:spcPts val="0"/>
              </a:spcAft>
            </a:pPr>
            <a:r>
              <a:rPr sz="1350" b="1" dirty="0">
                <a:solidFill>
                  <a:srgbClr val="222222"/>
                </a:solidFill>
                <a:latin typeface="Source Sans Pro"/>
              </a:rPr>
              <a:t>research scientist
internships</a:t>
            </a:r>
          </a:p>
          <a:p>
            <a:pPr algn="ctr">
              <a:lnSpc>
                <a:spcPct val="100000"/>
              </a:lnSpc>
              <a:spcAft>
                <a:spcPts val="0"/>
              </a:spcAft>
            </a:pPr>
            <a:endParaRPr lang="en-US" sz="1080" dirty="0">
              <a:solidFill>
                <a:srgbClr val="6E6E6E"/>
              </a:solidFill>
              <a:latin typeface="Source Sans Pro"/>
            </a:endParaRPr>
          </a:p>
          <a:p>
            <a:pPr algn="ctr">
              <a:lnSpc>
                <a:spcPct val="100000"/>
              </a:lnSpc>
              <a:spcAft>
                <a:spcPts val="0"/>
              </a:spcAft>
            </a:pPr>
            <a:r>
              <a:rPr sz="1080" dirty="0">
                <a:solidFill>
                  <a:srgbClr val="6E6E6E"/>
                </a:solidFill>
                <a:latin typeface="Source Sans Pro"/>
              </a:rPr>
              <a:t>IBM</a:t>
            </a:r>
            <a:r>
              <a:rPr lang="en-US" sz="1080" dirty="0">
                <a:solidFill>
                  <a:srgbClr val="6E6E6E"/>
                </a:solidFill>
                <a:latin typeface="Source Sans Pro"/>
              </a:rPr>
              <a:t> Research x2</a:t>
            </a:r>
          </a:p>
          <a:p>
            <a:pPr algn="ctr">
              <a:lnSpc>
                <a:spcPct val="100000"/>
              </a:lnSpc>
              <a:spcAft>
                <a:spcPts val="0"/>
              </a:spcAft>
            </a:pPr>
            <a:r>
              <a:rPr sz="1080" dirty="0">
                <a:solidFill>
                  <a:srgbClr val="6E6E6E"/>
                </a:solidFill>
                <a:latin typeface="Source Sans Pro"/>
              </a:rPr>
              <a:t>MBZUAI </a:t>
            </a:r>
            <a:r>
              <a:rPr lang="en-US" sz="1080" dirty="0">
                <a:solidFill>
                  <a:srgbClr val="6E6E6E"/>
                </a:solidFill>
                <a:latin typeface="Source Sans Pro"/>
              </a:rPr>
              <a:t>IFM x1</a:t>
            </a:r>
            <a:endParaRPr sz="1080" dirty="0">
              <a:solidFill>
                <a:srgbClr val="6E6E6E"/>
              </a:solidFill>
              <a:latin typeface="Source Sans Pro"/>
            </a:endParaRPr>
          </a:p>
        </p:txBody>
      </p:sp>
      <p:sp>
        <p:nvSpPr>
          <p:cNvPr id="36" name="Rounded Rectangle 35"/>
          <p:cNvSpPr/>
          <p:nvPr/>
        </p:nvSpPr>
        <p:spPr>
          <a:xfrm>
            <a:off x="6729984" y="1739821"/>
            <a:ext cx="1828800" cy="1664208"/>
          </a:xfrm>
          <a:prstGeom prst="roundRect">
            <a:avLst/>
          </a:prstGeom>
          <a:solidFill>
            <a:srgbClr val="F8EC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7" name="TextBox 36"/>
          <p:cNvSpPr txBox="1"/>
          <p:nvPr/>
        </p:nvSpPr>
        <p:spPr>
          <a:xfrm>
            <a:off x="6803136" y="1895269"/>
            <a:ext cx="1682496" cy="1226746"/>
          </a:xfrm>
          <a:prstGeom prst="rect">
            <a:avLst/>
          </a:prstGeom>
          <a:noFill/>
        </p:spPr>
        <p:txBody>
          <a:bodyPr wrap="square" lIns="0" tIns="0" rIns="0" bIns="0" anchor="t">
            <a:spAutoFit/>
          </a:bodyPr>
          <a:lstStyle/>
          <a:p>
            <a:pPr algn="ctr">
              <a:lnSpc>
                <a:spcPct val="95000"/>
              </a:lnSpc>
              <a:spcAft>
                <a:spcPts val="200"/>
              </a:spcAft>
            </a:pPr>
            <a:r>
              <a:rPr sz="3100" b="1" dirty="0">
                <a:solidFill>
                  <a:srgbClr val="BF5700"/>
                </a:solidFill>
                <a:latin typeface="Source Sans Pro"/>
              </a:rPr>
              <a:t>1</a:t>
            </a:r>
          </a:p>
          <a:p>
            <a:pPr algn="ctr">
              <a:lnSpc>
                <a:spcPct val="100000"/>
              </a:lnSpc>
              <a:spcAft>
                <a:spcPts val="0"/>
              </a:spcAft>
            </a:pPr>
            <a:r>
              <a:rPr sz="1350" b="1" dirty="0">
                <a:solidFill>
                  <a:srgbClr val="222222"/>
                </a:solidFill>
                <a:latin typeface="Source Sans Pro"/>
              </a:rPr>
              <a:t>first-authored
U.S. patent</a:t>
            </a:r>
          </a:p>
          <a:p>
            <a:pPr algn="ctr">
              <a:lnSpc>
                <a:spcPct val="100000"/>
              </a:lnSpc>
              <a:spcAft>
                <a:spcPts val="0"/>
              </a:spcAft>
            </a:pPr>
            <a:endParaRPr lang="en-US" sz="1080" dirty="0">
              <a:solidFill>
                <a:srgbClr val="6E6E6E"/>
              </a:solidFill>
              <a:latin typeface="Source Sans Pro"/>
            </a:endParaRPr>
          </a:p>
          <a:p>
            <a:pPr algn="ctr">
              <a:lnSpc>
                <a:spcPct val="100000"/>
              </a:lnSpc>
              <a:spcAft>
                <a:spcPts val="0"/>
              </a:spcAft>
            </a:pPr>
            <a:r>
              <a:rPr sz="1080" dirty="0">
                <a:solidFill>
                  <a:srgbClr val="6E6E6E"/>
                </a:solidFill>
                <a:latin typeface="Source Sans Pro"/>
              </a:rPr>
              <a:t>filed and pending</a:t>
            </a:r>
          </a:p>
        </p:txBody>
      </p:sp>
      <p:sp>
        <p:nvSpPr>
          <p:cNvPr id="38" name="TextBox 37"/>
          <p:cNvSpPr txBox="1"/>
          <p:nvPr/>
        </p:nvSpPr>
        <p:spPr>
          <a:xfrm>
            <a:off x="960120" y="3724069"/>
            <a:ext cx="7269480" cy="475488"/>
          </a:xfrm>
          <a:prstGeom prst="rect">
            <a:avLst/>
          </a:prstGeom>
          <a:noFill/>
        </p:spPr>
        <p:txBody>
          <a:bodyPr wrap="square" lIns="0" tIns="0" rIns="0" bIns="0" anchor="t">
            <a:spAutoFit/>
          </a:bodyPr>
          <a:lstStyle/>
          <a:p>
            <a:pPr algn="ctr">
              <a:lnSpc>
                <a:spcPct val="100000"/>
              </a:lnSpc>
              <a:spcAft>
                <a:spcPts val="0"/>
              </a:spcAft>
            </a:pPr>
            <a:r>
              <a:rPr sz="1500" b="0" dirty="0">
                <a:solidFill>
                  <a:srgbClr val="222222"/>
                </a:solidFill>
                <a:latin typeface="Source Sans Pro"/>
              </a:rPr>
              <a:t>During the Ph.D., this work led to </a:t>
            </a:r>
            <a:r>
              <a:rPr sz="1500" b="1" dirty="0">
                <a:solidFill>
                  <a:srgbClr val="BF5700"/>
                </a:solidFill>
                <a:latin typeface="Source Sans Pro"/>
              </a:rPr>
              <a:t>peer-reviewed publications</a:t>
            </a:r>
            <a:r>
              <a:rPr sz="1500" b="0" dirty="0">
                <a:solidFill>
                  <a:srgbClr val="222222"/>
                </a:solidFill>
                <a:latin typeface="Source Sans Pro"/>
              </a:rPr>
              <a:t>, </a:t>
            </a:r>
            <a:r>
              <a:rPr sz="1500" b="1" dirty="0">
                <a:solidFill>
                  <a:srgbClr val="BF5700"/>
                </a:solidFill>
                <a:latin typeface="Source Sans Pro"/>
              </a:rPr>
              <a:t>industrial research internships</a:t>
            </a:r>
            <a:r>
              <a:rPr sz="1500" b="0" dirty="0">
                <a:solidFill>
                  <a:srgbClr val="222222"/>
                </a:solidFill>
                <a:latin typeface="Source Sans Pro"/>
              </a:rPr>
              <a:t>, and </a:t>
            </a:r>
            <a:r>
              <a:rPr sz="1500" b="1" dirty="0">
                <a:solidFill>
                  <a:srgbClr val="BF5700"/>
                </a:solidFill>
                <a:latin typeface="Source Sans Pro"/>
              </a:rPr>
              <a:t>technology transfer</a:t>
            </a:r>
            <a:r>
              <a:rPr sz="1500" b="0" dirty="0">
                <a:solidFill>
                  <a:srgbClr val="222222"/>
                </a:solidFill>
                <a:latin typeface="Source Sans Pro"/>
              </a:rPr>
              <a:t>.</a:t>
            </a:r>
          </a:p>
        </p:txBody>
      </p:sp>
      <p:sp>
        <p:nvSpPr>
          <p:cNvPr id="3" name="Slide Number Placeholder 2">
            <a:extLst>
              <a:ext uri="{FF2B5EF4-FFF2-40B4-BE49-F238E27FC236}">
                <a16:creationId xmlns:a16="http://schemas.microsoft.com/office/drawing/2014/main" id="{B9425686-F0B7-05B3-06F2-283080A56D4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40</a:t>
            </a:fld>
            <a:endParaRPr lang="en"/>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13080-66DD-235D-DB91-0B123ED31D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E64809-6A5E-0A54-4630-8ACAED83B133}"/>
              </a:ext>
            </a:extLst>
          </p:cNvPr>
          <p:cNvSpPr>
            <a:spLocks noGrp="1"/>
          </p:cNvSpPr>
          <p:nvPr>
            <p:ph type="title"/>
          </p:nvPr>
        </p:nvSpPr>
        <p:spPr/>
        <p:txBody>
          <a:bodyPr>
            <a:normAutofit fontScale="90000"/>
          </a:bodyPr>
          <a:lstStyle/>
          <a:p>
            <a:r>
              <a:rPr lang="en-US" sz="3200" dirty="0"/>
              <a:t>Many thanks to my mentors &amp; collaborators!</a:t>
            </a:r>
            <a:endParaRPr sz="3200" b="1" dirty="0"/>
          </a:p>
        </p:txBody>
      </p:sp>
      <p:sp>
        <p:nvSpPr>
          <p:cNvPr id="4" name="Rounded Rectangle 3">
            <a:extLst>
              <a:ext uri="{FF2B5EF4-FFF2-40B4-BE49-F238E27FC236}">
                <a16:creationId xmlns:a16="http://schemas.microsoft.com/office/drawing/2014/main" id="{FD81CA48-108A-BEFA-EAA6-0179586D787F}"/>
              </a:ext>
            </a:extLst>
          </p:cNvPr>
          <p:cNvSpPr/>
          <p:nvPr/>
        </p:nvSpPr>
        <p:spPr>
          <a:xfrm>
            <a:off x="402336"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TextBox 4">
            <a:extLst>
              <a:ext uri="{FF2B5EF4-FFF2-40B4-BE49-F238E27FC236}">
                <a16:creationId xmlns:a16="http://schemas.microsoft.com/office/drawing/2014/main" id="{FBEDF80A-CFBF-0462-29B8-AF5CD7BDBDAA}"/>
              </a:ext>
            </a:extLst>
          </p:cNvPr>
          <p:cNvSpPr txBox="1"/>
          <p:nvPr/>
        </p:nvSpPr>
        <p:spPr>
          <a:xfrm>
            <a:off x="402336"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Opening</a:t>
            </a:r>
          </a:p>
          <a:p>
            <a:pPr algn="ctr">
              <a:lnSpc>
                <a:spcPct val="90000"/>
              </a:lnSpc>
              <a:spcBef>
                <a:spcPts val="0"/>
              </a:spcBef>
              <a:spcAft>
                <a:spcPts val="0"/>
              </a:spcAft>
            </a:pPr>
            <a:endParaRPr sz="840" b="0" i="0">
              <a:solidFill>
                <a:srgbClr val="787878"/>
              </a:solidFill>
              <a:latin typeface="Aptos"/>
            </a:endParaRPr>
          </a:p>
        </p:txBody>
      </p:sp>
      <p:sp>
        <p:nvSpPr>
          <p:cNvPr id="6" name="Rounded Rectangle 5">
            <a:extLst>
              <a:ext uri="{FF2B5EF4-FFF2-40B4-BE49-F238E27FC236}">
                <a16:creationId xmlns:a16="http://schemas.microsoft.com/office/drawing/2014/main" id="{C96FC426-E14F-9926-894F-B81D0441BB57}"/>
              </a:ext>
            </a:extLst>
          </p:cNvPr>
          <p:cNvSpPr/>
          <p:nvPr/>
        </p:nvSpPr>
        <p:spPr>
          <a:xfrm>
            <a:off x="1797710"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TextBox 6">
            <a:extLst>
              <a:ext uri="{FF2B5EF4-FFF2-40B4-BE49-F238E27FC236}">
                <a16:creationId xmlns:a16="http://schemas.microsoft.com/office/drawing/2014/main" id="{20CBEAB6-0AD9-F3BE-C4A6-C93BC69CB07F}"/>
              </a:ext>
            </a:extLst>
          </p:cNvPr>
          <p:cNvSpPr txBox="1"/>
          <p:nvPr/>
        </p:nvSpPr>
        <p:spPr>
          <a:xfrm>
            <a:off x="1797710"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1</a:t>
            </a:r>
          </a:p>
          <a:p>
            <a:pPr algn="ctr">
              <a:lnSpc>
                <a:spcPct val="90000"/>
              </a:lnSpc>
              <a:spcBef>
                <a:spcPts val="0"/>
              </a:spcBef>
              <a:spcAft>
                <a:spcPts val="0"/>
              </a:spcAft>
            </a:pPr>
            <a:r>
              <a:rPr sz="570" b="0" i="0">
                <a:solidFill>
                  <a:srgbClr val="787878"/>
                </a:solidFill>
                <a:latin typeface="Aptos"/>
              </a:rPr>
              <a:t>understanding emotions from text</a:t>
            </a:r>
          </a:p>
        </p:txBody>
      </p:sp>
      <p:sp>
        <p:nvSpPr>
          <p:cNvPr id="8" name="Rounded Rectangle 7">
            <a:extLst>
              <a:ext uri="{FF2B5EF4-FFF2-40B4-BE49-F238E27FC236}">
                <a16:creationId xmlns:a16="http://schemas.microsoft.com/office/drawing/2014/main" id="{A7D42267-93DD-A503-A06E-2C89965128FB}"/>
              </a:ext>
            </a:extLst>
          </p:cNvPr>
          <p:cNvSpPr/>
          <p:nvPr/>
        </p:nvSpPr>
        <p:spPr>
          <a:xfrm>
            <a:off x="3193084"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TextBox 8">
            <a:extLst>
              <a:ext uri="{FF2B5EF4-FFF2-40B4-BE49-F238E27FC236}">
                <a16:creationId xmlns:a16="http://schemas.microsoft.com/office/drawing/2014/main" id="{30A3CB92-708B-35A0-A56E-CEC0F667082C}"/>
              </a:ext>
            </a:extLst>
          </p:cNvPr>
          <p:cNvSpPr txBox="1"/>
          <p:nvPr/>
        </p:nvSpPr>
        <p:spPr>
          <a:xfrm>
            <a:off x="3193084"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2</a:t>
            </a:r>
          </a:p>
          <a:p>
            <a:pPr algn="ctr">
              <a:lnSpc>
                <a:spcPct val="90000"/>
              </a:lnSpc>
              <a:spcBef>
                <a:spcPts val="0"/>
              </a:spcBef>
              <a:spcAft>
                <a:spcPts val="0"/>
              </a:spcAft>
            </a:pPr>
            <a:r>
              <a:rPr sz="570" b="0" i="0">
                <a:solidFill>
                  <a:srgbClr val="787878"/>
                </a:solidFill>
                <a:latin typeface="Aptos"/>
              </a:rPr>
              <a:t>emotion regulation with llms</a:t>
            </a:r>
          </a:p>
        </p:txBody>
      </p:sp>
      <p:sp>
        <p:nvSpPr>
          <p:cNvPr id="10" name="Rounded Rectangle 9">
            <a:extLst>
              <a:ext uri="{FF2B5EF4-FFF2-40B4-BE49-F238E27FC236}">
                <a16:creationId xmlns:a16="http://schemas.microsoft.com/office/drawing/2014/main" id="{A23CC120-4B03-4280-F30F-FB1C7CA0478E}"/>
              </a:ext>
            </a:extLst>
          </p:cNvPr>
          <p:cNvSpPr/>
          <p:nvPr/>
        </p:nvSpPr>
        <p:spPr>
          <a:xfrm>
            <a:off x="4588459"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1" name="TextBox 10">
            <a:extLst>
              <a:ext uri="{FF2B5EF4-FFF2-40B4-BE49-F238E27FC236}">
                <a16:creationId xmlns:a16="http://schemas.microsoft.com/office/drawing/2014/main" id="{86BE1F41-CB8F-F032-CEED-E23AA397C2B0}"/>
              </a:ext>
            </a:extLst>
          </p:cNvPr>
          <p:cNvSpPr txBox="1"/>
          <p:nvPr/>
        </p:nvSpPr>
        <p:spPr>
          <a:xfrm>
            <a:off x="4588459"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3</a:t>
            </a:r>
          </a:p>
          <a:p>
            <a:pPr algn="ctr">
              <a:lnSpc>
                <a:spcPct val="90000"/>
              </a:lnSpc>
              <a:spcBef>
                <a:spcPts val="0"/>
              </a:spcBef>
              <a:spcAft>
                <a:spcPts val="0"/>
              </a:spcAft>
            </a:pPr>
            <a:r>
              <a:rPr sz="570" b="0" i="0">
                <a:solidFill>
                  <a:srgbClr val="787878"/>
                </a:solidFill>
                <a:latin typeface="Aptos"/>
              </a:rPr>
              <a:t>sustaining empathy with diverse discourse moves</a:t>
            </a:r>
          </a:p>
        </p:txBody>
      </p:sp>
      <p:sp>
        <p:nvSpPr>
          <p:cNvPr id="12" name="Rounded Rectangle 11">
            <a:extLst>
              <a:ext uri="{FF2B5EF4-FFF2-40B4-BE49-F238E27FC236}">
                <a16:creationId xmlns:a16="http://schemas.microsoft.com/office/drawing/2014/main" id="{0ED0A795-CC18-C705-BE63-3AFCC222B2FB}"/>
              </a:ext>
            </a:extLst>
          </p:cNvPr>
          <p:cNvSpPr/>
          <p:nvPr/>
        </p:nvSpPr>
        <p:spPr>
          <a:xfrm>
            <a:off x="5983833" y="36576"/>
            <a:ext cx="1322222" cy="50292"/>
          </a:xfrm>
          <a:prstGeom prst="roundRect">
            <a:avLst/>
          </a:prstGeom>
          <a:solidFill>
            <a:srgbClr val="E467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3" name="TextBox 12">
            <a:extLst>
              <a:ext uri="{FF2B5EF4-FFF2-40B4-BE49-F238E27FC236}">
                <a16:creationId xmlns:a16="http://schemas.microsoft.com/office/drawing/2014/main" id="{06DB2605-662D-06B7-8F41-C266593B5600}"/>
              </a:ext>
            </a:extLst>
          </p:cNvPr>
          <p:cNvSpPr txBox="1"/>
          <p:nvPr/>
        </p:nvSpPr>
        <p:spPr>
          <a:xfrm>
            <a:off x="5983833"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1" i="0">
                <a:solidFill>
                  <a:srgbClr val="E46767"/>
                </a:solidFill>
                <a:latin typeface="Aptos"/>
              </a:rPr>
              <a:t>Conclusion</a:t>
            </a:r>
          </a:p>
          <a:p>
            <a:pPr algn="ctr">
              <a:lnSpc>
                <a:spcPct val="90000"/>
              </a:lnSpc>
              <a:spcBef>
                <a:spcPts val="0"/>
              </a:spcBef>
              <a:spcAft>
                <a:spcPts val="0"/>
              </a:spcAft>
            </a:pPr>
            <a:r>
              <a:rPr sz="570" b="1" i="0">
                <a:solidFill>
                  <a:srgbClr val="AB4D2A"/>
                </a:solidFill>
                <a:latin typeface="Aptos"/>
              </a:rPr>
              <a:t>takeaways</a:t>
            </a:r>
          </a:p>
        </p:txBody>
      </p:sp>
      <p:pic>
        <p:nvPicPr>
          <p:cNvPr id="17" name="Picture 16" descr="A person sitting in a chair&#10;&#10;AI-generated content may be incorrect.">
            <a:extLst>
              <a:ext uri="{FF2B5EF4-FFF2-40B4-BE49-F238E27FC236}">
                <a16:creationId xmlns:a16="http://schemas.microsoft.com/office/drawing/2014/main" id="{C70C9932-9393-EADF-FA34-AFE7C22A1ADE}"/>
              </a:ext>
            </a:extLst>
          </p:cNvPr>
          <p:cNvPicPr>
            <a:picLocks noChangeAspect="1"/>
          </p:cNvPicPr>
          <p:nvPr/>
        </p:nvPicPr>
        <p:blipFill>
          <a:blip r:embed="rId2"/>
          <a:stretch>
            <a:fillRect/>
          </a:stretch>
        </p:blipFill>
        <p:spPr>
          <a:xfrm>
            <a:off x="3597358" y="1987457"/>
            <a:ext cx="1949284" cy="1949284"/>
          </a:xfrm>
          <a:prstGeom prst="ellipse">
            <a:avLst/>
          </a:prstGeom>
        </p:spPr>
      </p:pic>
      <p:pic>
        <p:nvPicPr>
          <p:cNvPr id="23" name="Picture 22" descr="A person smiling at camera&#10;&#10;AI-generated content may be incorrect.">
            <a:extLst>
              <a:ext uri="{FF2B5EF4-FFF2-40B4-BE49-F238E27FC236}">
                <a16:creationId xmlns:a16="http://schemas.microsoft.com/office/drawing/2014/main" id="{91AB7256-31BC-66C3-C714-0E1B5E8B5036}"/>
              </a:ext>
            </a:extLst>
          </p:cNvPr>
          <p:cNvPicPr>
            <a:picLocks noChangeAspect="1"/>
          </p:cNvPicPr>
          <p:nvPr/>
        </p:nvPicPr>
        <p:blipFill>
          <a:blip r:embed="rId3"/>
          <a:stretch>
            <a:fillRect/>
          </a:stretch>
        </p:blipFill>
        <p:spPr>
          <a:xfrm>
            <a:off x="6602460" y="4092025"/>
            <a:ext cx="997267" cy="997267"/>
          </a:xfrm>
          <a:prstGeom prst="ellipse">
            <a:avLst/>
          </a:prstGeom>
        </p:spPr>
      </p:pic>
      <p:pic>
        <p:nvPicPr>
          <p:cNvPr id="25" name="Picture 24" descr="A person smiling at the camera&#10;&#10;AI-generated content may be incorrect.">
            <a:extLst>
              <a:ext uri="{FF2B5EF4-FFF2-40B4-BE49-F238E27FC236}">
                <a16:creationId xmlns:a16="http://schemas.microsoft.com/office/drawing/2014/main" id="{EB12ABAA-DBD0-4045-C7B4-6F908B31EB9B}"/>
              </a:ext>
            </a:extLst>
          </p:cNvPr>
          <p:cNvPicPr>
            <a:picLocks noChangeAspect="1"/>
          </p:cNvPicPr>
          <p:nvPr/>
        </p:nvPicPr>
        <p:blipFill>
          <a:blip r:embed="rId4"/>
          <a:stretch>
            <a:fillRect/>
          </a:stretch>
        </p:blipFill>
        <p:spPr>
          <a:xfrm>
            <a:off x="7745657" y="2571750"/>
            <a:ext cx="1163994" cy="1163994"/>
          </a:xfrm>
          <a:prstGeom prst="ellipse">
            <a:avLst/>
          </a:prstGeom>
        </p:spPr>
      </p:pic>
      <p:pic>
        <p:nvPicPr>
          <p:cNvPr id="29" name="Picture 28" descr="A person smiling at the camera&#10;&#10;AI-generated content may be incorrect.">
            <a:extLst>
              <a:ext uri="{FF2B5EF4-FFF2-40B4-BE49-F238E27FC236}">
                <a16:creationId xmlns:a16="http://schemas.microsoft.com/office/drawing/2014/main" id="{C608D197-4CD5-0569-2272-C75D744B7FED}"/>
              </a:ext>
            </a:extLst>
          </p:cNvPr>
          <p:cNvPicPr>
            <a:picLocks noChangeAspect="1"/>
          </p:cNvPicPr>
          <p:nvPr/>
        </p:nvPicPr>
        <p:blipFill>
          <a:blip r:embed="rId5"/>
          <a:stretch>
            <a:fillRect/>
          </a:stretch>
        </p:blipFill>
        <p:spPr>
          <a:xfrm>
            <a:off x="372825" y="2469458"/>
            <a:ext cx="1143714" cy="1143714"/>
          </a:xfrm>
          <a:prstGeom prst="ellipse">
            <a:avLst/>
          </a:prstGeom>
        </p:spPr>
      </p:pic>
      <p:pic>
        <p:nvPicPr>
          <p:cNvPr id="31" name="Picture 30" descr="A person wearing a black jacket and a scarf&#10;&#10;AI-generated content may be incorrect.">
            <a:extLst>
              <a:ext uri="{FF2B5EF4-FFF2-40B4-BE49-F238E27FC236}">
                <a16:creationId xmlns:a16="http://schemas.microsoft.com/office/drawing/2014/main" id="{7259025B-26F8-E2B5-2DDD-9F6F175FB6E7}"/>
              </a:ext>
            </a:extLst>
          </p:cNvPr>
          <p:cNvPicPr>
            <a:picLocks noChangeAspect="1"/>
          </p:cNvPicPr>
          <p:nvPr/>
        </p:nvPicPr>
        <p:blipFill rotWithShape="1">
          <a:blip r:embed="rId6"/>
          <a:srcRect t="3545" b="3545"/>
          <a:stretch>
            <a:fillRect/>
          </a:stretch>
        </p:blipFill>
        <p:spPr>
          <a:xfrm>
            <a:off x="1697740" y="2118223"/>
            <a:ext cx="1655917" cy="1655917"/>
          </a:xfrm>
          <a:prstGeom prst="ellipse">
            <a:avLst/>
          </a:prstGeom>
        </p:spPr>
      </p:pic>
      <p:pic>
        <p:nvPicPr>
          <p:cNvPr id="33" name="Picture 32" descr="A person wearing a dress and a white sash&#10;&#10;AI-generated content may be incorrect.">
            <a:extLst>
              <a:ext uri="{FF2B5EF4-FFF2-40B4-BE49-F238E27FC236}">
                <a16:creationId xmlns:a16="http://schemas.microsoft.com/office/drawing/2014/main" id="{A87FD281-CC62-BE7C-A1A7-8EBDE9283C64}"/>
              </a:ext>
            </a:extLst>
          </p:cNvPr>
          <p:cNvPicPr>
            <a:picLocks noChangeAspect="1"/>
          </p:cNvPicPr>
          <p:nvPr/>
        </p:nvPicPr>
        <p:blipFill rotWithShape="1">
          <a:blip r:embed="rId7"/>
          <a:srcRect t="6115" b="13885"/>
          <a:stretch>
            <a:fillRect/>
          </a:stretch>
        </p:blipFill>
        <p:spPr>
          <a:xfrm>
            <a:off x="7926874" y="3919194"/>
            <a:ext cx="871369" cy="871369"/>
          </a:xfrm>
          <a:prstGeom prst="ellipse">
            <a:avLst/>
          </a:prstGeom>
        </p:spPr>
      </p:pic>
      <p:pic>
        <p:nvPicPr>
          <p:cNvPr id="35" name="Picture 34" descr="A person with long hair&#10;&#10;AI-generated content may be incorrect.">
            <a:extLst>
              <a:ext uri="{FF2B5EF4-FFF2-40B4-BE49-F238E27FC236}">
                <a16:creationId xmlns:a16="http://schemas.microsoft.com/office/drawing/2014/main" id="{405802D5-7C96-92DC-0917-0C996B767FFC}"/>
              </a:ext>
            </a:extLst>
          </p:cNvPr>
          <p:cNvPicPr>
            <a:picLocks noChangeAspect="1"/>
          </p:cNvPicPr>
          <p:nvPr/>
        </p:nvPicPr>
        <p:blipFill>
          <a:blip r:embed="rId8"/>
          <a:stretch>
            <a:fillRect/>
          </a:stretch>
        </p:blipFill>
        <p:spPr>
          <a:xfrm>
            <a:off x="39995" y="1061097"/>
            <a:ext cx="1143714" cy="1143714"/>
          </a:xfrm>
          <a:prstGeom prst="ellipse">
            <a:avLst/>
          </a:prstGeom>
        </p:spPr>
      </p:pic>
      <p:pic>
        <p:nvPicPr>
          <p:cNvPr id="37" name="Picture 36">
            <a:extLst>
              <a:ext uri="{FF2B5EF4-FFF2-40B4-BE49-F238E27FC236}">
                <a16:creationId xmlns:a16="http://schemas.microsoft.com/office/drawing/2014/main" id="{CB94CF73-A314-EEC8-6DD6-CFE3DD16BCBE}"/>
              </a:ext>
            </a:extLst>
          </p:cNvPr>
          <p:cNvPicPr>
            <a:picLocks noChangeAspect="1"/>
          </p:cNvPicPr>
          <p:nvPr/>
        </p:nvPicPr>
        <p:blipFill rotWithShape="1">
          <a:blip r:embed="rId9"/>
          <a:srcRect t="545" b="545"/>
          <a:stretch>
            <a:fillRect/>
          </a:stretch>
        </p:blipFill>
        <p:spPr>
          <a:xfrm>
            <a:off x="4642192" y="1009568"/>
            <a:ext cx="997266" cy="997266"/>
          </a:xfrm>
          <a:prstGeom prst="ellipse">
            <a:avLst/>
          </a:prstGeom>
        </p:spPr>
      </p:pic>
      <p:pic>
        <p:nvPicPr>
          <p:cNvPr id="39" name="Picture 38" descr="A person in a suit with his arms crossed&#10;&#10;AI-generated content may be incorrect.">
            <a:extLst>
              <a:ext uri="{FF2B5EF4-FFF2-40B4-BE49-F238E27FC236}">
                <a16:creationId xmlns:a16="http://schemas.microsoft.com/office/drawing/2014/main" id="{D9D38F9A-28C6-EB8F-C41D-C78ED32AB420}"/>
              </a:ext>
            </a:extLst>
          </p:cNvPr>
          <p:cNvPicPr>
            <a:picLocks noChangeAspect="1"/>
          </p:cNvPicPr>
          <p:nvPr/>
        </p:nvPicPr>
        <p:blipFill rotWithShape="1">
          <a:blip r:embed="rId10"/>
          <a:srcRect t="-276" b="24178"/>
          <a:stretch>
            <a:fillRect/>
          </a:stretch>
        </p:blipFill>
        <p:spPr>
          <a:xfrm>
            <a:off x="5756570" y="2215336"/>
            <a:ext cx="1791879" cy="1791879"/>
          </a:xfrm>
          <a:prstGeom prst="ellipse">
            <a:avLst/>
          </a:prstGeom>
        </p:spPr>
      </p:pic>
      <p:pic>
        <p:nvPicPr>
          <p:cNvPr id="41" name="Picture 40" descr="A person with a beard smiling&#10;&#10;AI-generated content may be incorrect.">
            <a:extLst>
              <a:ext uri="{FF2B5EF4-FFF2-40B4-BE49-F238E27FC236}">
                <a16:creationId xmlns:a16="http://schemas.microsoft.com/office/drawing/2014/main" id="{9D562E3A-45CD-8115-94DC-6CEE398768CC}"/>
              </a:ext>
            </a:extLst>
          </p:cNvPr>
          <p:cNvPicPr>
            <a:picLocks noChangeAspect="1"/>
          </p:cNvPicPr>
          <p:nvPr/>
        </p:nvPicPr>
        <p:blipFill rotWithShape="1">
          <a:blip r:embed="rId11"/>
          <a:srcRect l="149" t="1925" r="-149" b="9231"/>
          <a:stretch>
            <a:fillRect/>
          </a:stretch>
        </p:blipFill>
        <p:spPr>
          <a:xfrm>
            <a:off x="184581" y="3813947"/>
            <a:ext cx="1143714" cy="1143714"/>
          </a:xfrm>
          <a:prstGeom prst="ellipse">
            <a:avLst/>
          </a:prstGeom>
        </p:spPr>
      </p:pic>
      <p:pic>
        <p:nvPicPr>
          <p:cNvPr id="43" name="Picture 42" descr="A person with long hair smiling&#10;&#10;AI-generated content may be incorrect.">
            <a:extLst>
              <a:ext uri="{FF2B5EF4-FFF2-40B4-BE49-F238E27FC236}">
                <a16:creationId xmlns:a16="http://schemas.microsoft.com/office/drawing/2014/main" id="{9FB40F9E-C880-A802-41B0-9CE030978F88}"/>
              </a:ext>
            </a:extLst>
          </p:cNvPr>
          <p:cNvPicPr>
            <a:picLocks noChangeAspect="1"/>
          </p:cNvPicPr>
          <p:nvPr/>
        </p:nvPicPr>
        <p:blipFill>
          <a:blip r:embed="rId12"/>
          <a:stretch>
            <a:fillRect/>
          </a:stretch>
        </p:blipFill>
        <p:spPr>
          <a:xfrm>
            <a:off x="2443604" y="1028692"/>
            <a:ext cx="1071659" cy="1071659"/>
          </a:xfrm>
          <a:prstGeom prst="ellipse">
            <a:avLst/>
          </a:prstGeom>
        </p:spPr>
      </p:pic>
      <p:pic>
        <p:nvPicPr>
          <p:cNvPr id="45" name="Picture 44" descr="A person standing in front of a tree&#10;&#10;AI-generated content may be incorrect.">
            <a:extLst>
              <a:ext uri="{FF2B5EF4-FFF2-40B4-BE49-F238E27FC236}">
                <a16:creationId xmlns:a16="http://schemas.microsoft.com/office/drawing/2014/main" id="{7EAAF628-4FEB-24E9-D187-0E5D72925BA4}"/>
              </a:ext>
            </a:extLst>
          </p:cNvPr>
          <p:cNvPicPr>
            <a:picLocks noChangeAspect="1"/>
          </p:cNvPicPr>
          <p:nvPr/>
        </p:nvPicPr>
        <p:blipFill rotWithShape="1">
          <a:blip r:embed="rId13"/>
          <a:srcRect l="8750" r="8750"/>
          <a:stretch>
            <a:fillRect/>
          </a:stretch>
        </p:blipFill>
        <p:spPr>
          <a:xfrm>
            <a:off x="3587193" y="1017859"/>
            <a:ext cx="953297" cy="953297"/>
          </a:xfrm>
          <a:prstGeom prst="ellipse">
            <a:avLst/>
          </a:prstGeom>
        </p:spPr>
      </p:pic>
      <p:sp>
        <p:nvSpPr>
          <p:cNvPr id="46" name="Slide Number Placeholder 45">
            <a:extLst>
              <a:ext uri="{FF2B5EF4-FFF2-40B4-BE49-F238E27FC236}">
                <a16:creationId xmlns:a16="http://schemas.microsoft.com/office/drawing/2014/main" id="{89E801FD-551E-B9C3-27ED-9C3C6723ED0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41</a:t>
            </a:fld>
            <a:endParaRPr lang="en"/>
          </a:p>
        </p:txBody>
      </p:sp>
      <p:pic>
        <p:nvPicPr>
          <p:cNvPr id="48" name="Picture 47" descr="A person wearing a hat&#10;&#10;AI-generated content may be incorrect.">
            <a:extLst>
              <a:ext uri="{FF2B5EF4-FFF2-40B4-BE49-F238E27FC236}">
                <a16:creationId xmlns:a16="http://schemas.microsoft.com/office/drawing/2014/main" id="{E186605F-ACAE-2ACF-4615-8AD87AD9896D}"/>
              </a:ext>
            </a:extLst>
          </p:cNvPr>
          <p:cNvPicPr>
            <a:picLocks noChangeAspect="1"/>
          </p:cNvPicPr>
          <p:nvPr/>
        </p:nvPicPr>
        <p:blipFill rotWithShape="1">
          <a:blip r:embed="rId14"/>
          <a:srcRect l="29509" t="634" r="18879" b="-634"/>
          <a:stretch>
            <a:fillRect/>
          </a:stretch>
        </p:blipFill>
        <p:spPr>
          <a:xfrm>
            <a:off x="4942460" y="3959510"/>
            <a:ext cx="1147414" cy="1147414"/>
          </a:xfrm>
          <a:prstGeom prst="ellipse">
            <a:avLst/>
          </a:prstGeom>
        </p:spPr>
      </p:pic>
      <p:pic>
        <p:nvPicPr>
          <p:cNvPr id="50" name="Picture 49" descr="A person wearing glasses and a blue jacket&#10;&#10;AI-generated content may be incorrect.">
            <a:extLst>
              <a:ext uri="{FF2B5EF4-FFF2-40B4-BE49-F238E27FC236}">
                <a16:creationId xmlns:a16="http://schemas.microsoft.com/office/drawing/2014/main" id="{6CEBF999-C00F-D98A-BA94-547D238915B1}"/>
              </a:ext>
            </a:extLst>
          </p:cNvPr>
          <p:cNvPicPr>
            <a:picLocks noChangeAspect="1"/>
          </p:cNvPicPr>
          <p:nvPr/>
        </p:nvPicPr>
        <p:blipFill rotWithShape="1">
          <a:blip r:embed="rId15"/>
          <a:srcRect/>
          <a:stretch>
            <a:fillRect/>
          </a:stretch>
        </p:blipFill>
        <p:spPr>
          <a:xfrm>
            <a:off x="1724558" y="3958081"/>
            <a:ext cx="1084460" cy="1084460"/>
          </a:xfrm>
          <a:prstGeom prst="ellipse">
            <a:avLst/>
          </a:prstGeom>
        </p:spPr>
      </p:pic>
      <p:pic>
        <p:nvPicPr>
          <p:cNvPr id="52" name="Picture 51" descr="A person in a blue shirt&#10;&#10;AI-generated content may be incorrect.">
            <a:extLst>
              <a:ext uri="{FF2B5EF4-FFF2-40B4-BE49-F238E27FC236}">
                <a16:creationId xmlns:a16="http://schemas.microsoft.com/office/drawing/2014/main" id="{C1ADC1A1-B0A3-6389-41A2-C9AB77F2792E}"/>
              </a:ext>
            </a:extLst>
          </p:cNvPr>
          <p:cNvPicPr>
            <a:picLocks noChangeAspect="1"/>
          </p:cNvPicPr>
          <p:nvPr/>
        </p:nvPicPr>
        <p:blipFill rotWithShape="1">
          <a:blip r:embed="rId16"/>
          <a:srcRect t="3233" b="16767"/>
          <a:stretch>
            <a:fillRect/>
          </a:stretch>
        </p:blipFill>
        <p:spPr>
          <a:xfrm>
            <a:off x="5734349" y="1058153"/>
            <a:ext cx="1072373" cy="1072373"/>
          </a:xfrm>
          <a:prstGeom prst="ellipse">
            <a:avLst/>
          </a:prstGeom>
        </p:spPr>
      </p:pic>
      <p:pic>
        <p:nvPicPr>
          <p:cNvPr id="16" name="Picture 15">
            <a:extLst>
              <a:ext uri="{FF2B5EF4-FFF2-40B4-BE49-F238E27FC236}">
                <a16:creationId xmlns:a16="http://schemas.microsoft.com/office/drawing/2014/main" id="{BBEA84ED-8D4B-2CC7-F144-A6837CECBBD1}"/>
              </a:ext>
            </a:extLst>
          </p:cNvPr>
          <p:cNvPicPr>
            <a:picLocks noChangeAspect="1"/>
          </p:cNvPicPr>
          <p:nvPr/>
        </p:nvPicPr>
        <p:blipFill rotWithShape="1">
          <a:blip r:embed="rId17"/>
          <a:srcRect l="-406" t="10520" r="406" b="22814"/>
          <a:stretch>
            <a:fillRect/>
          </a:stretch>
        </p:blipFill>
        <p:spPr>
          <a:xfrm>
            <a:off x="1267696" y="1028336"/>
            <a:ext cx="1084461" cy="1084461"/>
          </a:xfrm>
          <a:prstGeom prst="ellipse">
            <a:avLst/>
          </a:prstGeom>
        </p:spPr>
      </p:pic>
      <p:pic>
        <p:nvPicPr>
          <p:cNvPr id="19" name="Picture 18" descr="A person smiling at the camera&#10;&#10;AI-generated content may be incorrect.">
            <a:extLst>
              <a:ext uri="{FF2B5EF4-FFF2-40B4-BE49-F238E27FC236}">
                <a16:creationId xmlns:a16="http://schemas.microsoft.com/office/drawing/2014/main" id="{ACCBC1F6-4816-F3A2-5C8F-467C46ACD1FE}"/>
              </a:ext>
            </a:extLst>
          </p:cNvPr>
          <p:cNvPicPr>
            <a:picLocks noChangeAspect="1"/>
          </p:cNvPicPr>
          <p:nvPr/>
        </p:nvPicPr>
        <p:blipFill>
          <a:blip r:embed="rId18"/>
          <a:stretch>
            <a:fillRect/>
          </a:stretch>
        </p:blipFill>
        <p:spPr>
          <a:xfrm>
            <a:off x="3223150" y="3919194"/>
            <a:ext cx="1104688" cy="1104688"/>
          </a:xfrm>
          <a:prstGeom prst="ellipse">
            <a:avLst/>
          </a:prstGeom>
        </p:spPr>
      </p:pic>
      <p:pic>
        <p:nvPicPr>
          <p:cNvPr id="21" name="Picture 20">
            <a:extLst>
              <a:ext uri="{FF2B5EF4-FFF2-40B4-BE49-F238E27FC236}">
                <a16:creationId xmlns:a16="http://schemas.microsoft.com/office/drawing/2014/main" id="{1813671C-08B4-D82E-A979-A79D029DFF60}"/>
              </a:ext>
            </a:extLst>
          </p:cNvPr>
          <p:cNvPicPr>
            <a:picLocks noChangeAspect="1"/>
          </p:cNvPicPr>
          <p:nvPr/>
        </p:nvPicPr>
        <p:blipFill rotWithShape="1">
          <a:blip r:embed="rId19"/>
          <a:srcRect t="4538" b="9694"/>
          <a:stretch>
            <a:fillRect/>
          </a:stretch>
        </p:blipFill>
        <p:spPr>
          <a:xfrm>
            <a:off x="6916187" y="1013647"/>
            <a:ext cx="997266" cy="997266"/>
          </a:xfrm>
          <a:prstGeom prst="ellipse">
            <a:avLst/>
          </a:prstGeom>
        </p:spPr>
      </p:pic>
      <p:pic>
        <p:nvPicPr>
          <p:cNvPr id="24" name="Picture 23">
            <a:extLst>
              <a:ext uri="{FF2B5EF4-FFF2-40B4-BE49-F238E27FC236}">
                <a16:creationId xmlns:a16="http://schemas.microsoft.com/office/drawing/2014/main" id="{9ECE3E35-93EA-7B06-1F6B-6FFDC3831DAF}"/>
              </a:ext>
            </a:extLst>
          </p:cNvPr>
          <p:cNvPicPr>
            <a:picLocks noChangeAspect="1"/>
          </p:cNvPicPr>
          <p:nvPr/>
        </p:nvPicPr>
        <p:blipFill rotWithShape="1">
          <a:blip r:embed="rId20"/>
          <a:srcRect l="15848" t="26750" r="29279"/>
          <a:stretch>
            <a:fillRect/>
          </a:stretch>
        </p:blipFill>
        <p:spPr>
          <a:xfrm>
            <a:off x="8022918" y="1367890"/>
            <a:ext cx="1020041" cy="1020041"/>
          </a:xfrm>
          <a:prstGeom prst="ellipse">
            <a:avLst/>
          </a:prstGeom>
        </p:spPr>
      </p:pic>
    </p:spTree>
    <p:extLst>
      <p:ext uri="{BB962C8B-B14F-4D97-AF65-F5344CB8AC3E}">
        <p14:creationId xmlns:p14="http://schemas.microsoft.com/office/powerpoint/2010/main" val="3799808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3E6BF-ED6E-74F0-CA82-74FB2450545E}"/>
              </a:ext>
            </a:extLst>
          </p:cNvPr>
          <p:cNvSpPr>
            <a:spLocks noGrp="1"/>
          </p:cNvSpPr>
          <p:nvPr>
            <p:ph type="title"/>
          </p:nvPr>
        </p:nvSpPr>
        <p:spPr/>
        <p:txBody>
          <a:bodyPr/>
          <a:lstStyle/>
          <a:p>
            <a:r>
              <a:rPr lang="en-US" dirty="0"/>
              <a:t>Summary of the Paper</a:t>
            </a:r>
          </a:p>
        </p:txBody>
      </p:sp>
      <p:sp>
        <p:nvSpPr>
          <p:cNvPr id="3" name="Text Placeholder 2">
            <a:extLst>
              <a:ext uri="{FF2B5EF4-FFF2-40B4-BE49-F238E27FC236}">
                <a16:creationId xmlns:a16="http://schemas.microsoft.com/office/drawing/2014/main" id="{0B31C3E9-215C-F537-F2BA-3AB1EB58DC79}"/>
              </a:ext>
            </a:extLst>
          </p:cNvPr>
          <p:cNvSpPr>
            <a:spLocks noGrp="1"/>
          </p:cNvSpPr>
          <p:nvPr>
            <p:ph type="body" idx="1"/>
          </p:nvPr>
        </p:nvSpPr>
        <p:spPr/>
        <p:txBody>
          <a:bodyPr/>
          <a:lstStyle/>
          <a:p>
            <a:pPr>
              <a:spcAft>
                <a:spcPts val="600"/>
              </a:spcAft>
            </a:pPr>
            <a:r>
              <a:rPr lang="en-US" dirty="0"/>
              <a:t>Revealing </a:t>
            </a:r>
            <a:r>
              <a:rPr lang="en-US" i="1" dirty="0">
                <a:solidFill>
                  <a:schemeClr val="accent1"/>
                </a:solidFill>
              </a:rPr>
              <a:t>“Why does the writer feel [emotion]?”</a:t>
            </a:r>
            <a:r>
              <a:rPr lang="en-US" dirty="0">
                <a:solidFill>
                  <a:schemeClr val="accent1"/>
                </a:solidFill>
              </a:rPr>
              <a:t> </a:t>
            </a:r>
            <a:r>
              <a:rPr lang="en-US" dirty="0"/>
              <a:t>is important yet remains unexplored:</a:t>
            </a:r>
          </a:p>
          <a:p>
            <a:pPr marL="285750" indent="-285750">
              <a:spcAft>
                <a:spcPts val="600"/>
              </a:spcAft>
              <a:buFont typeface="Arial" panose="020B0604020202020204" pitchFamily="34" charset="0"/>
              <a:buChar char="•"/>
            </a:pPr>
            <a:r>
              <a:rPr lang="en-US" sz="1600" dirty="0"/>
              <a:t>We propose a new task: </a:t>
            </a:r>
            <a:r>
              <a:rPr lang="en-US" sz="1600" b="1" dirty="0">
                <a:solidFill>
                  <a:srgbClr val="C00000"/>
                </a:solidFill>
              </a:rPr>
              <a:t>Emotion Detection &amp; Trigger Summarization</a:t>
            </a:r>
          </a:p>
          <a:p>
            <a:pPr marL="285750" indent="-285750">
              <a:spcAft>
                <a:spcPts val="600"/>
              </a:spcAft>
              <a:buFont typeface="Arial" panose="020B0604020202020204" pitchFamily="34" charset="0"/>
              <a:buChar char="•"/>
            </a:pPr>
            <a:r>
              <a:rPr lang="en-US" sz="1600" dirty="0"/>
              <a:t>New benchmark </a:t>
            </a:r>
            <a:r>
              <a:rPr lang="en-US" sz="1600" u="sng" dirty="0" err="1"/>
              <a:t>CovidET</a:t>
            </a:r>
            <a:r>
              <a:rPr lang="en-US" sz="1600" dirty="0"/>
              <a:t>: Reddit posts annotated with emotions and their triggers</a:t>
            </a:r>
          </a:p>
          <a:p>
            <a:pPr marL="285750" indent="-285750">
              <a:spcAft>
                <a:spcPts val="600"/>
              </a:spcAft>
              <a:buFont typeface="Arial" panose="020B0604020202020204" pitchFamily="34" charset="0"/>
              <a:buChar char="•"/>
            </a:pPr>
            <a:r>
              <a:rPr lang="en-US" sz="1600" dirty="0"/>
              <a:t>Benchmarking on the dataset, we were able to build automatic summarizers that outperform generic summarizers on the task of emotion-specific trigger summarization.</a:t>
            </a:r>
          </a:p>
        </p:txBody>
      </p:sp>
      <p:sp>
        <p:nvSpPr>
          <p:cNvPr id="5" name="TextBox 4">
            <a:extLst>
              <a:ext uri="{FF2B5EF4-FFF2-40B4-BE49-F238E27FC236}">
                <a16:creationId xmlns:a16="http://schemas.microsoft.com/office/drawing/2014/main" id="{F42B57FF-A695-9701-2D64-C2FD38FCE042}"/>
              </a:ext>
            </a:extLst>
          </p:cNvPr>
          <p:cNvSpPr txBox="1"/>
          <p:nvPr/>
        </p:nvSpPr>
        <p:spPr>
          <a:xfrm>
            <a:off x="0" y="4897279"/>
            <a:ext cx="2334986" cy="246221"/>
          </a:xfrm>
          <a:prstGeom prst="rect">
            <a:avLst/>
          </a:prstGeom>
          <a:noFill/>
        </p:spPr>
        <p:txBody>
          <a:bodyPr wrap="square" lIns="45720" tIns="45720" rIns="45720" bIns="45720" rtlCol="0">
            <a:spAutoFit/>
          </a:bodyPr>
          <a:lstStyle/>
          <a:p>
            <a:r>
              <a:rPr lang="en-US" sz="1000" b="1" dirty="0">
                <a:solidFill>
                  <a:schemeClr val="dk2"/>
                </a:solidFill>
                <a:latin typeface="Times New Roman" panose="02020603050405020304" pitchFamily="18" charset="0"/>
                <a:ea typeface="Microsoft Himalaya" pitchFamily="2" charset="0"/>
                <a:cs typeface="Times New Roman" panose="02020603050405020304" pitchFamily="18" charset="0"/>
              </a:rPr>
              <a:t>Z</a:t>
            </a:r>
            <a:r>
              <a:rPr lang="en-US" sz="1000" b="1"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han</a:t>
            </a:r>
            <a:r>
              <a:rPr lang="en-US" sz="1000"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 </a:t>
            </a:r>
            <a:r>
              <a:rPr lang="en-US" sz="1000" dirty="0" err="1">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Sosea</a:t>
            </a:r>
            <a:r>
              <a:rPr lang="en-US" sz="1000"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 </a:t>
            </a:r>
            <a:r>
              <a:rPr lang="en-US" sz="1000" dirty="0" err="1">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Caragea</a:t>
            </a:r>
            <a:r>
              <a:rPr lang="en-US" sz="1000"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 Li (</a:t>
            </a:r>
            <a:r>
              <a:rPr lang="en-US" sz="1000" i="1"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EMNLP 2022</a:t>
            </a:r>
            <a:r>
              <a:rPr lang="en-US" sz="1000"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a:t>
            </a:r>
          </a:p>
        </p:txBody>
      </p:sp>
      <p:pic>
        <p:nvPicPr>
          <p:cNvPr id="7" name="Google Shape;172;p19">
            <a:extLst>
              <a:ext uri="{FF2B5EF4-FFF2-40B4-BE49-F238E27FC236}">
                <a16:creationId xmlns:a16="http://schemas.microsoft.com/office/drawing/2014/main" id="{3B29E69B-E383-AF72-A7E3-6CFAC81005A6}"/>
              </a:ext>
            </a:extLst>
          </p:cNvPr>
          <p:cNvPicPr preferRelativeResize="0">
            <a:picLocks noChangeAspect="1"/>
          </p:cNvPicPr>
          <p:nvPr/>
        </p:nvPicPr>
        <p:blipFill rotWithShape="1">
          <a:blip r:embed="rId3">
            <a:alphaModFix/>
          </a:blip>
          <a:srcRect/>
          <a:stretch/>
        </p:blipFill>
        <p:spPr>
          <a:xfrm>
            <a:off x="65463" y="3139259"/>
            <a:ext cx="2334985" cy="1763583"/>
          </a:xfrm>
          <a:prstGeom prst="rect">
            <a:avLst/>
          </a:prstGeom>
          <a:noFill/>
          <a:ln>
            <a:noFill/>
          </a:ln>
        </p:spPr>
      </p:pic>
      <p:pic>
        <p:nvPicPr>
          <p:cNvPr id="10" name="Google Shape;175;p19">
            <a:extLst>
              <a:ext uri="{FF2B5EF4-FFF2-40B4-BE49-F238E27FC236}">
                <a16:creationId xmlns:a16="http://schemas.microsoft.com/office/drawing/2014/main" id="{CC17D037-CC7A-C0E1-F7D4-388A40E4D72F}"/>
              </a:ext>
            </a:extLst>
          </p:cNvPr>
          <p:cNvPicPr preferRelativeResize="0">
            <a:picLocks noChangeAspect="1"/>
          </p:cNvPicPr>
          <p:nvPr/>
        </p:nvPicPr>
        <p:blipFill rotWithShape="1">
          <a:blip r:embed="rId4">
            <a:alphaModFix/>
          </a:blip>
          <a:srcRect/>
          <a:stretch/>
        </p:blipFill>
        <p:spPr>
          <a:xfrm>
            <a:off x="2452727" y="3185914"/>
            <a:ext cx="2421333" cy="1650911"/>
          </a:xfrm>
          <a:prstGeom prst="rect">
            <a:avLst/>
          </a:prstGeom>
          <a:noFill/>
          <a:ln>
            <a:noFill/>
          </a:ln>
        </p:spPr>
      </p:pic>
      <p:pic>
        <p:nvPicPr>
          <p:cNvPr id="12" name="Picture 11">
            <a:extLst>
              <a:ext uri="{FF2B5EF4-FFF2-40B4-BE49-F238E27FC236}">
                <a16:creationId xmlns:a16="http://schemas.microsoft.com/office/drawing/2014/main" id="{E038725E-2368-0F46-EBB9-D3C75A567C3C}"/>
              </a:ext>
            </a:extLst>
          </p:cNvPr>
          <p:cNvPicPr>
            <a:picLocks noChangeAspect="1"/>
          </p:cNvPicPr>
          <p:nvPr/>
        </p:nvPicPr>
        <p:blipFill>
          <a:blip r:embed="rId5"/>
          <a:stretch>
            <a:fillRect/>
          </a:stretch>
        </p:blipFill>
        <p:spPr>
          <a:xfrm>
            <a:off x="4991801" y="2999704"/>
            <a:ext cx="3510456" cy="2134465"/>
          </a:xfrm>
          <a:prstGeom prst="rect">
            <a:avLst/>
          </a:prstGeom>
        </p:spPr>
      </p:pic>
      <p:sp>
        <p:nvSpPr>
          <p:cNvPr id="29" name="Rounded Rectangle 28"/>
          <p:cNvSpPr/>
          <p:nvPr/>
        </p:nvSpPr>
        <p:spPr>
          <a:xfrm>
            <a:off x="402336"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0" name="TextBox 29"/>
          <p:cNvSpPr txBox="1"/>
          <p:nvPr/>
        </p:nvSpPr>
        <p:spPr>
          <a:xfrm>
            <a:off x="402336"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Opening</a:t>
            </a:r>
          </a:p>
          <a:p>
            <a:pPr algn="ctr">
              <a:lnSpc>
                <a:spcPct val="90000"/>
              </a:lnSpc>
              <a:spcBef>
                <a:spcPts val="0"/>
              </a:spcBef>
              <a:spcAft>
                <a:spcPts val="0"/>
              </a:spcAft>
            </a:pPr>
            <a:endParaRPr sz="840" b="0" i="0">
              <a:solidFill>
                <a:srgbClr val="787878"/>
              </a:solidFill>
              <a:latin typeface="Aptos"/>
            </a:endParaRPr>
          </a:p>
        </p:txBody>
      </p:sp>
      <p:sp>
        <p:nvSpPr>
          <p:cNvPr id="31" name="Rounded Rectangle 30"/>
          <p:cNvSpPr/>
          <p:nvPr/>
        </p:nvSpPr>
        <p:spPr>
          <a:xfrm>
            <a:off x="1797710" y="36576"/>
            <a:ext cx="1322222" cy="50292"/>
          </a:xfrm>
          <a:prstGeom prst="roundRect">
            <a:avLst/>
          </a:prstGeom>
          <a:solidFill>
            <a:srgbClr val="6F89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2" name="TextBox 31"/>
          <p:cNvSpPr txBox="1"/>
          <p:nvPr/>
        </p:nvSpPr>
        <p:spPr>
          <a:xfrm>
            <a:off x="1797710"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1" i="0">
                <a:solidFill>
                  <a:srgbClr val="6F899A"/>
                </a:solidFill>
                <a:latin typeface="Aptos"/>
              </a:rPr>
              <a:t>Part 1</a:t>
            </a:r>
          </a:p>
          <a:p>
            <a:pPr algn="ctr">
              <a:lnSpc>
                <a:spcPct val="90000"/>
              </a:lnSpc>
              <a:spcBef>
                <a:spcPts val="0"/>
              </a:spcBef>
              <a:spcAft>
                <a:spcPts val="0"/>
              </a:spcAft>
            </a:pPr>
            <a:r>
              <a:rPr sz="570" b="1" i="0">
                <a:solidFill>
                  <a:srgbClr val="AB4D2A"/>
                </a:solidFill>
                <a:latin typeface="Aptos"/>
              </a:rPr>
              <a:t>understanding emotions from text</a:t>
            </a:r>
          </a:p>
        </p:txBody>
      </p:sp>
      <p:sp>
        <p:nvSpPr>
          <p:cNvPr id="33" name="Rounded Rectangle 32"/>
          <p:cNvSpPr/>
          <p:nvPr/>
        </p:nvSpPr>
        <p:spPr>
          <a:xfrm>
            <a:off x="3193084"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4" name="TextBox 33"/>
          <p:cNvSpPr txBox="1"/>
          <p:nvPr/>
        </p:nvSpPr>
        <p:spPr>
          <a:xfrm>
            <a:off x="3193084"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2</a:t>
            </a:r>
          </a:p>
          <a:p>
            <a:pPr algn="ctr">
              <a:lnSpc>
                <a:spcPct val="90000"/>
              </a:lnSpc>
              <a:spcBef>
                <a:spcPts val="0"/>
              </a:spcBef>
              <a:spcAft>
                <a:spcPts val="0"/>
              </a:spcAft>
            </a:pPr>
            <a:r>
              <a:rPr sz="570" b="0" i="0">
                <a:solidFill>
                  <a:srgbClr val="787878"/>
                </a:solidFill>
                <a:latin typeface="Aptos"/>
              </a:rPr>
              <a:t>emotion regulation with llms</a:t>
            </a:r>
          </a:p>
        </p:txBody>
      </p:sp>
      <p:sp>
        <p:nvSpPr>
          <p:cNvPr id="35" name="Rounded Rectangle 34"/>
          <p:cNvSpPr/>
          <p:nvPr/>
        </p:nvSpPr>
        <p:spPr>
          <a:xfrm>
            <a:off x="4588459"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6" name="TextBox 35"/>
          <p:cNvSpPr txBox="1"/>
          <p:nvPr/>
        </p:nvSpPr>
        <p:spPr>
          <a:xfrm>
            <a:off x="4588459"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3</a:t>
            </a:r>
          </a:p>
          <a:p>
            <a:pPr algn="ctr">
              <a:lnSpc>
                <a:spcPct val="90000"/>
              </a:lnSpc>
              <a:spcBef>
                <a:spcPts val="0"/>
              </a:spcBef>
              <a:spcAft>
                <a:spcPts val="0"/>
              </a:spcAft>
            </a:pPr>
            <a:r>
              <a:rPr sz="570" b="0" i="0">
                <a:solidFill>
                  <a:srgbClr val="787878"/>
                </a:solidFill>
                <a:latin typeface="Aptos"/>
              </a:rPr>
              <a:t>sustaining empathy with diverse discourse moves</a:t>
            </a:r>
          </a:p>
        </p:txBody>
      </p:sp>
      <p:sp>
        <p:nvSpPr>
          <p:cNvPr id="37" name="Rounded Rectangle 36"/>
          <p:cNvSpPr/>
          <p:nvPr/>
        </p:nvSpPr>
        <p:spPr>
          <a:xfrm>
            <a:off x="5983833"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8" name="TextBox 37"/>
          <p:cNvSpPr txBox="1"/>
          <p:nvPr/>
        </p:nvSpPr>
        <p:spPr>
          <a:xfrm>
            <a:off x="5983833"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Conclusion</a:t>
            </a:r>
          </a:p>
          <a:p>
            <a:pPr algn="ctr">
              <a:lnSpc>
                <a:spcPct val="90000"/>
              </a:lnSpc>
              <a:spcBef>
                <a:spcPts val="0"/>
              </a:spcBef>
              <a:spcAft>
                <a:spcPts val="0"/>
              </a:spcAft>
            </a:pPr>
            <a:r>
              <a:rPr sz="570" b="0" i="0">
                <a:solidFill>
                  <a:srgbClr val="787878"/>
                </a:solidFill>
                <a:latin typeface="Aptos"/>
              </a:rPr>
              <a:t>takeaways</a:t>
            </a:r>
          </a:p>
        </p:txBody>
      </p:sp>
      <p:sp>
        <p:nvSpPr>
          <p:cNvPr id="6" name="Slide Number Placeholder 5">
            <a:extLst>
              <a:ext uri="{FF2B5EF4-FFF2-40B4-BE49-F238E27FC236}">
                <a16:creationId xmlns:a16="http://schemas.microsoft.com/office/drawing/2014/main" id="{6371228E-A3B4-518A-0A2A-F1AC349969E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spTree>
    <p:extLst>
      <p:ext uri="{BB962C8B-B14F-4D97-AF65-F5344CB8AC3E}">
        <p14:creationId xmlns:p14="http://schemas.microsoft.com/office/powerpoint/2010/main" val="114816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68CAB-0EC6-7D68-9B85-E663865E4B02}"/>
              </a:ext>
            </a:extLst>
          </p:cNvPr>
          <p:cNvSpPr>
            <a:spLocks noGrp="1"/>
          </p:cNvSpPr>
          <p:nvPr>
            <p:ph type="title"/>
          </p:nvPr>
        </p:nvSpPr>
        <p:spPr>
          <a:xfrm>
            <a:off x="311700" y="766354"/>
            <a:ext cx="8520600" cy="2586446"/>
          </a:xfrm>
        </p:spPr>
        <p:txBody>
          <a:bodyPr>
            <a:noAutofit/>
          </a:bodyPr>
          <a:lstStyle/>
          <a:p>
            <a:pPr algn="ctr" rtl="0"/>
            <a:r>
              <a:rPr lang="en-US" b="1" i="0" u="none" strike="noStrike" dirty="0">
                <a:solidFill>
                  <a:srgbClr val="000000"/>
                </a:solidFill>
                <a:effectLst/>
                <a:latin typeface="Source Sans Pro" panose="020B0503030403020204" pitchFamily="34" charset="0"/>
              </a:rPr>
              <a:t>Models can tell how people feel!</a:t>
            </a:r>
            <a:br>
              <a:rPr lang="en-US" b="0" dirty="0">
                <a:effectLst/>
              </a:rPr>
            </a:br>
            <a:r>
              <a:rPr lang="en-US" b="1" i="0" u="none" strike="noStrike" dirty="0">
                <a:solidFill>
                  <a:srgbClr val="A03223"/>
                </a:solidFill>
                <a:effectLst/>
                <a:latin typeface="Source Sans Pro" panose="020B0503030403020204" pitchFamily="34" charset="0"/>
              </a:rPr>
              <a:t>But is that enough?</a:t>
            </a:r>
            <a:endParaRPr lang="en-US" sz="1800" dirty="0"/>
          </a:p>
        </p:txBody>
      </p:sp>
      <p:pic>
        <p:nvPicPr>
          <p:cNvPr id="10" name="Picture 9">
            <a:extLst>
              <a:ext uri="{FF2B5EF4-FFF2-40B4-BE49-F238E27FC236}">
                <a16:creationId xmlns:a16="http://schemas.microsoft.com/office/drawing/2014/main" id="{50C5C217-BC2F-EC04-BB15-0DBB7330B11E}"/>
              </a:ext>
            </a:extLst>
          </p:cNvPr>
          <p:cNvPicPr>
            <a:picLocks noChangeAspect="1"/>
          </p:cNvPicPr>
          <p:nvPr/>
        </p:nvPicPr>
        <p:blipFill>
          <a:blip r:embed="rId3"/>
          <a:stretch>
            <a:fillRect/>
          </a:stretch>
        </p:blipFill>
        <p:spPr>
          <a:xfrm>
            <a:off x="877261" y="3198890"/>
            <a:ext cx="609419" cy="609419"/>
          </a:xfrm>
          <a:prstGeom prst="rect">
            <a:avLst/>
          </a:prstGeom>
        </p:spPr>
      </p:pic>
      <p:sp>
        <p:nvSpPr>
          <p:cNvPr id="12" name="TextBox 11">
            <a:extLst>
              <a:ext uri="{FF2B5EF4-FFF2-40B4-BE49-F238E27FC236}">
                <a16:creationId xmlns:a16="http://schemas.microsoft.com/office/drawing/2014/main" id="{CEAC825A-8874-2F6B-62E7-C5ADB47F9720}"/>
              </a:ext>
            </a:extLst>
          </p:cNvPr>
          <p:cNvSpPr txBox="1"/>
          <p:nvPr/>
        </p:nvSpPr>
        <p:spPr>
          <a:xfrm>
            <a:off x="1591473" y="3149657"/>
            <a:ext cx="6526615" cy="707886"/>
          </a:xfrm>
          <a:prstGeom prst="rect">
            <a:avLst/>
          </a:prstGeom>
          <a:noFill/>
        </p:spPr>
        <p:txBody>
          <a:bodyPr wrap="square">
            <a:spAutoFit/>
          </a:bodyPr>
          <a:lstStyle/>
          <a:p>
            <a:r>
              <a:rPr lang="en-US" sz="2000" b="1" i="0" u="none" strike="noStrike" dirty="0">
                <a:solidFill>
                  <a:srgbClr val="A03223"/>
                </a:solidFill>
                <a:effectLst/>
                <a:latin typeface="Source Sans Pro" panose="020B0503030403020204" pitchFamily="34" charset="0"/>
              </a:rPr>
              <a:t>How capable are language models of a deeper emotion understanding?</a:t>
            </a:r>
            <a:endParaRPr lang="en-US" sz="2000" dirty="0"/>
          </a:p>
        </p:txBody>
      </p:sp>
      <p:sp>
        <p:nvSpPr>
          <p:cNvPr id="13" name="Rounded Rectangle 12"/>
          <p:cNvSpPr/>
          <p:nvPr/>
        </p:nvSpPr>
        <p:spPr>
          <a:xfrm>
            <a:off x="402336"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TextBox 13"/>
          <p:cNvSpPr txBox="1"/>
          <p:nvPr/>
        </p:nvSpPr>
        <p:spPr>
          <a:xfrm>
            <a:off x="402336"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Opening</a:t>
            </a:r>
          </a:p>
          <a:p>
            <a:pPr algn="ctr">
              <a:lnSpc>
                <a:spcPct val="90000"/>
              </a:lnSpc>
              <a:spcBef>
                <a:spcPts val="0"/>
              </a:spcBef>
              <a:spcAft>
                <a:spcPts val="0"/>
              </a:spcAft>
            </a:pPr>
            <a:endParaRPr sz="840" b="0" i="0">
              <a:solidFill>
                <a:srgbClr val="787878"/>
              </a:solidFill>
              <a:latin typeface="Aptos"/>
            </a:endParaRPr>
          </a:p>
        </p:txBody>
      </p:sp>
      <p:sp>
        <p:nvSpPr>
          <p:cNvPr id="15" name="Rounded Rectangle 14"/>
          <p:cNvSpPr/>
          <p:nvPr/>
        </p:nvSpPr>
        <p:spPr>
          <a:xfrm>
            <a:off x="1797710" y="36576"/>
            <a:ext cx="1322222" cy="50292"/>
          </a:xfrm>
          <a:prstGeom prst="roundRect">
            <a:avLst/>
          </a:prstGeom>
          <a:solidFill>
            <a:srgbClr val="6F89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6" name="TextBox 15"/>
          <p:cNvSpPr txBox="1"/>
          <p:nvPr/>
        </p:nvSpPr>
        <p:spPr>
          <a:xfrm>
            <a:off x="1797710"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1" i="0">
                <a:solidFill>
                  <a:srgbClr val="6F899A"/>
                </a:solidFill>
                <a:latin typeface="Aptos"/>
              </a:rPr>
              <a:t>Part 1</a:t>
            </a:r>
          </a:p>
          <a:p>
            <a:pPr algn="ctr">
              <a:lnSpc>
                <a:spcPct val="90000"/>
              </a:lnSpc>
              <a:spcBef>
                <a:spcPts val="0"/>
              </a:spcBef>
              <a:spcAft>
                <a:spcPts val="0"/>
              </a:spcAft>
            </a:pPr>
            <a:r>
              <a:rPr sz="570" b="1" i="0">
                <a:solidFill>
                  <a:srgbClr val="AB4D2A"/>
                </a:solidFill>
                <a:latin typeface="Aptos"/>
              </a:rPr>
              <a:t>understanding emotions from text</a:t>
            </a:r>
          </a:p>
        </p:txBody>
      </p:sp>
      <p:sp>
        <p:nvSpPr>
          <p:cNvPr id="17" name="Rounded Rectangle 16"/>
          <p:cNvSpPr/>
          <p:nvPr/>
        </p:nvSpPr>
        <p:spPr>
          <a:xfrm>
            <a:off x="3193084"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8" name="TextBox 17"/>
          <p:cNvSpPr txBox="1"/>
          <p:nvPr/>
        </p:nvSpPr>
        <p:spPr>
          <a:xfrm>
            <a:off x="3193084"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2</a:t>
            </a:r>
          </a:p>
          <a:p>
            <a:pPr algn="ctr">
              <a:lnSpc>
                <a:spcPct val="90000"/>
              </a:lnSpc>
              <a:spcBef>
                <a:spcPts val="0"/>
              </a:spcBef>
              <a:spcAft>
                <a:spcPts val="0"/>
              </a:spcAft>
            </a:pPr>
            <a:r>
              <a:rPr sz="570" b="0" i="0">
                <a:solidFill>
                  <a:srgbClr val="787878"/>
                </a:solidFill>
                <a:latin typeface="Aptos"/>
              </a:rPr>
              <a:t>emotion regulation with llms</a:t>
            </a:r>
          </a:p>
        </p:txBody>
      </p:sp>
      <p:sp>
        <p:nvSpPr>
          <p:cNvPr id="19" name="Rounded Rectangle 18"/>
          <p:cNvSpPr/>
          <p:nvPr/>
        </p:nvSpPr>
        <p:spPr>
          <a:xfrm>
            <a:off x="4588459"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0" name="TextBox 19"/>
          <p:cNvSpPr txBox="1"/>
          <p:nvPr/>
        </p:nvSpPr>
        <p:spPr>
          <a:xfrm>
            <a:off x="4588459"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3</a:t>
            </a:r>
          </a:p>
          <a:p>
            <a:pPr algn="ctr">
              <a:lnSpc>
                <a:spcPct val="90000"/>
              </a:lnSpc>
              <a:spcBef>
                <a:spcPts val="0"/>
              </a:spcBef>
              <a:spcAft>
                <a:spcPts val="0"/>
              </a:spcAft>
            </a:pPr>
            <a:r>
              <a:rPr sz="570" b="0" i="0">
                <a:solidFill>
                  <a:srgbClr val="787878"/>
                </a:solidFill>
                <a:latin typeface="Aptos"/>
              </a:rPr>
              <a:t>sustaining empathy with diverse discourse moves</a:t>
            </a:r>
          </a:p>
        </p:txBody>
      </p:sp>
      <p:sp>
        <p:nvSpPr>
          <p:cNvPr id="21" name="Rounded Rectangle 20"/>
          <p:cNvSpPr/>
          <p:nvPr/>
        </p:nvSpPr>
        <p:spPr>
          <a:xfrm>
            <a:off x="5983833"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2" name="TextBox 21"/>
          <p:cNvSpPr txBox="1"/>
          <p:nvPr/>
        </p:nvSpPr>
        <p:spPr>
          <a:xfrm>
            <a:off x="5983833"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Conclusion</a:t>
            </a:r>
          </a:p>
          <a:p>
            <a:pPr algn="ctr">
              <a:lnSpc>
                <a:spcPct val="90000"/>
              </a:lnSpc>
              <a:spcBef>
                <a:spcPts val="0"/>
              </a:spcBef>
              <a:spcAft>
                <a:spcPts val="0"/>
              </a:spcAft>
            </a:pPr>
            <a:r>
              <a:rPr sz="570" b="0" i="0">
                <a:solidFill>
                  <a:srgbClr val="787878"/>
                </a:solidFill>
                <a:latin typeface="Aptos"/>
              </a:rPr>
              <a:t>takeaways</a:t>
            </a:r>
          </a:p>
        </p:txBody>
      </p:sp>
      <p:sp>
        <p:nvSpPr>
          <p:cNvPr id="4" name="Slide Number Placeholder 3">
            <a:extLst>
              <a:ext uri="{FF2B5EF4-FFF2-40B4-BE49-F238E27FC236}">
                <a16:creationId xmlns:a16="http://schemas.microsoft.com/office/drawing/2014/main" id="{5AB78388-52F8-983B-D0D1-C5A19A3AFB5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a:p>
        </p:txBody>
      </p:sp>
    </p:spTree>
    <p:extLst>
      <p:ext uri="{BB962C8B-B14F-4D97-AF65-F5344CB8AC3E}">
        <p14:creationId xmlns:p14="http://schemas.microsoft.com/office/powerpoint/2010/main" val="3996115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0">
          <a:extLst>
            <a:ext uri="{FF2B5EF4-FFF2-40B4-BE49-F238E27FC236}">
              <a16:creationId xmlns:a16="http://schemas.microsoft.com/office/drawing/2014/main" id="{572C460D-2B47-57BB-DCCF-AB6824A85B43}"/>
            </a:ext>
          </a:extLst>
        </p:cNvPr>
        <p:cNvGrpSpPr/>
        <p:nvPr/>
      </p:nvGrpSpPr>
      <p:grpSpPr>
        <a:xfrm>
          <a:off x="0" y="0"/>
          <a:ext cx="0" cy="0"/>
          <a:chOff x="0" y="0"/>
          <a:chExt cx="0" cy="0"/>
        </a:xfrm>
      </p:grpSpPr>
      <p:sp>
        <p:nvSpPr>
          <p:cNvPr id="141" name="Google Shape;141;p16">
            <a:extLst>
              <a:ext uri="{FF2B5EF4-FFF2-40B4-BE49-F238E27FC236}">
                <a16:creationId xmlns:a16="http://schemas.microsoft.com/office/drawing/2014/main" id="{7A1C0CAC-6EEA-4762-A780-6DFD4541DB00}"/>
              </a:ext>
            </a:extLst>
          </p:cNvPr>
          <p:cNvSpPr txBox="1">
            <a:spLocks noGrp="1"/>
          </p:cNvSpPr>
          <p:nvPr>
            <p:ph type="title"/>
          </p:nvPr>
        </p:nvSpPr>
        <p:spPr>
          <a:xfrm>
            <a:off x="311700" y="1156232"/>
            <a:ext cx="8520600" cy="1560772"/>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US" i="1" dirty="0">
                <a:solidFill>
                  <a:srgbClr val="C00000"/>
                </a:solidFill>
                <a:latin typeface="Source Sans Pro"/>
                <a:ea typeface="Source Sans Pro"/>
                <a:cs typeface="Source Sans Pro"/>
                <a:sym typeface="Source Sans Pro"/>
              </a:rPr>
              <a:t>Part 1 (b)</a:t>
            </a:r>
            <a:br>
              <a:rPr lang="en-US" i="1" dirty="0">
                <a:latin typeface="Source Sans Pro"/>
                <a:ea typeface="Source Sans Pro"/>
                <a:cs typeface="Source Sans Pro"/>
                <a:sym typeface="Source Sans Pro"/>
              </a:rPr>
            </a:br>
            <a:r>
              <a:rPr lang="en-US" dirty="0">
                <a:latin typeface="Source Sans Pro"/>
                <a:ea typeface="Source Sans Pro"/>
                <a:cs typeface="Source Sans Pro"/>
                <a:sym typeface="Source Sans Pro"/>
              </a:rPr>
              <a:t>Evaluating Subjective Cognitive Appraisals of Emotions from Large Language Models</a:t>
            </a:r>
            <a:endParaRPr dirty="0">
              <a:latin typeface="Source Sans Pro"/>
              <a:ea typeface="Source Sans Pro"/>
              <a:cs typeface="Source Sans Pro"/>
              <a:sym typeface="Source Sans Pro"/>
            </a:endParaRPr>
          </a:p>
        </p:txBody>
      </p:sp>
      <p:sp>
        <p:nvSpPr>
          <p:cNvPr id="143" name="Google Shape;143;p16">
            <a:extLst>
              <a:ext uri="{FF2B5EF4-FFF2-40B4-BE49-F238E27FC236}">
                <a16:creationId xmlns:a16="http://schemas.microsoft.com/office/drawing/2014/main" id="{30E76D0F-F7B3-E984-CD36-D4FB3D8CA9BD}"/>
              </a:ext>
            </a:extLst>
          </p:cNvPr>
          <p:cNvSpPr txBox="1"/>
          <p:nvPr/>
        </p:nvSpPr>
        <p:spPr>
          <a:xfrm>
            <a:off x="1015650" y="2717004"/>
            <a:ext cx="7112700" cy="830966"/>
          </a:xfrm>
          <a:prstGeom prst="rect">
            <a:avLst/>
          </a:prstGeom>
          <a:noFill/>
          <a:ln>
            <a:noFill/>
          </a:ln>
        </p:spPr>
        <p:txBody>
          <a:bodyPr spcFirstLastPara="1" wrap="square" lIns="91425" tIns="91425" rIns="91425" bIns="91425" anchor="t" anchorCtr="0">
            <a:spAutoFit/>
          </a:bodyPr>
          <a:lstStyle/>
          <a:p>
            <a:pPr algn="ctr">
              <a:lnSpc>
                <a:spcPct val="150000"/>
              </a:lnSpc>
            </a:pPr>
            <a:r>
              <a:rPr lang="en-US" sz="1600" b="1" dirty="0">
                <a:latin typeface="Source Sans Pro"/>
                <a:ea typeface="Source Sans Pro"/>
                <a:cs typeface="Source Sans Pro"/>
                <a:sym typeface="Source Sans Pro"/>
              </a:rPr>
              <a:t>Hongli Zhan</a:t>
            </a:r>
            <a:r>
              <a:rPr lang="en-US" sz="1600" dirty="0">
                <a:latin typeface="Source Sans Pro"/>
                <a:ea typeface="Source Sans Pro"/>
                <a:cs typeface="Source Sans Pro"/>
                <a:sym typeface="Source Sans Pro"/>
              </a:rPr>
              <a:t>, Desmond C. Ong, </a:t>
            </a:r>
            <a:r>
              <a:rPr lang="en-US" sz="1600" dirty="0" err="1">
                <a:latin typeface="Source Sans Pro"/>
                <a:ea typeface="Source Sans Pro"/>
                <a:cs typeface="Source Sans Pro"/>
                <a:sym typeface="Source Sans Pro"/>
              </a:rPr>
              <a:t>Junyi</a:t>
            </a:r>
            <a:r>
              <a:rPr lang="en-US" sz="1600" dirty="0">
                <a:latin typeface="Source Sans Pro"/>
                <a:ea typeface="Source Sans Pro"/>
                <a:cs typeface="Source Sans Pro"/>
                <a:sym typeface="Source Sans Pro"/>
              </a:rPr>
              <a:t> Jessy Li</a:t>
            </a:r>
          </a:p>
          <a:p>
            <a:pPr algn="ctr">
              <a:lnSpc>
                <a:spcPct val="150000"/>
              </a:lnSpc>
            </a:pPr>
            <a:r>
              <a:rPr lang="en-US" sz="1200" dirty="0">
                <a:solidFill>
                  <a:schemeClr val="dk1"/>
                </a:solidFill>
                <a:latin typeface="Source Sans Pro"/>
                <a:ea typeface="Source Sans Pro"/>
                <a:sym typeface="Source Sans Pro"/>
              </a:rPr>
              <a:t>In </a:t>
            </a:r>
            <a:r>
              <a:rPr lang="en-US" sz="1200" i="1" dirty="0">
                <a:solidFill>
                  <a:schemeClr val="dk1"/>
                </a:solidFill>
                <a:latin typeface="Source Sans Pro"/>
                <a:ea typeface="Source Sans Pro"/>
                <a:sym typeface="Source Sans Pro"/>
              </a:rPr>
              <a:t>Findings of the Association for Computational Linguistics: EMNLP 2023</a:t>
            </a:r>
          </a:p>
        </p:txBody>
      </p:sp>
      <p:sp>
        <p:nvSpPr>
          <p:cNvPr id="144" name="Rounded Rectangle 143"/>
          <p:cNvSpPr/>
          <p:nvPr/>
        </p:nvSpPr>
        <p:spPr>
          <a:xfrm>
            <a:off x="402336"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5" name="TextBox 144"/>
          <p:cNvSpPr txBox="1"/>
          <p:nvPr/>
        </p:nvSpPr>
        <p:spPr>
          <a:xfrm>
            <a:off x="402336"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Opening</a:t>
            </a:r>
          </a:p>
          <a:p>
            <a:pPr algn="ctr">
              <a:lnSpc>
                <a:spcPct val="90000"/>
              </a:lnSpc>
              <a:spcBef>
                <a:spcPts val="0"/>
              </a:spcBef>
              <a:spcAft>
                <a:spcPts val="0"/>
              </a:spcAft>
            </a:pPr>
            <a:endParaRPr sz="840" b="0" i="0">
              <a:solidFill>
                <a:srgbClr val="787878"/>
              </a:solidFill>
              <a:latin typeface="Aptos"/>
            </a:endParaRPr>
          </a:p>
        </p:txBody>
      </p:sp>
      <p:sp>
        <p:nvSpPr>
          <p:cNvPr id="146" name="Rounded Rectangle 145"/>
          <p:cNvSpPr/>
          <p:nvPr/>
        </p:nvSpPr>
        <p:spPr>
          <a:xfrm>
            <a:off x="1797710" y="36576"/>
            <a:ext cx="1322222" cy="50292"/>
          </a:xfrm>
          <a:prstGeom prst="roundRect">
            <a:avLst/>
          </a:prstGeom>
          <a:solidFill>
            <a:srgbClr val="6F89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7" name="TextBox 146"/>
          <p:cNvSpPr txBox="1"/>
          <p:nvPr/>
        </p:nvSpPr>
        <p:spPr>
          <a:xfrm>
            <a:off x="1797710"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1" i="0">
                <a:solidFill>
                  <a:srgbClr val="6F899A"/>
                </a:solidFill>
                <a:latin typeface="Aptos"/>
              </a:rPr>
              <a:t>Part 1</a:t>
            </a:r>
          </a:p>
          <a:p>
            <a:pPr algn="ctr">
              <a:lnSpc>
                <a:spcPct val="90000"/>
              </a:lnSpc>
              <a:spcBef>
                <a:spcPts val="0"/>
              </a:spcBef>
              <a:spcAft>
                <a:spcPts val="0"/>
              </a:spcAft>
            </a:pPr>
            <a:r>
              <a:rPr sz="570" b="1" i="0">
                <a:solidFill>
                  <a:srgbClr val="AB4D2A"/>
                </a:solidFill>
                <a:latin typeface="Aptos"/>
              </a:rPr>
              <a:t>understanding emotions from text</a:t>
            </a:r>
          </a:p>
        </p:txBody>
      </p:sp>
      <p:sp>
        <p:nvSpPr>
          <p:cNvPr id="148" name="Rounded Rectangle 147"/>
          <p:cNvSpPr/>
          <p:nvPr/>
        </p:nvSpPr>
        <p:spPr>
          <a:xfrm>
            <a:off x="3193084"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9" name="TextBox 148"/>
          <p:cNvSpPr txBox="1"/>
          <p:nvPr/>
        </p:nvSpPr>
        <p:spPr>
          <a:xfrm>
            <a:off x="3193084"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2</a:t>
            </a:r>
          </a:p>
          <a:p>
            <a:pPr algn="ctr">
              <a:lnSpc>
                <a:spcPct val="90000"/>
              </a:lnSpc>
              <a:spcBef>
                <a:spcPts val="0"/>
              </a:spcBef>
              <a:spcAft>
                <a:spcPts val="0"/>
              </a:spcAft>
            </a:pPr>
            <a:r>
              <a:rPr sz="570" b="0" i="0">
                <a:solidFill>
                  <a:srgbClr val="787878"/>
                </a:solidFill>
                <a:latin typeface="Aptos"/>
              </a:rPr>
              <a:t>emotion regulation with llms</a:t>
            </a:r>
          </a:p>
        </p:txBody>
      </p:sp>
      <p:sp>
        <p:nvSpPr>
          <p:cNvPr id="150" name="Rounded Rectangle 149"/>
          <p:cNvSpPr/>
          <p:nvPr/>
        </p:nvSpPr>
        <p:spPr>
          <a:xfrm>
            <a:off x="4588459"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51" name="TextBox 150"/>
          <p:cNvSpPr txBox="1"/>
          <p:nvPr/>
        </p:nvSpPr>
        <p:spPr>
          <a:xfrm>
            <a:off x="4588459"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3</a:t>
            </a:r>
          </a:p>
          <a:p>
            <a:pPr algn="ctr">
              <a:lnSpc>
                <a:spcPct val="90000"/>
              </a:lnSpc>
              <a:spcBef>
                <a:spcPts val="0"/>
              </a:spcBef>
              <a:spcAft>
                <a:spcPts val="0"/>
              </a:spcAft>
            </a:pPr>
            <a:r>
              <a:rPr sz="570" b="0" i="0">
                <a:solidFill>
                  <a:srgbClr val="787878"/>
                </a:solidFill>
                <a:latin typeface="Aptos"/>
              </a:rPr>
              <a:t>sustaining empathy with diverse discourse moves</a:t>
            </a:r>
          </a:p>
        </p:txBody>
      </p:sp>
      <p:sp>
        <p:nvSpPr>
          <p:cNvPr id="152" name="Rounded Rectangle 151"/>
          <p:cNvSpPr/>
          <p:nvPr/>
        </p:nvSpPr>
        <p:spPr>
          <a:xfrm>
            <a:off x="5983833"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53" name="TextBox 152"/>
          <p:cNvSpPr txBox="1"/>
          <p:nvPr/>
        </p:nvSpPr>
        <p:spPr>
          <a:xfrm>
            <a:off x="5983833"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Conclusion</a:t>
            </a:r>
          </a:p>
          <a:p>
            <a:pPr algn="ctr">
              <a:lnSpc>
                <a:spcPct val="90000"/>
              </a:lnSpc>
              <a:spcBef>
                <a:spcPts val="0"/>
              </a:spcBef>
              <a:spcAft>
                <a:spcPts val="0"/>
              </a:spcAft>
            </a:pPr>
            <a:r>
              <a:rPr sz="570" b="0" i="0">
                <a:solidFill>
                  <a:srgbClr val="787878"/>
                </a:solidFill>
                <a:latin typeface="Aptos"/>
              </a:rPr>
              <a:t>takeaways</a:t>
            </a:r>
          </a:p>
        </p:txBody>
      </p:sp>
      <p:pic>
        <p:nvPicPr>
          <p:cNvPr id="5" name="Picture 4" descr="A person in a suit with his arms crossed&#10;&#10;AI-generated content may be incorrect.">
            <a:extLst>
              <a:ext uri="{FF2B5EF4-FFF2-40B4-BE49-F238E27FC236}">
                <a16:creationId xmlns:a16="http://schemas.microsoft.com/office/drawing/2014/main" id="{C5A4D16C-D582-2F10-0801-62311E4B6CB2}"/>
              </a:ext>
            </a:extLst>
          </p:cNvPr>
          <p:cNvPicPr>
            <a:picLocks noChangeAspect="1"/>
          </p:cNvPicPr>
          <p:nvPr/>
        </p:nvPicPr>
        <p:blipFill rotWithShape="1">
          <a:blip r:embed="rId3"/>
          <a:srcRect l="4084" t="4035" r="9984" b="30652"/>
          <a:stretch>
            <a:fillRect/>
          </a:stretch>
        </p:blipFill>
        <p:spPr>
          <a:xfrm>
            <a:off x="4033956" y="3555542"/>
            <a:ext cx="1109006" cy="1107675"/>
          </a:xfrm>
          <a:prstGeom prst="ellipse">
            <a:avLst/>
          </a:prstGeom>
        </p:spPr>
      </p:pic>
      <p:pic>
        <p:nvPicPr>
          <p:cNvPr id="6" name="Picture 5" descr="A person wearing glasses and a sweater&#10;&#10;AI-generated content may be incorrect.">
            <a:extLst>
              <a:ext uri="{FF2B5EF4-FFF2-40B4-BE49-F238E27FC236}">
                <a16:creationId xmlns:a16="http://schemas.microsoft.com/office/drawing/2014/main" id="{C1BC1C75-1258-9557-68CF-9FFD5FA83A18}"/>
              </a:ext>
            </a:extLst>
          </p:cNvPr>
          <p:cNvPicPr>
            <a:picLocks noChangeAspect="1"/>
          </p:cNvPicPr>
          <p:nvPr/>
        </p:nvPicPr>
        <p:blipFill rotWithShape="1">
          <a:blip r:embed="rId4"/>
          <a:srcRect t="11044" b="13968"/>
          <a:stretch>
            <a:fillRect/>
          </a:stretch>
        </p:blipFill>
        <p:spPr>
          <a:xfrm>
            <a:off x="2421650" y="3555542"/>
            <a:ext cx="1109005" cy="1107675"/>
          </a:xfrm>
          <a:prstGeom prst="ellipse">
            <a:avLst/>
          </a:prstGeom>
        </p:spPr>
      </p:pic>
      <p:pic>
        <p:nvPicPr>
          <p:cNvPr id="7" name="Picture 6" descr="A person sitting in a chair&#10;&#10;AI-generated content may be incorrect.">
            <a:extLst>
              <a:ext uri="{FF2B5EF4-FFF2-40B4-BE49-F238E27FC236}">
                <a16:creationId xmlns:a16="http://schemas.microsoft.com/office/drawing/2014/main" id="{93691E21-FC55-9560-B401-38E25FAC3D9F}"/>
              </a:ext>
            </a:extLst>
          </p:cNvPr>
          <p:cNvPicPr>
            <a:picLocks noChangeAspect="1"/>
          </p:cNvPicPr>
          <p:nvPr/>
        </p:nvPicPr>
        <p:blipFill>
          <a:blip r:embed="rId5"/>
          <a:stretch>
            <a:fillRect/>
          </a:stretch>
        </p:blipFill>
        <p:spPr>
          <a:xfrm>
            <a:off x="5535940" y="3554213"/>
            <a:ext cx="1109004" cy="1109004"/>
          </a:xfrm>
          <a:prstGeom prst="ellipse">
            <a:avLst/>
          </a:prstGeom>
        </p:spPr>
      </p:pic>
      <p:sp>
        <p:nvSpPr>
          <p:cNvPr id="8" name="Slide Number Placeholder 7">
            <a:extLst>
              <a:ext uri="{FF2B5EF4-FFF2-40B4-BE49-F238E27FC236}">
                <a16:creationId xmlns:a16="http://schemas.microsoft.com/office/drawing/2014/main" id="{4B4BA661-CECB-716A-BB2E-F8246444780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spTree>
    <p:extLst>
      <p:ext uri="{BB962C8B-B14F-4D97-AF65-F5344CB8AC3E}">
        <p14:creationId xmlns:p14="http://schemas.microsoft.com/office/powerpoint/2010/main" val="1824539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B1824-378B-CD1E-78AC-C02B2D40963B}"/>
              </a:ext>
            </a:extLst>
          </p:cNvPr>
          <p:cNvSpPr>
            <a:spLocks noGrp="1"/>
          </p:cNvSpPr>
          <p:nvPr>
            <p:ph type="title"/>
          </p:nvPr>
        </p:nvSpPr>
        <p:spPr/>
        <p:txBody>
          <a:bodyPr>
            <a:normAutofit/>
          </a:bodyPr>
          <a:lstStyle/>
          <a:p>
            <a:r>
              <a:rPr lang="en-US" dirty="0"/>
              <a:t>Cognitive Appraisals of Emotions</a:t>
            </a:r>
          </a:p>
        </p:txBody>
      </p:sp>
      <p:sp>
        <p:nvSpPr>
          <p:cNvPr id="3" name="Text Placeholder 2">
            <a:extLst>
              <a:ext uri="{FF2B5EF4-FFF2-40B4-BE49-F238E27FC236}">
                <a16:creationId xmlns:a16="http://schemas.microsoft.com/office/drawing/2014/main" id="{E1C0B0F0-0A6D-45CE-42FC-BA5173D821CD}"/>
              </a:ext>
            </a:extLst>
          </p:cNvPr>
          <p:cNvSpPr>
            <a:spLocks noGrp="1"/>
          </p:cNvSpPr>
          <p:nvPr>
            <p:ph type="body" idx="1"/>
          </p:nvPr>
        </p:nvSpPr>
        <p:spPr/>
        <p:txBody>
          <a:bodyPr/>
          <a:lstStyle/>
          <a:p>
            <a:pPr>
              <a:spcBef>
                <a:spcPts val="600"/>
              </a:spcBef>
              <a:spcAft>
                <a:spcPts val="600"/>
              </a:spcAft>
            </a:pPr>
            <a:r>
              <a:rPr lang="en-US" b="1" dirty="0">
                <a:solidFill>
                  <a:srgbClr val="C00000"/>
                </a:solidFill>
              </a:rPr>
              <a:t>Cognitive appraisals</a:t>
            </a:r>
            <a:r>
              <a:rPr lang="en-US" dirty="0"/>
              <a:t>: the same situation can often result in different emotional experiences, based on an individual's subjective evaluations.</a:t>
            </a:r>
          </a:p>
          <a:p>
            <a:pPr marL="285750" indent="-285750">
              <a:spcBef>
                <a:spcPts val="600"/>
              </a:spcBef>
              <a:spcAft>
                <a:spcPts val="600"/>
              </a:spcAft>
              <a:buFont typeface="Arial" panose="020B0604020202020204" pitchFamily="34" charset="0"/>
              <a:buChar char="•"/>
            </a:pPr>
            <a:r>
              <a:rPr lang="en-US" dirty="0"/>
              <a:t>This is typically characterized by a range of different “</a:t>
            </a:r>
            <a:r>
              <a:rPr lang="en-US" b="1" i="1" dirty="0">
                <a:solidFill>
                  <a:srgbClr val="C00000"/>
                </a:solidFill>
              </a:rPr>
              <a:t>dimensions</a:t>
            </a:r>
            <a:r>
              <a:rPr lang="en-US" dirty="0"/>
              <a:t>”</a:t>
            </a:r>
            <a:r>
              <a:rPr lang="en-US" sz="1200" dirty="0"/>
              <a:t> (Arnold, 1960; Smith and Ellsworth, 1985; Yeo and Ong, 2023)</a:t>
            </a:r>
          </a:p>
          <a:p>
            <a:pPr>
              <a:spcBef>
                <a:spcPts val="600"/>
              </a:spcBef>
              <a:spcAft>
                <a:spcPts val="600"/>
              </a:spcAft>
            </a:pPr>
            <a:endParaRPr lang="en-US" dirty="0"/>
          </a:p>
        </p:txBody>
      </p:sp>
      <p:pic>
        <p:nvPicPr>
          <p:cNvPr id="5" name="Picture 4">
            <a:extLst>
              <a:ext uri="{FF2B5EF4-FFF2-40B4-BE49-F238E27FC236}">
                <a16:creationId xmlns:a16="http://schemas.microsoft.com/office/drawing/2014/main" id="{FFF903A7-D784-9694-76B7-3835B9E59CC0}"/>
              </a:ext>
            </a:extLst>
          </p:cNvPr>
          <p:cNvPicPr>
            <a:picLocks noChangeAspect="1"/>
          </p:cNvPicPr>
          <p:nvPr/>
        </p:nvPicPr>
        <p:blipFill>
          <a:blip r:embed="rId3"/>
          <a:stretch>
            <a:fillRect/>
          </a:stretch>
        </p:blipFill>
        <p:spPr>
          <a:xfrm>
            <a:off x="2076090" y="2840633"/>
            <a:ext cx="4991820" cy="2152813"/>
          </a:xfrm>
          <a:prstGeom prst="rect">
            <a:avLst/>
          </a:prstGeom>
        </p:spPr>
      </p:pic>
      <p:sp>
        <p:nvSpPr>
          <p:cNvPr id="6" name="TextBox 5">
            <a:extLst>
              <a:ext uri="{FF2B5EF4-FFF2-40B4-BE49-F238E27FC236}">
                <a16:creationId xmlns:a16="http://schemas.microsoft.com/office/drawing/2014/main" id="{D20A0A64-2C47-D653-1054-B5E2C7F70D40}"/>
              </a:ext>
            </a:extLst>
          </p:cNvPr>
          <p:cNvSpPr txBox="1"/>
          <p:nvPr/>
        </p:nvSpPr>
        <p:spPr>
          <a:xfrm>
            <a:off x="0" y="4897279"/>
            <a:ext cx="2334986" cy="246221"/>
          </a:xfrm>
          <a:prstGeom prst="rect">
            <a:avLst/>
          </a:prstGeom>
          <a:noFill/>
        </p:spPr>
        <p:txBody>
          <a:bodyPr wrap="square" lIns="45720" tIns="45720" rIns="45720" bIns="45720" rtlCol="0">
            <a:spAutoFit/>
          </a:bodyPr>
          <a:lstStyle/>
          <a:p>
            <a:r>
              <a:rPr lang="en-US" sz="1000" b="1" dirty="0">
                <a:solidFill>
                  <a:schemeClr val="dk2"/>
                </a:solidFill>
                <a:latin typeface="Times New Roman" panose="02020603050405020304" pitchFamily="18" charset="0"/>
                <a:ea typeface="Microsoft Himalaya" pitchFamily="2" charset="0"/>
                <a:cs typeface="Times New Roman" panose="02020603050405020304" pitchFamily="18" charset="0"/>
              </a:rPr>
              <a:t>Z</a:t>
            </a:r>
            <a:r>
              <a:rPr lang="en-US" sz="1000" b="1"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han</a:t>
            </a:r>
            <a:r>
              <a:rPr lang="en-US" sz="1000"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 Ong, Li (</a:t>
            </a:r>
            <a:r>
              <a:rPr lang="en-US" sz="1000" i="1"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EMNLP 2023 Findings</a:t>
            </a:r>
            <a:r>
              <a:rPr lang="en-US" sz="1000"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a:t>
            </a:r>
          </a:p>
        </p:txBody>
      </p:sp>
      <p:sp>
        <p:nvSpPr>
          <p:cNvPr id="49" name="Rounded Rectangle 48"/>
          <p:cNvSpPr/>
          <p:nvPr/>
        </p:nvSpPr>
        <p:spPr>
          <a:xfrm>
            <a:off x="402336"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0" name="TextBox 49"/>
          <p:cNvSpPr txBox="1"/>
          <p:nvPr/>
        </p:nvSpPr>
        <p:spPr>
          <a:xfrm>
            <a:off x="402336"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Opening</a:t>
            </a:r>
          </a:p>
          <a:p>
            <a:pPr algn="ctr">
              <a:lnSpc>
                <a:spcPct val="90000"/>
              </a:lnSpc>
              <a:spcBef>
                <a:spcPts val="0"/>
              </a:spcBef>
              <a:spcAft>
                <a:spcPts val="0"/>
              </a:spcAft>
            </a:pPr>
            <a:endParaRPr sz="840" b="0" i="0">
              <a:solidFill>
                <a:srgbClr val="787878"/>
              </a:solidFill>
              <a:latin typeface="Aptos"/>
            </a:endParaRPr>
          </a:p>
        </p:txBody>
      </p:sp>
      <p:sp>
        <p:nvSpPr>
          <p:cNvPr id="51" name="Rounded Rectangle 50"/>
          <p:cNvSpPr/>
          <p:nvPr/>
        </p:nvSpPr>
        <p:spPr>
          <a:xfrm>
            <a:off x="1797710" y="36576"/>
            <a:ext cx="1322222" cy="50292"/>
          </a:xfrm>
          <a:prstGeom prst="roundRect">
            <a:avLst/>
          </a:prstGeom>
          <a:solidFill>
            <a:srgbClr val="6F89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2" name="TextBox 51"/>
          <p:cNvSpPr txBox="1"/>
          <p:nvPr/>
        </p:nvSpPr>
        <p:spPr>
          <a:xfrm>
            <a:off x="1797710"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1" i="0">
                <a:solidFill>
                  <a:srgbClr val="6F899A"/>
                </a:solidFill>
                <a:latin typeface="Aptos"/>
              </a:rPr>
              <a:t>Part 1</a:t>
            </a:r>
          </a:p>
          <a:p>
            <a:pPr algn="ctr">
              <a:lnSpc>
                <a:spcPct val="90000"/>
              </a:lnSpc>
              <a:spcBef>
                <a:spcPts val="0"/>
              </a:spcBef>
              <a:spcAft>
                <a:spcPts val="0"/>
              </a:spcAft>
            </a:pPr>
            <a:r>
              <a:rPr sz="570" b="1" i="0">
                <a:solidFill>
                  <a:srgbClr val="AB4D2A"/>
                </a:solidFill>
                <a:latin typeface="Aptos"/>
              </a:rPr>
              <a:t>understanding emotions from text</a:t>
            </a:r>
          </a:p>
        </p:txBody>
      </p:sp>
      <p:sp>
        <p:nvSpPr>
          <p:cNvPr id="53" name="Rounded Rectangle 52"/>
          <p:cNvSpPr/>
          <p:nvPr/>
        </p:nvSpPr>
        <p:spPr>
          <a:xfrm>
            <a:off x="3193084"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4" name="TextBox 53"/>
          <p:cNvSpPr txBox="1"/>
          <p:nvPr/>
        </p:nvSpPr>
        <p:spPr>
          <a:xfrm>
            <a:off x="3193084"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2</a:t>
            </a:r>
          </a:p>
          <a:p>
            <a:pPr algn="ctr">
              <a:lnSpc>
                <a:spcPct val="90000"/>
              </a:lnSpc>
              <a:spcBef>
                <a:spcPts val="0"/>
              </a:spcBef>
              <a:spcAft>
                <a:spcPts val="0"/>
              </a:spcAft>
            </a:pPr>
            <a:r>
              <a:rPr sz="570" b="0" i="0">
                <a:solidFill>
                  <a:srgbClr val="787878"/>
                </a:solidFill>
                <a:latin typeface="Aptos"/>
              </a:rPr>
              <a:t>emotion regulation with llms</a:t>
            </a:r>
          </a:p>
        </p:txBody>
      </p:sp>
      <p:sp>
        <p:nvSpPr>
          <p:cNvPr id="55" name="Rounded Rectangle 54"/>
          <p:cNvSpPr/>
          <p:nvPr/>
        </p:nvSpPr>
        <p:spPr>
          <a:xfrm>
            <a:off x="4588459"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6" name="TextBox 55"/>
          <p:cNvSpPr txBox="1"/>
          <p:nvPr/>
        </p:nvSpPr>
        <p:spPr>
          <a:xfrm>
            <a:off x="4588459"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3</a:t>
            </a:r>
          </a:p>
          <a:p>
            <a:pPr algn="ctr">
              <a:lnSpc>
                <a:spcPct val="90000"/>
              </a:lnSpc>
              <a:spcBef>
                <a:spcPts val="0"/>
              </a:spcBef>
              <a:spcAft>
                <a:spcPts val="0"/>
              </a:spcAft>
            </a:pPr>
            <a:r>
              <a:rPr sz="570" b="0" i="0">
                <a:solidFill>
                  <a:srgbClr val="787878"/>
                </a:solidFill>
                <a:latin typeface="Aptos"/>
              </a:rPr>
              <a:t>sustaining empathy with diverse discourse moves</a:t>
            </a:r>
          </a:p>
        </p:txBody>
      </p:sp>
      <p:sp>
        <p:nvSpPr>
          <p:cNvPr id="57" name="Rounded Rectangle 56"/>
          <p:cNvSpPr/>
          <p:nvPr/>
        </p:nvSpPr>
        <p:spPr>
          <a:xfrm>
            <a:off x="5983833"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8" name="TextBox 57"/>
          <p:cNvSpPr txBox="1"/>
          <p:nvPr/>
        </p:nvSpPr>
        <p:spPr>
          <a:xfrm>
            <a:off x="5983833"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Conclusion</a:t>
            </a:r>
          </a:p>
          <a:p>
            <a:pPr algn="ctr">
              <a:lnSpc>
                <a:spcPct val="90000"/>
              </a:lnSpc>
              <a:spcBef>
                <a:spcPts val="0"/>
              </a:spcBef>
              <a:spcAft>
                <a:spcPts val="0"/>
              </a:spcAft>
            </a:pPr>
            <a:r>
              <a:rPr sz="570" b="0" i="0">
                <a:solidFill>
                  <a:srgbClr val="787878"/>
                </a:solidFill>
                <a:latin typeface="Aptos"/>
              </a:rPr>
              <a:t>takeaways</a:t>
            </a:r>
          </a:p>
        </p:txBody>
      </p:sp>
      <p:sp>
        <p:nvSpPr>
          <p:cNvPr id="13" name="Slide Number Placeholder 12">
            <a:extLst>
              <a:ext uri="{FF2B5EF4-FFF2-40B4-BE49-F238E27FC236}">
                <a16:creationId xmlns:a16="http://schemas.microsoft.com/office/drawing/2014/main" id="{17B54F28-8EEB-A8B7-EC92-683DF2088B4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spTree>
    <p:extLst>
      <p:ext uri="{BB962C8B-B14F-4D97-AF65-F5344CB8AC3E}">
        <p14:creationId xmlns:p14="http://schemas.microsoft.com/office/powerpoint/2010/main" val="1910162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66118-0D30-A546-B09D-4DD3EAF32BB7}"/>
              </a:ext>
            </a:extLst>
          </p:cNvPr>
          <p:cNvSpPr>
            <a:spLocks noGrp="1"/>
          </p:cNvSpPr>
          <p:nvPr>
            <p:ph type="title"/>
          </p:nvPr>
        </p:nvSpPr>
        <p:spPr/>
        <p:txBody>
          <a:bodyPr/>
          <a:lstStyle/>
          <a:p>
            <a:r>
              <a:rPr lang="en-US" dirty="0"/>
              <a:t>Benchmark: </a:t>
            </a:r>
            <a:r>
              <a:rPr lang="en-US" i="1" dirty="0" err="1"/>
              <a:t>CovidET</a:t>
            </a:r>
            <a:r>
              <a:rPr lang="en-US" i="1" dirty="0"/>
              <a:t>-Appraisals</a:t>
            </a:r>
          </a:p>
        </p:txBody>
      </p:sp>
      <p:sp>
        <p:nvSpPr>
          <p:cNvPr id="3" name="Text Placeholder 2">
            <a:extLst>
              <a:ext uri="{FF2B5EF4-FFF2-40B4-BE49-F238E27FC236}">
                <a16:creationId xmlns:a16="http://schemas.microsoft.com/office/drawing/2014/main" id="{530F210F-8C1E-1157-80C0-C20D152C5725}"/>
              </a:ext>
            </a:extLst>
          </p:cNvPr>
          <p:cNvSpPr>
            <a:spLocks noGrp="1"/>
          </p:cNvSpPr>
          <p:nvPr>
            <p:ph type="body" idx="1"/>
          </p:nvPr>
        </p:nvSpPr>
        <p:spPr>
          <a:xfrm>
            <a:off x="311701" y="1152475"/>
            <a:ext cx="3829993" cy="3416400"/>
          </a:xfrm>
        </p:spPr>
        <p:txBody>
          <a:bodyPr/>
          <a:lstStyle/>
          <a:p>
            <a:r>
              <a:rPr lang="en-US" dirty="0"/>
              <a:t>From a recent meta-analysis (Yeo &amp; Ong, 2024), we identified a set of 24 appraisals, and created prompts, e.g., </a:t>
            </a:r>
            <a:r>
              <a:rPr lang="en-US" dirty="0">
                <a:solidFill>
                  <a:srgbClr val="C00000"/>
                </a:solidFill>
              </a:rPr>
              <a:t>“To what extent did the narrator think that THEY were responsible for causing the situation?”</a:t>
            </a:r>
          </a:p>
          <a:p>
            <a:endParaRPr lang="en-US" dirty="0">
              <a:solidFill>
                <a:srgbClr val="C00000"/>
              </a:solidFill>
            </a:endParaRPr>
          </a:p>
          <a:p>
            <a:r>
              <a:rPr lang="en-US" dirty="0"/>
              <a:t>⇨ We then evaluated the accuracy of various LLMs in identifying these appraisals</a:t>
            </a:r>
          </a:p>
        </p:txBody>
      </p:sp>
      <p:sp>
        <p:nvSpPr>
          <p:cNvPr id="6" name="TextBox 5">
            <a:extLst>
              <a:ext uri="{FF2B5EF4-FFF2-40B4-BE49-F238E27FC236}">
                <a16:creationId xmlns:a16="http://schemas.microsoft.com/office/drawing/2014/main" id="{C06EA7B7-07B7-D08E-4DB6-60E812E88A53}"/>
              </a:ext>
            </a:extLst>
          </p:cNvPr>
          <p:cNvSpPr txBox="1"/>
          <p:nvPr/>
        </p:nvSpPr>
        <p:spPr>
          <a:xfrm>
            <a:off x="0" y="4897279"/>
            <a:ext cx="2334986" cy="246221"/>
          </a:xfrm>
          <a:prstGeom prst="rect">
            <a:avLst/>
          </a:prstGeom>
          <a:noFill/>
        </p:spPr>
        <p:txBody>
          <a:bodyPr wrap="square" lIns="45720" tIns="45720" rIns="45720" bIns="45720" rtlCol="0">
            <a:spAutoFit/>
          </a:bodyPr>
          <a:lstStyle/>
          <a:p>
            <a:r>
              <a:rPr lang="en-US" sz="1000" b="1" dirty="0">
                <a:solidFill>
                  <a:schemeClr val="dk2"/>
                </a:solidFill>
                <a:latin typeface="Times New Roman" panose="02020603050405020304" pitchFamily="18" charset="0"/>
                <a:ea typeface="Microsoft Himalaya" pitchFamily="2" charset="0"/>
                <a:cs typeface="Times New Roman" panose="02020603050405020304" pitchFamily="18" charset="0"/>
              </a:rPr>
              <a:t>Z</a:t>
            </a:r>
            <a:r>
              <a:rPr lang="en-US" sz="1000" b="1"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han</a:t>
            </a:r>
            <a:r>
              <a:rPr lang="en-US" sz="1000"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 Ong, Li (</a:t>
            </a:r>
            <a:r>
              <a:rPr lang="en-US" sz="1000" i="1"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EMNLP 2023 Findings</a:t>
            </a:r>
            <a:r>
              <a:rPr lang="en-US" sz="1000" dirty="0">
                <a:solidFill>
                  <a:schemeClr val="dk2"/>
                </a:solidFill>
                <a:latin typeface="Times New Roman" panose="02020603050405020304" pitchFamily="18" charset="0"/>
                <a:ea typeface="Microsoft Himalaya" pitchFamily="2" charset="0"/>
                <a:cs typeface="Times New Roman" panose="02020603050405020304" pitchFamily="18" charset="0"/>
                <a:sym typeface="Source Sans Pro"/>
              </a:rPr>
              <a:t>)</a:t>
            </a:r>
          </a:p>
        </p:txBody>
      </p:sp>
      <p:sp>
        <p:nvSpPr>
          <p:cNvPr id="7" name="Rounded Rectangle 6"/>
          <p:cNvSpPr/>
          <p:nvPr/>
        </p:nvSpPr>
        <p:spPr>
          <a:xfrm>
            <a:off x="402336"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TextBox 7"/>
          <p:cNvSpPr txBox="1"/>
          <p:nvPr/>
        </p:nvSpPr>
        <p:spPr>
          <a:xfrm>
            <a:off x="402336"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Opening</a:t>
            </a:r>
          </a:p>
          <a:p>
            <a:pPr algn="ctr">
              <a:lnSpc>
                <a:spcPct val="90000"/>
              </a:lnSpc>
              <a:spcBef>
                <a:spcPts val="0"/>
              </a:spcBef>
              <a:spcAft>
                <a:spcPts val="0"/>
              </a:spcAft>
            </a:pPr>
            <a:endParaRPr sz="840" b="0" i="0">
              <a:solidFill>
                <a:srgbClr val="787878"/>
              </a:solidFill>
              <a:latin typeface="Aptos"/>
            </a:endParaRPr>
          </a:p>
        </p:txBody>
      </p:sp>
      <p:sp>
        <p:nvSpPr>
          <p:cNvPr id="9" name="Rounded Rectangle 8"/>
          <p:cNvSpPr/>
          <p:nvPr/>
        </p:nvSpPr>
        <p:spPr>
          <a:xfrm>
            <a:off x="1797710" y="36576"/>
            <a:ext cx="1322222" cy="50292"/>
          </a:xfrm>
          <a:prstGeom prst="roundRect">
            <a:avLst/>
          </a:prstGeom>
          <a:solidFill>
            <a:srgbClr val="6F89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0" name="TextBox 9"/>
          <p:cNvSpPr txBox="1"/>
          <p:nvPr/>
        </p:nvSpPr>
        <p:spPr>
          <a:xfrm>
            <a:off x="1797710"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1" i="0">
                <a:solidFill>
                  <a:srgbClr val="6F899A"/>
                </a:solidFill>
                <a:latin typeface="Aptos"/>
              </a:rPr>
              <a:t>Part 1</a:t>
            </a:r>
          </a:p>
          <a:p>
            <a:pPr algn="ctr">
              <a:lnSpc>
                <a:spcPct val="90000"/>
              </a:lnSpc>
              <a:spcBef>
                <a:spcPts val="0"/>
              </a:spcBef>
              <a:spcAft>
                <a:spcPts val="0"/>
              </a:spcAft>
            </a:pPr>
            <a:r>
              <a:rPr sz="570" b="1" i="0">
                <a:solidFill>
                  <a:srgbClr val="AB4D2A"/>
                </a:solidFill>
                <a:latin typeface="Aptos"/>
              </a:rPr>
              <a:t>understanding emotions from text</a:t>
            </a:r>
          </a:p>
        </p:txBody>
      </p:sp>
      <p:sp>
        <p:nvSpPr>
          <p:cNvPr id="11" name="Rounded Rectangle 10"/>
          <p:cNvSpPr/>
          <p:nvPr/>
        </p:nvSpPr>
        <p:spPr>
          <a:xfrm>
            <a:off x="3193084"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2" name="TextBox 11"/>
          <p:cNvSpPr txBox="1"/>
          <p:nvPr/>
        </p:nvSpPr>
        <p:spPr>
          <a:xfrm>
            <a:off x="3193084"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2</a:t>
            </a:r>
          </a:p>
          <a:p>
            <a:pPr algn="ctr">
              <a:lnSpc>
                <a:spcPct val="90000"/>
              </a:lnSpc>
              <a:spcBef>
                <a:spcPts val="0"/>
              </a:spcBef>
              <a:spcAft>
                <a:spcPts val="0"/>
              </a:spcAft>
            </a:pPr>
            <a:r>
              <a:rPr sz="570" b="0" i="0">
                <a:solidFill>
                  <a:srgbClr val="787878"/>
                </a:solidFill>
                <a:latin typeface="Aptos"/>
              </a:rPr>
              <a:t>emotion regulation with llms</a:t>
            </a:r>
          </a:p>
        </p:txBody>
      </p:sp>
      <p:sp>
        <p:nvSpPr>
          <p:cNvPr id="13" name="Rounded Rectangle 12"/>
          <p:cNvSpPr/>
          <p:nvPr/>
        </p:nvSpPr>
        <p:spPr>
          <a:xfrm>
            <a:off x="4588459"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TextBox 13"/>
          <p:cNvSpPr txBox="1"/>
          <p:nvPr/>
        </p:nvSpPr>
        <p:spPr>
          <a:xfrm>
            <a:off x="4588459"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Part 3</a:t>
            </a:r>
          </a:p>
          <a:p>
            <a:pPr algn="ctr">
              <a:lnSpc>
                <a:spcPct val="90000"/>
              </a:lnSpc>
              <a:spcBef>
                <a:spcPts val="0"/>
              </a:spcBef>
              <a:spcAft>
                <a:spcPts val="0"/>
              </a:spcAft>
            </a:pPr>
            <a:r>
              <a:rPr sz="570" b="0" i="0">
                <a:solidFill>
                  <a:srgbClr val="787878"/>
                </a:solidFill>
                <a:latin typeface="Aptos"/>
              </a:rPr>
              <a:t>sustaining empathy with diverse discourse moves</a:t>
            </a:r>
          </a:p>
        </p:txBody>
      </p:sp>
      <p:sp>
        <p:nvSpPr>
          <p:cNvPr id="15" name="Rounded Rectangle 14"/>
          <p:cNvSpPr/>
          <p:nvPr/>
        </p:nvSpPr>
        <p:spPr>
          <a:xfrm>
            <a:off x="5983833" y="36576"/>
            <a:ext cx="1322222" cy="50292"/>
          </a:xfrm>
          <a:prstGeom prst="round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6" name="TextBox 15"/>
          <p:cNvSpPr txBox="1"/>
          <p:nvPr/>
        </p:nvSpPr>
        <p:spPr>
          <a:xfrm>
            <a:off x="5983833" y="82296"/>
            <a:ext cx="1322222" cy="201168"/>
          </a:xfrm>
          <a:prstGeom prst="rect">
            <a:avLst/>
          </a:prstGeom>
          <a:noFill/>
        </p:spPr>
        <p:txBody>
          <a:bodyPr wrap="square" lIns="38100" tIns="25400" rIns="38100" bIns="25400" anchor="t">
            <a:spAutoFit/>
          </a:bodyPr>
          <a:lstStyle/>
          <a:p>
            <a:pPr algn="ctr">
              <a:lnSpc>
                <a:spcPct val="90000"/>
              </a:lnSpc>
              <a:spcBef>
                <a:spcPts val="0"/>
              </a:spcBef>
              <a:spcAft>
                <a:spcPts val="0"/>
              </a:spcAft>
            </a:pPr>
            <a:r>
              <a:rPr sz="840" b="0" i="0">
                <a:solidFill>
                  <a:srgbClr val="787878"/>
                </a:solidFill>
                <a:latin typeface="Aptos"/>
              </a:rPr>
              <a:t>Conclusion</a:t>
            </a:r>
          </a:p>
          <a:p>
            <a:pPr algn="ctr">
              <a:lnSpc>
                <a:spcPct val="90000"/>
              </a:lnSpc>
              <a:spcBef>
                <a:spcPts val="0"/>
              </a:spcBef>
              <a:spcAft>
                <a:spcPts val="0"/>
              </a:spcAft>
            </a:pPr>
            <a:r>
              <a:rPr sz="570" b="0" i="0">
                <a:solidFill>
                  <a:srgbClr val="787878"/>
                </a:solidFill>
                <a:latin typeface="Aptos"/>
              </a:rPr>
              <a:t>takeaways</a:t>
            </a:r>
          </a:p>
        </p:txBody>
      </p:sp>
      <p:graphicFrame>
        <p:nvGraphicFramePr>
          <p:cNvPr id="17" name="Chart 16">
            <a:extLst>
              <a:ext uri="{FF2B5EF4-FFF2-40B4-BE49-F238E27FC236}">
                <a16:creationId xmlns:a16="http://schemas.microsoft.com/office/drawing/2014/main" id="{FE4EBBD1-24A4-A304-F1D1-DF3803BFC1DC}"/>
              </a:ext>
            </a:extLst>
          </p:cNvPr>
          <p:cNvGraphicFramePr/>
          <p:nvPr>
            <p:extLst>
              <p:ext uri="{D42A27DB-BD31-4B8C-83A1-F6EECF244321}">
                <p14:modId xmlns:p14="http://schemas.microsoft.com/office/powerpoint/2010/main" val="1850010839"/>
              </p:ext>
            </p:extLst>
          </p:nvPr>
        </p:nvGraphicFramePr>
        <p:xfrm>
          <a:off x="4141694" y="1293780"/>
          <a:ext cx="4879463" cy="3275095"/>
        </p:xfrm>
        <a:graphic>
          <a:graphicData uri="http://schemas.openxmlformats.org/drawingml/2006/chart">
            <c:chart xmlns:c="http://schemas.openxmlformats.org/drawingml/2006/chart" xmlns:r="http://schemas.openxmlformats.org/officeDocument/2006/relationships" r:id="rId3"/>
          </a:graphicData>
        </a:graphic>
      </p:graphicFrame>
      <p:sp>
        <p:nvSpPr>
          <p:cNvPr id="18" name="Slide Number Placeholder 17">
            <a:extLst>
              <a:ext uri="{FF2B5EF4-FFF2-40B4-BE49-F238E27FC236}">
                <a16:creationId xmlns:a16="http://schemas.microsoft.com/office/drawing/2014/main" id="{9F18EDF4-736C-6388-E12C-D64E19986EE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sp>
        <p:nvSpPr>
          <p:cNvPr id="22" name="Google Shape;389;p40">
            <a:extLst>
              <a:ext uri="{FF2B5EF4-FFF2-40B4-BE49-F238E27FC236}">
                <a16:creationId xmlns:a16="http://schemas.microsoft.com/office/drawing/2014/main" id="{A475E86F-0798-6077-E5F8-EA34EF4D8CAB}"/>
              </a:ext>
            </a:extLst>
          </p:cNvPr>
          <p:cNvSpPr/>
          <p:nvPr/>
        </p:nvSpPr>
        <p:spPr>
          <a:xfrm>
            <a:off x="5736657" y="2456988"/>
            <a:ext cx="3095642" cy="500514"/>
          </a:xfrm>
          <a:custGeom>
            <a:avLst/>
            <a:gdLst>
              <a:gd name="csX0" fmla="*/ 0 w 3095642"/>
              <a:gd name="csY0" fmla="*/ 87530 h 500514"/>
              <a:gd name="csX1" fmla="*/ 87530 w 3095642"/>
              <a:gd name="csY1" fmla="*/ 0 h 500514"/>
              <a:gd name="csX2" fmla="*/ 730058 w 3095642"/>
              <a:gd name="csY2" fmla="*/ 0 h 500514"/>
              <a:gd name="csX3" fmla="*/ 1284969 w 3095642"/>
              <a:gd name="csY3" fmla="*/ 0 h 500514"/>
              <a:gd name="csX4" fmla="*/ 1810673 w 3095642"/>
              <a:gd name="csY4" fmla="*/ 0 h 500514"/>
              <a:gd name="csX5" fmla="*/ 2423996 w 3095642"/>
              <a:gd name="csY5" fmla="*/ 0 h 500514"/>
              <a:gd name="csX6" fmla="*/ 3008112 w 3095642"/>
              <a:gd name="csY6" fmla="*/ 0 h 500514"/>
              <a:gd name="csX7" fmla="*/ 3095642 w 3095642"/>
              <a:gd name="csY7" fmla="*/ 87530 h 500514"/>
              <a:gd name="csX8" fmla="*/ 3095642 w 3095642"/>
              <a:gd name="csY8" fmla="*/ 412984 h 500514"/>
              <a:gd name="csX9" fmla="*/ 3008112 w 3095642"/>
              <a:gd name="csY9" fmla="*/ 500514 h 500514"/>
              <a:gd name="csX10" fmla="*/ 2423996 w 3095642"/>
              <a:gd name="csY10" fmla="*/ 500514 h 500514"/>
              <a:gd name="csX11" fmla="*/ 1869085 w 3095642"/>
              <a:gd name="csY11" fmla="*/ 500514 h 500514"/>
              <a:gd name="csX12" fmla="*/ 1226557 w 3095642"/>
              <a:gd name="csY12" fmla="*/ 500514 h 500514"/>
              <a:gd name="csX13" fmla="*/ 584029 w 3095642"/>
              <a:gd name="csY13" fmla="*/ 500514 h 500514"/>
              <a:gd name="csX14" fmla="*/ 87530 w 3095642"/>
              <a:gd name="csY14" fmla="*/ 500514 h 500514"/>
              <a:gd name="csX15" fmla="*/ 0 w 3095642"/>
              <a:gd name="csY15" fmla="*/ 412984 h 500514"/>
              <a:gd name="csX16" fmla="*/ 0 w 3095642"/>
              <a:gd name="csY16" fmla="*/ 87530 h 50051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3095642" h="500514" extrusionOk="0">
                <a:moveTo>
                  <a:pt x="0" y="87530"/>
                </a:moveTo>
                <a:cubicBezTo>
                  <a:pt x="-2724" y="37509"/>
                  <a:pt x="36711" y="930"/>
                  <a:pt x="87530" y="0"/>
                </a:cubicBezTo>
                <a:cubicBezTo>
                  <a:pt x="273995" y="13932"/>
                  <a:pt x="433129" y="-15115"/>
                  <a:pt x="730058" y="0"/>
                </a:cubicBezTo>
                <a:cubicBezTo>
                  <a:pt x="1026987" y="15115"/>
                  <a:pt x="1057535" y="-11596"/>
                  <a:pt x="1284969" y="0"/>
                </a:cubicBezTo>
                <a:cubicBezTo>
                  <a:pt x="1512403" y="11596"/>
                  <a:pt x="1670917" y="-1236"/>
                  <a:pt x="1810673" y="0"/>
                </a:cubicBezTo>
                <a:cubicBezTo>
                  <a:pt x="1950429" y="1236"/>
                  <a:pt x="2212574" y="29609"/>
                  <a:pt x="2423996" y="0"/>
                </a:cubicBezTo>
                <a:cubicBezTo>
                  <a:pt x="2635418" y="-29609"/>
                  <a:pt x="2781970" y="10930"/>
                  <a:pt x="3008112" y="0"/>
                </a:cubicBezTo>
                <a:cubicBezTo>
                  <a:pt x="3059594" y="-5111"/>
                  <a:pt x="3092658" y="41812"/>
                  <a:pt x="3095642" y="87530"/>
                </a:cubicBezTo>
                <a:cubicBezTo>
                  <a:pt x="3083983" y="160361"/>
                  <a:pt x="3091681" y="291600"/>
                  <a:pt x="3095642" y="412984"/>
                </a:cubicBezTo>
                <a:cubicBezTo>
                  <a:pt x="3099630" y="462284"/>
                  <a:pt x="3047761" y="499108"/>
                  <a:pt x="3008112" y="500514"/>
                </a:cubicBezTo>
                <a:cubicBezTo>
                  <a:pt x="2805170" y="473460"/>
                  <a:pt x="2593433" y="505701"/>
                  <a:pt x="2423996" y="500514"/>
                </a:cubicBezTo>
                <a:cubicBezTo>
                  <a:pt x="2254559" y="495327"/>
                  <a:pt x="1980654" y="520333"/>
                  <a:pt x="1869085" y="500514"/>
                </a:cubicBezTo>
                <a:cubicBezTo>
                  <a:pt x="1757516" y="480695"/>
                  <a:pt x="1540246" y="510723"/>
                  <a:pt x="1226557" y="500514"/>
                </a:cubicBezTo>
                <a:cubicBezTo>
                  <a:pt x="912868" y="490305"/>
                  <a:pt x="875469" y="501534"/>
                  <a:pt x="584029" y="500514"/>
                </a:cubicBezTo>
                <a:cubicBezTo>
                  <a:pt x="292589" y="499494"/>
                  <a:pt x="260934" y="482763"/>
                  <a:pt x="87530" y="500514"/>
                </a:cubicBezTo>
                <a:cubicBezTo>
                  <a:pt x="31729" y="493486"/>
                  <a:pt x="-4189" y="455063"/>
                  <a:pt x="0" y="412984"/>
                </a:cubicBezTo>
                <a:cubicBezTo>
                  <a:pt x="5146" y="256383"/>
                  <a:pt x="-3600" y="166211"/>
                  <a:pt x="0" y="87530"/>
                </a:cubicBezTo>
                <a:close/>
              </a:path>
            </a:pathLst>
          </a:custGeom>
          <a:noFill/>
          <a:ln w="25400" cap="flat" cmpd="sng">
            <a:solidFill>
              <a:srgbClr val="A03223"/>
            </a:solidFill>
            <a:prstDash val="sysDash"/>
            <a:round/>
            <a:headEnd type="none" w="sm" len="sm"/>
            <a:tailEnd type="none" w="sm" len="sm"/>
            <a:extLst>
              <a:ext uri="{C807C97D-BFC1-408E-A445-0C87EB9F89A2}">
                <ask:lineSketchStyleProps xmlns:ask="http://schemas.microsoft.com/office/drawing/2018/sketchyshapes" sd="1219033472">
                  <a:prstGeom prst="roundRect">
                    <a:avLst>
                      <a:gd name="adj" fmla="val 17488"/>
                    </a:avLst>
                  </a:prstGeom>
                  <ask:type>
                    <ask:lineSketchFreehand/>
                  </ask:type>
                </ask:lineSketchStyleProps>
              </a:ext>
            </a:extLst>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extLst>
      <p:ext uri="{BB962C8B-B14F-4D97-AF65-F5344CB8AC3E}">
        <p14:creationId xmlns:p14="http://schemas.microsoft.com/office/powerpoint/2010/main" val="64898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17" grpId="0">
        <p:bldAsOne/>
      </p:bldGraphic>
    </p:bld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20263</TotalTime>
  <Words>4022</Words>
  <Application>Microsoft Office PowerPoint</Application>
  <PresentationFormat>On-screen Show (16:9)</PresentationFormat>
  <Paragraphs>756</Paragraphs>
  <Slides>41</Slides>
  <Notes>29</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Aptos</vt:lpstr>
      <vt:lpstr>Arial</vt:lpstr>
      <vt:lpstr>Calibri</vt:lpstr>
      <vt:lpstr>Georgia</vt:lpstr>
      <vt:lpstr>Source Sans Pro</vt:lpstr>
      <vt:lpstr>Times New Roman</vt:lpstr>
      <vt:lpstr>Simple Light</vt:lpstr>
      <vt:lpstr>Towards Emotionally-Intelligent AI Systems</vt:lpstr>
      <vt:lpstr>PowerPoint Presentation</vt:lpstr>
      <vt:lpstr>PowerPoint Presentation</vt:lpstr>
      <vt:lpstr>Part 1 (a) Why Do You Feel This Way? Summarizing Triggers of Emotions in Social Media Posts</vt:lpstr>
      <vt:lpstr>Summary of the Paper</vt:lpstr>
      <vt:lpstr>Models can tell how people feel! But is that enough?</vt:lpstr>
      <vt:lpstr>Part 1 (b) Evaluating Subjective Cognitive Appraisals of Emotions from Large Language Models</vt:lpstr>
      <vt:lpstr>Cognitive Appraisals of Emotions</vt:lpstr>
      <vt:lpstr>Benchmark: CovidET-Appraisals</vt:lpstr>
      <vt:lpstr>LLMs are able to identify appraisals of emotions (without additional training)</vt:lpstr>
      <vt:lpstr>PowerPoint Presentation</vt:lpstr>
      <vt:lpstr>Part 2 (a) Large Language Models are Capable of Offering Cognitive Reappraisal, if Guided</vt:lpstr>
      <vt:lpstr>Targeted Reappraisal: A Toy Example</vt:lpstr>
      <vt:lpstr>New Framework: RESORT</vt:lpstr>
      <vt:lpstr>Expert-Crafted Guiding Constitutions</vt:lpstr>
      <vt:lpstr>Example Generation</vt:lpstr>
      <vt:lpstr>Psychology Experts’ Evaluation</vt:lpstr>
      <vt:lpstr>LLMs (under expert guidance) can generate targeted reappraisals that are both “aligned” and empathic</vt:lpstr>
      <vt:lpstr>Part 2 (b) SPRI: Aligning Large Language Models with Context-Situated Principles</vt:lpstr>
      <vt:lpstr>Motivation</vt:lpstr>
      <vt:lpstr>Introducing: Situated-PRInciples (SPRI)</vt:lpstr>
      <vt:lpstr>Evaluation Setup</vt:lpstr>
      <vt:lpstr>Evaluation Results for Cognitive Reappraisal</vt:lpstr>
      <vt:lpstr>LLMs Do Well on These Emotion Tasks! But they were all carried out in single-turn settings</vt:lpstr>
      <vt:lpstr>PowerPoint Presentation</vt:lpstr>
      <vt:lpstr>Part 3 Discourse Diversity in Multi-Turn Empathic Dialogue</vt:lpstr>
      <vt:lpstr>LLM Responses Are Perceived as Empathic in single turns</vt:lpstr>
      <vt:lpstr>Prior Work Shows: LLMs are Formulaic Generators</vt:lpstr>
      <vt:lpstr>A Taxonomy of Empathy Tactics</vt:lpstr>
      <vt:lpstr>Single-Turn: LLMs Loop Through the Same Tactics</vt:lpstr>
      <vt:lpstr>Does This Rigidity Compound Across Turns?</vt:lpstr>
      <vt:lpstr>This Rigidity Compounds in Multi Turn Dialogue!</vt:lpstr>
      <vt:lpstr>MINT       : Multi-turn Inter-tactic Novelty Training</vt:lpstr>
      <vt:lpstr>MINT       : Reward Details</vt:lpstr>
      <vt:lpstr>Evaluation: Why We Need Both Empathy AND Diversity</vt:lpstr>
      <vt:lpstr>Optimizing for Both Empathy and Diversity</vt:lpstr>
      <vt:lpstr>Part 3 takeaway: LLMs are repetitive in diversity moves in multi-turn conversations!</vt:lpstr>
      <vt:lpstr>PowerPoint Presentation</vt:lpstr>
      <vt:lpstr>Thesis Summary &amp; Contributions</vt:lpstr>
      <vt:lpstr>Selected Ph.D. Highlights</vt:lpstr>
      <vt:lpstr>Many thanks to my mentors &amp; collaborators!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Hongli Zhan</cp:lastModifiedBy>
  <cp:revision>438</cp:revision>
  <dcterms:modified xsi:type="dcterms:W3CDTF">2026-04-02T15:31:08Z</dcterms:modified>
</cp:coreProperties>
</file>